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12" r:id="rId2"/>
    <p:sldId id="340" r:id="rId3"/>
    <p:sldId id="268" r:id="rId4"/>
    <p:sldId id="266" r:id="rId5"/>
    <p:sldId id="366" r:id="rId6"/>
    <p:sldId id="369" r:id="rId7"/>
    <p:sldId id="371" r:id="rId8"/>
    <p:sldId id="368" r:id="rId9"/>
    <p:sldId id="370" r:id="rId10"/>
    <p:sldId id="372" r:id="rId11"/>
    <p:sldId id="373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6600"/>
    <a:srgbClr val="BCFC2C"/>
    <a:srgbClr val="D4FD77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466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8084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698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044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1243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1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0695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1712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3635896" y="5301208"/>
            <a:ext cx="3419377" cy="103084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en-US" altLang="ko-KR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이한석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교수</a:t>
            </a:r>
            <a:endParaRPr lang="en-GB" altLang="en-US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F6BFD68-1FEC-455F-A7E4-5A35B4000647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552091"/>
            <a:ext cx="5976664" cy="856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ko-KR" altLang="en-US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전기공학 종합설계 </a:t>
            </a:r>
            <a:r>
              <a:rPr lang="en-US" altLang="ko-KR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31397-ECE1-4758-B872-7406592E5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91" y="2110124"/>
            <a:ext cx="399925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디지털 출력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907704" y="5724884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1026" name="Picture 2" descr="디지털 입력/출력 – 그래블로 도움말">
            <a:extLst>
              <a:ext uri="{FF2B5EF4-FFF2-40B4-BE49-F238E27FC236}">
                <a16:creationId xmlns:a16="http://schemas.microsoft.com/office/drawing/2014/main" id="{3AF54EC3-2379-4797-AC3B-14DA8A1D3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50306"/>
            <a:ext cx="3760415" cy="292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01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디지털 출력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0495BB1-2C61-4590-8F85-3C6D6BE18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42112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5 Pin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MAP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5F0225-737A-43A3-8AD3-0BD4B681D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634035"/>
            <a:ext cx="7204952" cy="659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는 총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40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여개의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GPIO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핀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출력전압은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3.3V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Picture 2" descr="라즈베리파이 GPIO 제어(WiringPi 사용) : 네이버 블로그">
            <a:extLst>
              <a:ext uri="{FF2B5EF4-FFF2-40B4-BE49-F238E27FC236}">
                <a16:creationId xmlns:a16="http://schemas.microsoft.com/office/drawing/2014/main" id="{09DAAC3C-BA97-491B-BFC1-4366894C8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07" y="2329690"/>
            <a:ext cx="7204952" cy="414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9019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66E92E0-74CD-4B39-8ED8-EBABECD29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457460"/>
            <a:ext cx="5620266" cy="594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C05AA37-D670-4136-BC3F-CFED4FBE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72870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LED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2CA991-DAE0-4FEB-B80E-5127FBF53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340768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GPIO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핀 지정 방법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3CE7D44-38F1-4AA4-8CBA-B2A0CEAA8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8860" y="2574281"/>
            <a:ext cx="3483260" cy="13849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</a:t>
            </a:r>
            <a:r>
              <a:rPr kumimoji="0" lang="ko-KR" altLang="en-US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다음 </a:t>
            </a: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3</a:t>
            </a:r>
            <a:r>
              <a:rPr kumimoji="0" lang="ko-KR" altLang="en-US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가지 모두 사용가능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LED(14)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A31515"/>
                </a:solidFill>
                <a:effectLst/>
                <a:latin typeface="Arial Unicode MS"/>
              </a:rPr>
              <a:t>"GPIO14"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)</a:t>
            </a:r>
            <a:endParaRPr kumimoji="0" lang="en-US" altLang="ko-KR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       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 = LED(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A31515"/>
                </a:solidFill>
                <a:effectLst/>
                <a:latin typeface="Arial Unicode MS"/>
              </a:rPr>
              <a:t>"J8:8"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)</a:t>
            </a:r>
            <a:br>
              <a:rPr kumimoji="0" lang="ko-KR" altLang="ko-KR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3" name="표 14">
            <a:extLst>
              <a:ext uri="{FF2B5EF4-FFF2-40B4-BE49-F238E27FC236}">
                <a16:creationId xmlns:a16="http://schemas.microsoft.com/office/drawing/2014/main" id="{DE95B33D-3A08-4D7B-9AAC-196BE492A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225892"/>
              </p:ext>
            </p:extLst>
          </p:nvPr>
        </p:nvGraphicFramePr>
        <p:xfrm>
          <a:off x="1115616" y="1952836"/>
          <a:ext cx="4248472" cy="47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2118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3186354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4794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형식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= LED(GPIO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번호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graphicFrame>
        <p:nvGraphicFramePr>
          <p:cNvPr id="18" name="표 14">
            <a:extLst>
              <a:ext uri="{FF2B5EF4-FFF2-40B4-BE49-F238E27FC236}">
                <a16:creationId xmlns:a16="http://schemas.microsoft.com/office/drawing/2014/main" id="{E504BA46-8B7C-44BC-B5E8-9118EF6C1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809746"/>
              </p:ext>
            </p:extLst>
          </p:nvPr>
        </p:nvGraphicFramePr>
        <p:xfrm>
          <a:off x="1120421" y="4581128"/>
          <a:ext cx="387882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1661200691"/>
                    </a:ext>
                  </a:extLst>
                </a:gridCol>
                <a:gridCol w="2870710">
                  <a:extLst>
                    <a:ext uri="{9D8B030D-6E8A-4147-A177-3AD203B41FA5}">
                      <a16:colId xmlns:a16="http://schemas.microsoft.com/office/drawing/2014/main" val="434495144"/>
                    </a:ext>
                  </a:extLst>
                </a:gridCol>
              </a:tblGrid>
              <a:tr h="4794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형식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1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출력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.on( )</a:t>
                      </a:r>
                    </a:p>
                    <a:p>
                      <a:pPr algn="l" latinLnBrk="1"/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0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출력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: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변수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.off( )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6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60908"/>
                  </a:ext>
                </a:extLst>
              </a:tr>
            </a:tbl>
          </a:graphicData>
        </a:graphic>
      </p:graphicFrame>
      <p:sp>
        <p:nvSpPr>
          <p:cNvPr id="19" name="Rectangle 3">
            <a:extLst>
              <a:ext uri="{FF2B5EF4-FFF2-40B4-BE49-F238E27FC236}">
                <a16:creationId xmlns:a16="http://schemas.microsoft.com/office/drawing/2014/main" id="{1440B5B7-FD04-4FBF-87BB-812FFD7F0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3981906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디지털 출력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id="{B0BE5054-F295-4EB2-9AD0-FC4C203740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789" y="5517232"/>
            <a:ext cx="3483260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(ex) </a:t>
            </a:r>
            <a:r>
              <a:rPr kumimoji="0" lang="ko-KR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led</a:t>
            </a:r>
            <a:r>
              <a:rPr kumimoji="0" lang="en-US" altLang="ko-KR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Unicode MS"/>
              </a:rPr>
              <a:t>.on( 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>
                <a:solidFill>
                  <a:srgbClr val="000000"/>
                </a:solidFill>
                <a:latin typeface="Arial Unicode MS"/>
              </a:rPr>
              <a:t>       led.off( )</a:t>
            </a:r>
            <a:br>
              <a:rPr kumimoji="0" lang="ko-KR" altLang="ko-KR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ko-KR" altLang="ko-K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82924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51A83B71-6F53-4019-8EB3-5F30D2CFB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1080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5364088" y="2708920"/>
            <a:ext cx="3312368" cy="2862322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err="1"/>
              <a:t>from</a:t>
            </a:r>
            <a:r>
              <a:rPr lang="ko-KR" altLang="en-US" b="1"/>
              <a:t> </a:t>
            </a:r>
            <a:r>
              <a:rPr lang="en-US" altLang="ko-KR" b="1"/>
              <a:t>gpiozero</a:t>
            </a:r>
            <a:r>
              <a:rPr lang="ko-KR" altLang="en-US" b="1"/>
              <a:t> </a:t>
            </a:r>
            <a:r>
              <a:rPr lang="ko-KR" altLang="en-US" b="1" err="1"/>
              <a:t>import</a:t>
            </a:r>
            <a:r>
              <a:rPr lang="ko-KR" altLang="en-US" b="1"/>
              <a:t> </a:t>
            </a:r>
            <a:r>
              <a:rPr lang="en-US" altLang="ko-KR" b="1"/>
              <a:t>LED</a:t>
            </a:r>
            <a:endParaRPr lang="ko-KR" altLang="en-US" b="1" dirty="0"/>
          </a:p>
          <a:p>
            <a:r>
              <a:rPr lang="en-US" altLang="ko-KR" b="1"/>
              <a:t>from time </a:t>
            </a:r>
            <a:r>
              <a:rPr lang="ko-KR" altLang="en-US" b="1"/>
              <a:t>import </a:t>
            </a:r>
            <a:r>
              <a:rPr lang="en-US" altLang="ko-KR" b="1"/>
              <a:t>sleep</a:t>
            </a:r>
            <a:r>
              <a:rPr lang="ko-KR" altLang="en-US" b="1"/>
              <a:t> 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/>
              <a:t>led = </a:t>
            </a:r>
            <a:r>
              <a:rPr lang="en-US" altLang="ko-KR" b="1"/>
              <a:t>LED</a:t>
            </a:r>
            <a:r>
              <a:rPr lang="ko-KR" altLang="en-US" b="1"/>
              <a:t>(</a:t>
            </a:r>
            <a:r>
              <a:rPr lang="en-US" altLang="ko-KR" b="1"/>
              <a:t>14</a:t>
            </a:r>
            <a:r>
              <a:rPr lang="ko-KR" altLang="en-US" b="1"/>
              <a:t>)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/>
              <a:t>    led.</a:t>
            </a:r>
            <a:r>
              <a:rPr lang="en-US" altLang="ko-KR" b="1"/>
              <a:t>on</a:t>
            </a:r>
            <a:r>
              <a:rPr lang="ko-KR" altLang="en-US" b="1"/>
              <a:t>( )</a:t>
            </a:r>
            <a:endParaRPr lang="ko-KR" altLang="en-US" b="1" dirty="0"/>
          </a:p>
          <a:p>
            <a:r>
              <a:rPr lang="ko-KR" altLang="en-US" b="1"/>
              <a:t>    sleep</a:t>
            </a:r>
            <a:r>
              <a:rPr lang="ko-KR" altLang="en-US" b="1" dirty="0"/>
              <a:t>(1)</a:t>
            </a:r>
          </a:p>
          <a:p>
            <a:r>
              <a:rPr lang="ko-KR" altLang="en-US" b="1"/>
              <a:t>    </a:t>
            </a:r>
            <a:r>
              <a:rPr lang="en-US" altLang="ko-KR" b="1"/>
              <a:t>led.off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en-US" altLang="ko-KR" b="1"/>
              <a:t>    </a:t>
            </a:r>
            <a:r>
              <a:rPr lang="ko-KR" altLang="en-US" b="1"/>
              <a:t>sleep</a:t>
            </a:r>
            <a:r>
              <a:rPr lang="ko-KR" altLang="en-US" b="1" dirty="0"/>
              <a:t>(1)</a:t>
            </a: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014417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핀에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초에 한번씩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67ED03A9-E869-4B41-8CBF-8D9F12266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01" y="2564904"/>
            <a:ext cx="4247193" cy="332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7681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426572"/>
              </p:ext>
            </p:extLst>
          </p:nvPr>
        </p:nvGraphicFramePr>
        <p:xfrm>
          <a:off x="450052" y="609888"/>
          <a:ext cx="77223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LED 2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개를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초동안 교차로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on/off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되도록 프로그램을 작성하시오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 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포트는 본인이 원하는 번호로 선택하시오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DE84F882-D0A4-4BB3-AA47-42C1D4712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286261"/>
            <a:ext cx="5475487" cy="392757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F122A40-A5C5-4951-A902-8601A6D61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948" y="1782205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634252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C05AA37-D670-4136-BC3F-CFED4FBE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EE0237-ABA0-494B-AB32-65232F39BD77}"/>
              </a:ext>
            </a:extLst>
          </p:cNvPr>
          <p:cNvSpPr txBox="1"/>
          <p:nvPr/>
        </p:nvSpPr>
        <p:spPr>
          <a:xfrm>
            <a:off x="1835696" y="1988840"/>
            <a:ext cx="4248472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err="1"/>
              <a:t>from</a:t>
            </a:r>
            <a:r>
              <a:rPr lang="ko-KR" altLang="en-US" b="1"/>
              <a:t> </a:t>
            </a:r>
            <a:r>
              <a:rPr lang="en-US" altLang="ko-KR" b="1"/>
              <a:t>gpiozero</a:t>
            </a:r>
            <a:r>
              <a:rPr lang="ko-KR" altLang="en-US" b="1"/>
              <a:t> </a:t>
            </a:r>
            <a:r>
              <a:rPr lang="ko-KR" altLang="en-US" b="1" err="1"/>
              <a:t>import</a:t>
            </a:r>
            <a:r>
              <a:rPr lang="ko-KR" altLang="en-US" b="1"/>
              <a:t> </a:t>
            </a:r>
            <a:r>
              <a:rPr lang="en-US" altLang="ko-KR" b="1"/>
              <a:t>LED</a:t>
            </a:r>
            <a:endParaRPr lang="ko-KR" altLang="en-US" b="1" dirty="0"/>
          </a:p>
          <a:p>
            <a:r>
              <a:rPr lang="en-US" altLang="ko-KR" b="1"/>
              <a:t>from time </a:t>
            </a:r>
            <a:r>
              <a:rPr lang="ko-KR" altLang="en-US" b="1"/>
              <a:t>import </a:t>
            </a:r>
            <a:r>
              <a:rPr lang="en-US" altLang="ko-KR" b="1"/>
              <a:t>sleep</a:t>
            </a:r>
            <a:r>
              <a:rPr lang="ko-KR" altLang="en-US" b="1"/>
              <a:t> 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/>
              <a:t>led</a:t>
            </a:r>
            <a:r>
              <a:rPr lang="en-US" altLang="ko-KR" b="1"/>
              <a:t>0</a:t>
            </a:r>
            <a:r>
              <a:rPr lang="ko-KR" altLang="en-US" b="1"/>
              <a:t> = </a:t>
            </a:r>
            <a:r>
              <a:rPr lang="en-US" altLang="ko-KR" b="1"/>
              <a:t>LED</a:t>
            </a:r>
            <a:r>
              <a:rPr lang="ko-KR" altLang="en-US" b="1"/>
              <a:t>(</a:t>
            </a:r>
            <a:r>
              <a:rPr lang="en-US" altLang="ko-KR" b="1"/>
              <a:t>14</a:t>
            </a:r>
            <a:r>
              <a:rPr lang="ko-KR" altLang="en-US" b="1"/>
              <a:t>)</a:t>
            </a:r>
            <a:endParaRPr lang="en-US" altLang="ko-KR" b="1"/>
          </a:p>
          <a:p>
            <a:r>
              <a:rPr lang="en-US" altLang="ko-KR" b="1"/>
              <a:t>led0 = LED(15)</a:t>
            </a:r>
            <a:endParaRPr lang="ko-KR" altLang="en-US" b="1" dirty="0"/>
          </a:p>
          <a:p>
            <a:endParaRPr lang="ko-KR" altLang="en-US" b="1" dirty="0"/>
          </a:p>
          <a:p>
            <a:r>
              <a:rPr lang="ko-KR" altLang="en-US" b="1" dirty="0" err="1"/>
              <a:t>while</a:t>
            </a:r>
            <a:r>
              <a:rPr lang="ko-KR" altLang="en-US" b="1" dirty="0"/>
              <a:t> </a:t>
            </a:r>
            <a:r>
              <a:rPr lang="ko-KR" altLang="en-US" b="1" dirty="0" err="1"/>
              <a:t>True</a:t>
            </a:r>
            <a:r>
              <a:rPr lang="ko-KR" altLang="en-US" b="1" dirty="0"/>
              <a:t>:</a:t>
            </a:r>
          </a:p>
          <a:p>
            <a:r>
              <a:rPr lang="ko-KR" altLang="en-US" b="1"/>
              <a:t>    led</a:t>
            </a:r>
            <a:r>
              <a:rPr lang="en-US" altLang="ko-KR" b="1"/>
              <a:t>0</a:t>
            </a:r>
            <a:r>
              <a:rPr lang="ko-KR" altLang="en-US" b="1"/>
              <a:t>.</a:t>
            </a:r>
            <a:r>
              <a:rPr lang="en-US" altLang="ko-KR" b="1"/>
              <a:t>on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ko-KR" altLang="en-US" b="1"/>
              <a:t>    </a:t>
            </a:r>
            <a:r>
              <a:rPr lang="en-US" altLang="ko-KR" b="1"/>
              <a:t>led1.off( )</a:t>
            </a:r>
            <a:endParaRPr lang="ko-KR" altLang="en-US" b="1" dirty="0"/>
          </a:p>
          <a:p>
            <a:r>
              <a:rPr lang="ko-KR" altLang="en-US" b="1"/>
              <a:t>    sleep</a:t>
            </a:r>
            <a:r>
              <a:rPr lang="ko-KR" altLang="en-US" b="1" dirty="0"/>
              <a:t>(1)</a:t>
            </a:r>
          </a:p>
          <a:p>
            <a:r>
              <a:rPr lang="ko-KR" altLang="en-US" b="1"/>
              <a:t>    </a:t>
            </a:r>
            <a:r>
              <a:rPr lang="en-US" altLang="ko-KR" b="1"/>
              <a:t>led0.off</a:t>
            </a:r>
            <a:r>
              <a:rPr lang="ko-KR" altLang="en-US" b="1"/>
              <a:t>( )</a:t>
            </a:r>
            <a:endParaRPr lang="en-US" altLang="ko-KR" b="1"/>
          </a:p>
          <a:p>
            <a:r>
              <a:rPr lang="en-US" altLang="ko-KR" b="1"/>
              <a:t>    led1.on( )</a:t>
            </a:r>
          </a:p>
          <a:p>
            <a:r>
              <a:rPr lang="en-US" altLang="ko-KR" b="1"/>
              <a:t>    </a:t>
            </a:r>
            <a:r>
              <a:rPr lang="ko-KR" altLang="en-US" b="1"/>
              <a:t>sleep</a:t>
            </a:r>
            <a:r>
              <a:rPr lang="ko-KR" altLang="en-US" b="1" dirty="0"/>
              <a:t>(1)</a:t>
            </a:r>
          </a:p>
        </p:txBody>
      </p:sp>
    </p:spTree>
    <p:extLst>
      <p:ext uri="{BB962C8B-B14F-4D97-AF65-F5344CB8AC3E}">
        <p14:creationId xmlns:p14="http://schemas.microsoft.com/office/powerpoint/2010/main" val="120136166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972620" y="2276872"/>
            <a:ext cx="7200800" cy="369331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from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gpiozero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import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LED</a:t>
            </a:r>
          </a:p>
          <a:p>
            <a:endParaRPr lang="en-US" altLang="ko-KR" b="1" i="0">
              <a:solidFill>
                <a:srgbClr val="000000"/>
              </a:solidFill>
              <a:effectLst/>
              <a:latin typeface="+mn-ea"/>
            </a:endParaRPr>
          </a:p>
          <a:p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led = LED(14) </a:t>
            </a:r>
          </a:p>
          <a:p>
            <a:endParaRPr lang="en-US" altLang="ko-KR" b="1" i="0">
              <a:solidFill>
                <a:srgbClr val="000000"/>
              </a:solidFill>
              <a:effectLst/>
              <a:latin typeface="+mn-ea"/>
            </a:endParaRPr>
          </a:p>
          <a:p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while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True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:     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number =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input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"Please enter 0 or 1:"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))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if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number==1: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led.on()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  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print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"led on"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 </a:t>
            </a:r>
          </a:p>
          <a:p>
            <a:r>
              <a:rPr lang="en-US" altLang="ko-KR" b="1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if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 number_input==0: </a:t>
            </a:r>
            <a:endParaRPr lang="ko-KR" altLang="en-US" b="1">
              <a:latin typeface="+mn-ea"/>
            </a:endParaRPr>
          </a:p>
          <a:p>
            <a:r>
              <a:rPr lang="ko-KR" altLang="en-US" b="1">
                <a:latin typeface="+mn-ea"/>
              </a:rPr>
              <a:t>     </a:t>
            </a:r>
            <a:r>
              <a:rPr lang="en-US" altLang="ko-KR" b="1">
                <a:latin typeface="+mn-ea"/>
              </a:rPr>
              <a:t>led.off( )</a:t>
            </a:r>
          </a:p>
          <a:p>
            <a:r>
              <a:rPr lang="ko-KR" altLang="en-US" b="1">
                <a:latin typeface="+mn-ea"/>
              </a:rPr>
              <a:t>     </a:t>
            </a:r>
            <a:r>
              <a:rPr lang="en-US" altLang="ko-KR" b="1" i="0">
                <a:solidFill>
                  <a:srgbClr val="0000FF"/>
                </a:solidFill>
                <a:effectLst/>
                <a:latin typeface="+mn-ea"/>
              </a:rPr>
              <a:t>print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en-US" altLang="ko-KR" b="1" i="0">
                <a:solidFill>
                  <a:srgbClr val="A31515"/>
                </a:solidFill>
                <a:effectLst/>
                <a:latin typeface="+mn-ea"/>
              </a:rPr>
              <a:t>"led off"</a:t>
            </a:r>
            <a:r>
              <a:rPr lang="en-US" altLang="ko-KR" b="1" i="0">
                <a:solidFill>
                  <a:srgbClr val="000000"/>
                </a:solidFill>
                <a:effectLst/>
                <a:latin typeface="+mn-ea"/>
              </a:rPr>
              <a:t>) </a:t>
            </a:r>
          </a:p>
          <a:p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448170"/>
              </p:ext>
            </p:extLst>
          </p:nvPr>
        </p:nvGraphicFramePr>
        <p:xfrm>
          <a:off x="450052" y="609888"/>
          <a:ext cx="77223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실습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회로에서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프로그램 실행중에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을 입력하면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off, 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을 입력하면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off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되도록 프로그램을 작성하시오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EA41BA03-4902-4C81-9648-4E307B658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583400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344871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710826" y="2204864"/>
            <a:ext cx="7200800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SF Mono"/>
              </a:rPr>
              <a:t>red = LED(17) </a:t>
            </a:r>
          </a:p>
          <a:p>
            <a:r>
              <a:rPr lang="en-US" altLang="ko-KR" b="1" i="0">
                <a:effectLst/>
                <a:latin typeface="SF Mono"/>
              </a:rPr>
              <a:t>yellow = LED(27)</a:t>
            </a:r>
          </a:p>
          <a:p>
            <a:r>
              <a:rPr lang="en-US" altLang="ko-KR" b="1" i="0">
                <a:effectLst/>
                <a:latin typeface="SF Mono"/>
              </a:rPr>
              <a:t>green = LED(22) </a:t>
            </a:r>
          </a:p>
          <a:p>
            <a:r>
              <a:rPr lang="en-US" altLang="ko-KR" b="1" i="0">
                <a:effectLst/>
                <a:latin typeface="SF Mono"/>
              </a:rPr>
              <a:t>def all_off( ): 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red.off( )</a:t>
            </a:r>
          </a:p>
          <a:p>
            <a:r>
              <a:rPr lang="en-US" altLang="ko-KR" b="1">
                <a:latin typeface="SF Mono"/>
              </a:rPr>
              <a:t> </a:t>
            </a:r>
            <a:r>
              <a:rPr lang="en-US" altLang="ko-KR" b="1" i="0">
                <a:effectLst/>
                <a:latin typeface="SF Mono"/>
              </a:rPr>
              <a:t>    yellow.off( ) 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green.off( ) </a:t>
            </a:r>
          </a:p>
          <a:p>
            <a:r>
              <a:rPr lang="en-US" altLang="ko-KR" b="1">
                <a:latin typeface="SF Mono"/>
              </a:rPr>
              <a:t> </a:t>
            </a:r>
            <a:r>
              <a:rPr lang="en-US" altLang="ko-KR" b="1" i="0">
                <a:effectLst/>
                <a:latin typeface="SF Mono"/>
              </a:rPr>
              <a:t>print("</a:t>
            </a:r>
            <a:r>
              <a:rPr lang="ko-KR" altLang="en-US" b="1" i="0">
                <a:effectLst/>
                <a:latin typeface="SF Mono"/>
              </a:rPr>
              <a:t>🚦 신호등 시작</a:t>
            </a:r>
            <a:r>
              <a:rPr lang="en-US" altLang="ko-KR" b="1" i="0">
                <a:effectLst/>
                <a:latin typeface="SF Mono"/>
              </a:rPr>
              <a:t>! (Ctrl+C</a:t>
            </a:r>
            <a:r>
              <a:rPr lang="ko-KR" altLang="en-US" b="1" i="0">
                <a:effectLst/>
                <a:latin typeface="SF Mono"/>
              </a:rPr>
              <a:t>로 종료</a:t>
            </a:r>
            <a:r>
              <a:rPr lang="en-US" altLang="ko-KR" b="1" i="0">
                <a:effectLst/>
                <a:latin typeface="SF Mono"/>
              </a:rPr>
              <a:t>)")</a:t>
            </a:r>
          </a:p>
          <a:p>
            <a:r>
              <a:rPr lang="en-US" altLang="ko-KR" b="1" i="0">
                <a:effectLst/>
                <a:latin typeface="SF Mono"/>
              </a:rPr>
              <a:t> try: </a:t>
            </a:r>
          </a:p>
          <a:p>
            <a:r>
              <a:rPr lang="en-US" altLang="ko-KR" b="1">
                <a:latin typeface="SF Mono"/>
              </a:rPr>
              <a:t>      </a:t>
            </a:r>
            <a:r>
              <a:rPr lang="en-US" altLang="ko-KR" b="1" i="0">
                <a:effectLst/>
                <a:latin typeface="SF Mono"/>
              </a:rPr>
              <a:t>while True:</a:t>
            </a:r>
          </a:p>
          <a:p>
            <a:r>
              <a:rPr lang="en-US" altLang="ko-KR" b="1">
                <a:latin typeface="SF Mono"/>
              </a:rPr>
              <a:t>         </a:t>
            </a:r>
            <a:r>
              <a:rPr lang="en-US" altLang="ko-KR" b="1" i="0">
                <a:effectLst/>
                <a:latin typeface="SF Mono"/>
              </a:rPr>
              <a:t> # </a:t>
            </a:r>
            <a:r>
              <a:rPr lang="ko-KR" altLang="en-US" b="1" i="0">
                <a:effectLst/>
                <a:latin typeface="SF Mono"/>
              </a:rPr>
              <a:t>빨간불 </a:t>
            </a:r>
            <a:r>
              <a:rPr lang="en-US" altLang="ko-KR" b="1" i="0">
                <a:effectLst/>
                <a:latin typeface="SF Mono"/>
              </a:rPr>
              <a:t>(3</a:t>
            </a:r>
            <a:r>
              <a:rPr lang="ko-KR" altLang="en-US" b="1" i="0">
                <a:effectLst/>
                <a:latin typeface="SF Mono"/>
              </a:rPr>
              <a:t>초</a:t>
            </a:r>
            <a:r>
              <a:rPr lang="en-US" altLang="ko-KR" b="1" i="0">
                <a:effectLst/>
                <a:latin typeface="SF Mono"/>
              </a:rPr>
              <a:t>)</a:t>
            </a:r>
            <a:r>
              <a:rPr lang="ko-KR" altLang="en-US" b="1" i="0">
                <a:effectLst/>
                <a:latin typeface="SF Mono"/>
              </a:rPr>
              <a:t> </a:t>
            </a:r>
            <a:endParaRPr lang="en-US" altLang="ko-KR" b="1" i="0">
              <a:effectLst/>
              <a:latin typeface="SF Mono"/>
            </a:endParaRPr>
          </a:p>
          <a:p>
            <a:r>
              <a:rPr lang="en-US" altLang="ko-KR" b="1">
                <a:latin typeface="SF Mono"/>
              </a:rPr>
              <a:t>          </a:t>
            </a:r>
            <a:r>
              <a:rPr lang="en-US" altLang="ko-KR" b="1" i="0">
                <a:effectLst/>
                <a:latin typeface="SF Mono"/>
              </a:rPr>
              <a:t>all_off()</a:t>
            </a:r>
          </a:p>
          <a:p>
            <a:r>
              <a:rPr lang="en-US" altLang="ko-KR" b="1">
                <a:latin typeface="SF Mono"/>
              </a:rPr>
              <a:t>   </a:t>
            </a:r>
            <a:r>
              <a:rPr lang="en-US" altLang="ko-KR" b="1" i="0">
                <a:effectLst/>
                <a:latin typeface="SF Mono"/>
              </a:rPr>
              <a:t>       red.on( )</a:t>
            </a:r>
          </a:p>
          <a:p>
            <a:r>
              <a:rPr lang="en-US" altLang="ko-KR" b="1">
                <a:latin typeface="SF Mono"/>
              </a:rPr>
              <a:t>          </a:t>
            </a:r>
            <a:r>
              <a:rPr lang="en-US" altLang="ko-KR" b="1" i="0">
                <a:effectLst/>
                <a:latin typeface="SF Mono"/>
              </a:rPr>
              <a:t> print("</a:t>
            </a:r>
            <a:r>
              <a:rPr lang="ko-KR" altLang="en-US" b="1" i="0">
                <a:effectLst/>
                <a:latin typeface="SF Mono"/>
              </a:rPr>
              <a:t>🔴 정지</a:t>
            </a:r>
            <a:r>
              <a:rPr lang="en-US" altLang="ko-KR" b="1" i="0">
                <a:effectLst/>
                <a:latin typeface="SF Mono"/>
              </a:rPr>
              <a:t>") </a:t>
            </a:r>
          </a:p>
          <a:p>
            <a:r>
              <a:rPr lang="en-US" altLang="ko-KR" b="1">
                <a:latin typeface="SF Mono"/>
              </a:rPr>
              <a:t>           </a:t>
            </a:r>
            <a:r>
              <a:rPr lang="en-US" altLang="ko-KR" b="1" i="0">
                <a:effectLst/>
                <a:latin typeface="SF Mono"/>
              </a:rPr>
              <a:t>sleep(3) 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507119"/>
              </p:ext>
            </p:extLst>
          </p:nvPr>
        </p:nvGraphicFramePr>
        <p:xfrm>
          <a:off x="450052" y="609888"/>
          <a:ext cx="8154396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558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589838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신호등 만들기</a:t>
                      </a:r>
                      <a:endParaRPr lang="en-US" altLang="ko-KR" sz="20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 sz="20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빨간불 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노란불 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파란불 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 노란불</a:t>
                      </a:r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 반복</a:t>
                      </a:r>
                      <a:endParaRPr lang="en-US" altLang="ko-KR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Ctrl+C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키가 눌리면 종료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EA41BA03-4902-4C81-9648-4E307B658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699796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544466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827584" y="1052736"/>
            <a:ext cx="7200800" cy="5078313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SF Mono"/>
              </a:rPr>
              <a:t>       # </a:t>
            </a:r>
            <a:r>
              <a:rPr lang="ko-KR" altLang="en-US" b="1" i="0">
                <a:effectLst/>
                <a:latin typeface="SF Mono"/>
              </a:rPr>
              <a:t>노란불 </a:t>
            </a:r>
            <a:r>
              <a:rPr lang="en-US" altLang="ko-KR" b="1" i="0">
                <a:effectLst/>
                <a:latin typeface="SF Mono"/>
              </a:rPr>
              <a:t>(1</a:t>
            </a:r>
            <a:r>
              <a:rPr lang="ko-KR" altLang="en-US" b="1" i="0">
                <a:effectLst/>
                <a:latin typeface="SF Mono"/>
              </a:rPr>
              <a:t>초</a:t>
            </a:r>
            <a:r>
              <a:rPr lang="en-US" altLang="ko-KR" b="1" i="0">
                <a:effectLst/>
                <a:latin typeface="SF Mono"/>
              </a:rPr>
              <a:t>)</a:t>
            </a:r>
            <a:r>
              <a:rPr lang="ko-KR" altLang="en-US" b="1" i="0">
                <a:effectLst/>
                <a:latin typeface="SF Mono"/>
              </a:rPr>
              <a:t> </a:t>
            </a:r>
            <a:endParaRPr lang="en-US" altLang="ko-KR" b="1" i="0">
              <a:effectLst/>
              <a:latin typeface="SF Mono"/>
            </a:endParaRPr>
          </a:p>
          <a:p>
            <a:r>
              <a:rPr lang="en-US" altLang="ko-KR" b="1">
                <a:latin typeface="SF Mono"/>
              </a:rPr>
              <a:t>       </a:t>
            </a:r>
            <a:r>
              <a:rPr lang="en-US" altLang="ko-KR" b="1" i="0">
                <a:effectLst/>
                <a:latin typeface="SF Mono"/>
              </a:rPr>
              <a:t>all_off( )</a:t>
            </a:r>
          </a:p>
          <a:p>
            <a:r>
              <a:rPr lang="en-US" altLang="ko-KR" b="1">
                <a:latin typeface="SF Mono"/>
              </a:rPr>
              <a:t>       </a:t>
            </a:r>
            <a:r>
              <a:rPr lang="en-US" altLang="ko-KR" b="1" i="0">
                <a:effectLst/>
                <a:latin typeface="SF Mono"/>
              </a:rPr>
              <a:t> yellow.on( ) </a:t>
            </a:r>
          </a:p>
          <a:p>
            <a:r>
              <a:rPr lang="en-US" altLang="ko-KR" b="1">
                <a:latin typeface="SF Mono"/>
              </a:rPr>
              <a:t>        </a:t>
            </a:r>
            <a:r>
              <a:rPr lang="en-US" altLang="ko-KR" b="1" i="0">
                <a:effectLst/>
                <a:latin typeface="SF Mono"/>
              </a:rPr>
              <a:t>print("</a:t>
            </a:r>
            <a:r>
              <a:rPr lang="ko-KR" altLang="en-US" b="1" i="0">
                <a:effectLst/>
                <a:latin typeface="SF Mono"/>
              </a:rPr>
              <a:t>🟡 주의</a:t>
            </a:r>
            <a:r>
              <a:rPr lang="en-US" altLang="ko-KR" b="1" i="0">
                <a:effectLst/>
                <a:latin typeface="SF Mono"/>
              </a:rPr>
              <a:t>")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   sleep(1)  </a:t>
            </a:r>
          </a:p>
          <a:p>
            <a:r>
              <a:rPr lang="en-US" altLang="ko-KR" b="1">
                <a:latin typeface="SF Mono"/>
              </a:rPr>
              <a:t>  </a:t>
            </a:r>
            <a:r>
              <a:rPr lang="en-US" altLang="ko-KR" b="1" i="0">
                <a:effectLst/>
                <a:latin typeface="SF Mono"/>
              </a:rPr>
              <a:t>      # </a:t>
            </a:r>
            <a:r>
              <a:rPr lang="ko-KR" altLang="en-US" b="1" i="0">
                <a:effectLst/>
                <a:latin typeface="SF Mono"/>
              </a:rPr>
              <a:t>초록불 </a:t>
            </a:r>
            <a:r>
              <a:rPr lang="en-US" altLang="ko-KR" b="1" i="0">
                <a:effectLst/>
                <a:latin typeface="SF Mono"/>
              </a:rPr>
              <a:t>(5</a:t>
            </a:r>
            <a:r>
              <a:rPr lang="ko-KR" altLang="en-US" b="1" i="0">
                <a:effectLst/>
                <a:latin typeface="SF Mono"/>
              </a:rPr>
              <a:t>초</a:t>
            </a:r>
            <a:r>
              <a:rPr lang="en-US" altLang="ko-KR" b="1" i="0">
                <a:effectLst/>
                <a:latin typeface="SF Mono"/>
              </a:rPr>
              <a:t>)</a:t>
            </a:r>
            <a:r>
              <a:rPr lang="ko-KR" altLang="en-US" b="1" i="0">
                <a:effectLst/>
                <a:latin typeface="SF Mono"/>
              </a:rPr>
              <a:t> </a:t>
            </a:r>
            <a:endParaRPr lang="en-US" altLang="ko-KR" b="1" i="0">
              <a:effectLst/>
              <a:latin typeface="SF Mono"/>
            </a:endParaRPr>
          </a:p>
          <a:p>
            <a:r>
              <a:rPr lang="en-US" altLang="ko-KR" b="1">
                <a:latin typeface="SF Mono"/>
              </a:rPr>
              <a:t>         </a:t>
            </a:r>
            <a:r>
              <a:rPr lang="en-US" altLang="ko-KR" b="1" i="0">
                <a:effectLst/>
                <a:latin typeface="SF Mono"/>
              </a:rPr>
              <a:t>all_off( )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    green.on( ) </a:t>
            </a:r>
          </a:p>
          <a:p>
            <a:r>
              <a:rPr lang="en-US" altLang="ko-KR" b="1">
                <a:latin typeface="SF Mono"/>
              </a:rPr>
              <a:t>         </a:t>
            </a:r>
            <a:r>
              <a:rPr lang="en-US" altLang="ko-KR" b="1" i="0">
                <a:effectLst/>
                <a:latin typeface="SF Mono"/>
              </a:rPr>
              <a:t>print("</a:t>
            </a:r>
            <a:r>
              <a:rPr lang="ko-KR" altLang="en-US" b="1" i="0">
                <a:effectLst/>
                <a:latin typeface="SF Mono"/>
              </a:rPr>
              <a:t>🟢 출발</a:t>
            </a:r>
            <a:r>
              <a:rPr lang="en-US" altLang="ko-KR" b="1" i="0">
                <a:effectLst/>
                <a:latin typeface="SF Mono"/>
              </a:rPr>
              <a:t>")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    sleep(5) </a:t>
            </a:r>
          </a:p>
          <a:p>
            <a:r>
              <a:rPr lang="en-US" altLang="ko-KR" b="1">
                <a:latin typeface="SF Mono"/>
              </a:rPr>
              <a:t>         </a:t>
            </a:r>
            <a:r>
              <a:rPr lang="en-US" altLang="ko-KR" b="1" i="0">
                <a:effectLst/>
                <a:latin typeface="SF Mono"/>
              </a:rPr>
              <a:t># </a:t>
            </a:r>
            <a:r>
              <a:rPr lang="ko-KR" altLang="en-US" b="1" i="0">
                <a:effectLst/>
                <a:latin typeface="SF Mono"/>
              </a:rPr>
              <a:t>노란불 </a:t>
            </a:r>
            <a:r>
              <a:rPr lang="en-US" altLang="ko-KR" b="1" i="0">
                <a:effectLst/>
                <a:latin typeface="SF Mono"/>
              </a:rPr>
              <a:t>(1</a:t>
            </a:r>
            <a:r>
              <a:rPr lang="ko-KR" altLang="en-US" b="1" i="0">
                <a:effectLst/>
                <a:latin typeface="SF Mono"/>
              </a:rPr>
              <a:t>초</a:t>
            </a:r>
            <a:r>
              <a:rPr lang="en-US" altLang="ko-KR" b="1" i="0">
                <a:effectLst/>
                <a:latin typeface="SF Mono"/>
              </a:rPr>
              <a:t>)</a:t>
            </a:r>
            <a:r>
              <a:rPr lang="ko-KR" altLang="en-US" b="1" i="0">
                <a:effectLst/>
                <a:latin typeface="SF Mono"/>
              </a:rPr>
              <a:t> </a:t>
            </a:r>
            <a:endParaRPr lang="en-US" altLang="ko-KR" b="1" i="0">
              <a:effectLst/>
              <a:latin typeface="SF Mono"/>
            </a:endParaRPr>
          </a:p>
          <a:p>
            <a:r>
              <a:rPr lang="en-US" altLang="ko-KR" b="1">
                <a:latin typeface="SF Mono"/>
              </a:rPr>
              <a:t>          </a:t>
            </a:r>
            <a:r>
              <a:rPr lang="en-US" altLang="ko-KR" b="1" i="0">
                <a:effectLst/>
                <a:latin typeface="SF Mono"/>
              </a:rPr>
              <a:t>all_off( )</a:t>
            </a:r>
          </a:p>
          <a:p>
            <a:r>
              <a:rPr lang="en-US" altLang="ko-KR" b="1">
                <a:latin typeface="SF Mono"/>
              </a:rPr>
              <a:t>      </a:t>
            </a:r>
            <a:r>
              <a:rPr lang="en-US" altLang="ko-KR" b="1" i="0">
                <a:effectLst/>
                <a:latin typeface="SF Mono"/>
              </a:rPr>
              <a:t>    yellow.on( ) </a:t>
            </a:r>
          </a:p>
          <a:p>
            <a:r>
              <a:rPr lang="en-US" altLang="ko-KR" b="1">
                <a:latin typeface="SF Mono"/>
              </a:rPr>
              <a:t>          </a:t>
            </a:r>
            <a:r>
              <a:rPr lang="en-US" altLang="ko-KR" b="1" i="0">
                <a:effectLst/>
                <a:latin typeface="SF Mono"/>
              </a:rPr>
              <a:t>print("</a:t>
            </a:r>
            <a:r>
              <a:rPr lang="ko-KR" altLang="en-US" b="1" i="0">
                <a:effectLst/>
                <a:latin typeface="SF Mono"/>
              </a:rPr>
              <a:t>🟡 주의</a:t>
            </a:r>
            <a:r>
              <a:rPr lang="en-US" altLang="ko-KR" b="1" i="0">
                <a:effectLst/>
                <a:latin typeface="SF Mono"/>
              </a:rPr>
              <a:t>")</a:t>
            </a:r>
          </a:p>
          <a:p>
            <a:r>
              <a:rPr lang="en-US" altLang="ko-KR" b="1">
                <a:latin typeface="SF Mono"/>
              </a:rPr>
              <a:t>      </a:t>
            </a:r>
            <a:r>
              <a:rPr lang="en-US" altLang="ko-KR" b="1" i="0">
                <a:effectLst/>
                <a:latin typeface="SF Mono"/>
              </a:rPr>
              <a:t>    sleep(1)</a:t>
            </a:r>
          </a:p>
          <a:p>
            <a:r>
              <a:rPr lang="en-US" altLang="ko-KR" b="1" i="0">
                <a:effectLst/>
                <a:latin typeface="SF Mono"/>
              </a:rPr>
              <a:t>except KeyboardInterrupt:</a:t>
            </a:r>
          </a:p>
          <a:p>
            <a:r>
              <a:rPr lang="en-US" altLang="ko-KR" b="1">
                <a:latin typeface="SF Mono"/>
              </a:rPr>
              <a:t>     </a:t>
            </a:r>
            <a:r>
              <a:rPr lang="en-US" altLang="ko-KR" b="1" i="0">
                <a:effectLst/>
                <a:latin typeface="SF Mono"/>
              </a:rPr>
              <a:t>  all_off( )</a:t>
            </a:r>
          </a:p>
          <a:p>
            <a:r>
              <a:rPr lang="en-US" altLang="ko-KR" b="1">
                <a:latin typeface="SF Mono"/>
              </a:rPr>
              <a:t>      </a:t>
            </a:r>
            <a:r>
              <a:rPr lang="en-US" altLang="ko-KR" b="1" i="0">
                <a:effectLst/>
                <a:latin typeface="SF Mono"/>
              </a:rPr>
              <a:t> print("\n</a:t>
            </a:r>
            <a:r>
              <a:rPr lang="ko-KR" altLang="en-US" b="1" i="0">
                <a:effectLst/>
                <a:latin typeface="SF Mono"/>
              </a:rPr>
              <a:t>🚦 신호등 종료</a:t>
            </a:r>
            <a:r>
              <a:rPr lang="en-US" altLang="ko-KR" b="1" i="0">
                <a:effectLst/>
                <a:latin typeface="SF Mono"/>
              </a:rPr>
              <a:t>!")</a:t>
            </a:r>
            <a:endParaRPr lang="ko-KR" altLang="en-US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504917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3382</TotalTime>
  <Words>603</Words>
  <Application>Microsoft Office PowerPoint</Application>
  <PresentationFormat>화면 슬라이드 쇼(4:3)</PresentationFormat>
  <Paragraphs>122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9" baseType="lpstr">
      <vt:lpstr>Arial Unicode MS</vt:lpstr>
      <vt:lpstr>HY헤드라인M</vt:lpstr>
      <vt:lpstr>SF Mono</vt:lpstr>
      <vt:lpstr>맑은 고딕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1. 라즈베리파이 디지털 출력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218</cp:revision>
  <cp:lastPrinted>2026-03-12T08:48:21Z</cp:lastPrinted>
  <dcterms:created xsi:type="dcterms:W3CDTF">2011-07-11T11:56:50Z</dcterms:created>
  <dcterms:modified xsi:type="dcterms:W3CDTF">2026-09-10T08:24:09Z</dcterms:modified>
</cp:coreProperties>
</file>