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12" r:id="rId2"/>
    <p:sldId id="329" r:id="rId3"/>
    <p:sldId id="309" r:id="rId4"/>
    <p:sldId id="314" r:id="rId5"/>
    <p:sldId id="268" r:id="rId6"/>
    <p:sldId id="301" r:id="rId7"/>
    <p:sldId id="343" r:id="rId8"/>
    <p:sldId id="344" r:id="rId9"/>
    <p:sldId id="345" r:id="rId10"/>
    <p:sldId id="313" r:id="rId11"/>
    <p:sldId id="266" r:id="rId12"/>
    <p:sldId id="328" r:id="rId13"/>
    <p:sldId id="315" r:id="rId14"/>
    <p:sldId id="316" r:id="rId15"/>
    <p:sldId id="322" r:id="rId16"/>
    <p:sldId id="319" r:id="rId17"/>
    <p:sldId id="374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8659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8364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466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224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5010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6435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3876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981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3137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1025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1093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7109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829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510759"/>
            <a:ext cx="5832648" cy="68599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디지털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입력 출력 복습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en-GB" altLang="en-US" sz="4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23CBFCF-4A8E-4C42-8148-668CF575B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1556791"/>
            <a:ext cx="3240360" cy="42105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411760" y="5949280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528" y="764704"/>
            <a:ext cx="309634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A2842EB-9B45-4569-8C78-8844705B2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340768"/>
            <a:ext cx="7204952" cy="1073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영국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재단에서 만든 신용카드 크기의 컴퓨터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단일보드 컴퓨터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데스크톱 컴퓨터와 구조가 같은 낮은 사양의 교육용 컴퓨터 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5C6B123-1245-4DEB-A2DE-74F69B2BC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526969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Pi,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Zero,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77B4615-0E9F-412E-BFD9-6453B5E2A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2984593"/>
            <a:ext cx="4279875" cy="346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5763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2AD5229-E1B8-424B-B08B-69A1F34B1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836712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Pi,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Zero,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비교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E8FBA6F-35B5-4795-B3E0-97697ED46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48" y="1844824"/>
            <a:ext cx="7308304" cy="37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5044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2AD5229-E1B8-424B-B08B-69A1F34B1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836712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6567495-D52F-41C5-BB20-6DDF6CA7B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1556792"/>
            <a:ext cx="7204952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600" b="1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재단에서 개발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컴퓨터 교육용으로 초소형 컴퓨터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1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만원 이하의 저렴한 가격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GPIO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핀을 통해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LED,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모터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1600" b="1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센서등의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다양한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H/W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장치 연결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가능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altLang="ko-KR" sz="1600" b="1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WiFi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Bluetooth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등을 이용해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IOT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구현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D1FA7A9-FDA1-470D-8996-C84902EE4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404" y="3356992"/>
            <a:ext cx="4678211" cy="303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1432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펌웨어</a:t>
            </a:r>
            <a:r>
              <a:rPr lang="en-GB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과정</a:t>
            </a:r>
            <a:r>
              <a:rPr lang="en-US" altLang="ko-KR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GB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GB" altLang="en-US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en-US" b="1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0495BB1-2C61-4590-8F85-3C6D6BE18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2776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펌웨어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5F0225-737A-43A3-8AD3-0BD4B681D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541692"/>
            <a:ext cx="7204952" cy="1383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H/W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를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동작시키기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위해 내장된 필수 소프트웨어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일반 소프트웨어와 다르게 사용자가 쉽게 접근 불가능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en-US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ROM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이나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Flash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메모리에 저장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전원인가시 자동 실행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98F141C-A493-46AF-92C9-906675B46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2812791"/>
            <a:ext cx="6541229" cy="295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0195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8264" y="692919"/>
            <a:ext cx="73180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(1)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Pico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펌웨어 파일 다운로드</a:t>
            </a:r>
            <a:endParaRPr lang="en-US" altLang="en-US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572785-1AED-4586-AF03-9E6E1988D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881" y="1482143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buFont typeface="+mj-ea"/>
              <a:buAutoNum type="circleNumDbPlain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펌웨어 파일을 다운로드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일반버전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8514BF3F-C61D-405A-AE5E-8DB62D5B069D}"/>
              </a:ext>
            </a:extLst>
          </p:cNvPr>
          <p:cNvSpPr/>
          <p:nvPr/>
        </p:nvSpPr>
        <p:spPr>
          <a:xfrm rot="16200000">
            <a:off x="4421324" y="4160841"/>
            <a:ext cx="77871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2883458-2DDC-4F37-AC3E-DC7503E1A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786" y="2852936"/>
            <a:ext cx="3296499" cy="37365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5DB98AE-19E7-4087-972B-5C8D6B1D6C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1504" y="3962286"/>
            <a:ext cx="3362794" cy="10669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C918100-6D6A-4FDB-8075-14800E40A6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2355" y="1842183"/>
            <a:ext cx="1437076" cy="16890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E88C00D-20A0-4CD5-B30A-7283D34E540D}"/>
              </a:ext>
            </a:extLst>
          </p:cNvPr>
          <p:cNvSpPr txBox="1"/>
          <p:nvPr/>
        </p:nvSpPr>
        <p:spPr>
          <a:xfrm>
            <a:off x="1026715" y="1954068"/>
            <a:ext cx="5339414" cy="40011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/>
              <a:t>https://micropython.org/download/RPI_PICO</a:t>
            </a:r>
            <a:endParaRPr lang="ko-KR" altLang="en-US" sz="2000"/>
          </a:p>
        </p:txBody>
      </p:sp>
    </p:spTree>
    <p:extLst>
      <p:ext uri="{BB962C8B-B14F-4D97-AF65-F5344CB8AC3E}">
        <p14:creationId xmlns:p14="http://schemas.microsoft.com/office/powerpoint/2010/main" val="415529567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572785-1AED-4586-AF03-9E6E1988D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133" y="838455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buFont typeface="+mj-ea"/>
              <a:buAutoNum type="circleNumDbPlain" startAt="2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펌웨어 파일을 다운로드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(Wifi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버전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8514BF3F-C61D-405A-AE5E-8DB62D5B069D}"/>
              </a:ext>
            </a:extLst>
          </p:cNvPr>
          <p:cNvSpPr/>
          <p:nvPr/>
        </p:nvSpPr>
        <p:spPr>
          <a:xfrm rot="16200000">
            <a:off x="4421324" y="4160841"/>
            <a:ext cx="77871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D262D30-2156-4E62-9CFE-5EE1B0400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338" y="1910545"/>
            <a:ext cx="1567746" cy="18723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56DB045-E7C3-4B9D-8870-3168FAFCF73A}"/>
              </a:ext>
            </a:extLst>
          </p:cNvPr>
          <p:cNvSpPr txBox="1"/>
          <p:nvPr/>
        </p:nvSpPr>
        <p:spPr>
          <a:xfrm>
            <a:off x="1032786" y="1471717"/>
            <a:ext cx="5339414" cy="40011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/>
              <a:t>https://micropython.org/download/RPI_PICO_W</a:t>
            </a:r>
            <a:endParaRPr lang="ko-KR" altLang="en-US" sz="200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78AE81FD-8893-49B8-876E-1EE11294D5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678" y="2771067"/>
            <a:ext cx="3639058" cy="32484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6530B5BA-DCBC-4B50-B3BF-33B2B2847D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6160" y="4307713"/>
            <a:ext cx="2591162" cy="5811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7623995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8264" y="692919"/>
            <a:ext cx="73180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(2)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Pico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BOOTSEL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버튼을 클릭한 상태로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USB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케이블 연결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en-US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572785-1AED-4586-AF03-9E6E1988D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1340768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BOOTSEL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버튼을 클릭한 상태로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USB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케이블을 연결해 전원공급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75D81A0-7CA9-4809-980C-8661BFD174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2132856"/>
            <a:ext cx="3847240" cy="167271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6C07139-FFE2-4150-A920-DD85D5B23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3985589"/>
            <a:ext cx="799288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(3)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위도우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탐색기에서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RPI-RP2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디스크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endParaRPr lang="en-US" altLang="ko-KR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초기는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이동식디스크로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인식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endParaRPr lang="en-US" altLang="en-US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E067653-8176-4DDB-A7F2-F880D07F3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5123122"/>
            <a:ext cx="4620270" cy="9812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668713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8264" y="692919"/>
            <a:ext cx="73180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(4)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다운로드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받은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펌웨어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파일을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RPI-RP2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디스크에 복사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en-US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06C07139-FFE2-4150-A920-DD85D5B23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3790912"/>
            <a:ext cx="799288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(5)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 제어판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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하드웨어 및 소리 </a:t>
            </a:r>
            <a:r>
              <a:rPr lang="en-US" altLang="ko-KR" sz="2000" b="1"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 </a:t>
            </a:r>
            <a:r>
              <a:rPr lang="ko-KR" altLang="en-US" sz="2000" b="1"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장치관리자 </a:t>
            </a:r>
            <a:endParaRPr lang="en-US" altLang="ko-KR" sz="2000" b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E067653-8176-4DDB-A7F2-F880D07F3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412776"/>
            <a:ext cx="4620270" cy="9812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42C06B-1DBB-4204-9C21-97C113066025}"/>
              </a:ext>
            </a:extLst>
          </p:cNvPr>
          <p:cNvSpPr txBox="1"/>
          <p:nvPr/>
        </p:nvSpPr>
        <p:spPr>
          <a:xfrm>
            <a:off x="5292080" y="2614225"/>
            <a:ext cx="352839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/>
              <a:t>RPI_PICO-20260824-v1.20.0.uf2</a:t>
            </a:r>
            <a:endParaRPr lang="ko-KR" altLang="en-US"/>
          </a:p>
        </p:txBody>
      </p:sp>
      <p:sp>
        <p:nvSpPr>
          <p:cNvPr id="5" name="화살표: 오른쪽 4">
            <a:extLst>
              <a:ext uri="{FF2B5EF4-FFF2-40B4-BE49-F238E27FC236}">
                <a16:creationId xmlns:a16="http://schemas.microsoft.com/office/drawing/2014/main" id="{F27D5496-9E7B-43BC-8259-A7E3AC594339}"/>
              </a:ext>
            </a:extLst>
          </p:cNvPr>
          <p:cNvSpPr/>
          <p:nvPr/>
        </p:nvSpPr>
        <p:spPr>
          <a:xfrm rot="12816140">
            <a:off x="4952024" y="2420144"/>
            <a:ext cx="658202" cy="899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B45502-E163-40EE-A6FA-1C31E90BADAC}"/>
              </a:ext>
            </a:extLst>
          </p:cNvPr>
          <p:cNvSpPr txBox="1"/>
          <p:nvPr/>
        </p:nvSpPr>
        <p:spPr>
          <a:xfrm>
            <a:off x="1979712" y="3226734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복사가 완료되면 </a:t>
            </a:r>
            <a:r>
              <a:rPr lang="en-US" altLang="ko-KR" sz="16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RPI-RP2 </a:t>
            </a:r>
            <a:r>
              <a:rPr lang="ko-KR" altLang="en-US" sz="16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디스크는 사라짐 </a:t>
            </a:r>
            <a:endParaRPr lang="ko-KR" altLang="en-US" sz="160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934B643-E5DD-46F6-AAC2-D176EC809D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800" y="4486935"/>
            <a:ext cx="1991003" cy="1771897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ADAC878E-D832-45DE-8F76-DA83BD3A5CE7}"/>
              </a:ext>
            </a:extLst>
          </p:cNvPr>
          <p:cNvSpPr/>
          <p:nvPr/>
        </p:nvSpPr>
        <p:spPr>
          <a:xfrm>
            <a:off x="3119228" y="4870869"/>
            <a:ext cx="1596787" cy="216024"/>
          </a:xfrm>
          <a:prstGeom prst="roundRect">
            <a:avLst>
              <a:gd name="adj" fmla="val 0"/>
            </a:avLst>
          </a:prstGeom>
          <a:solidFill>
            <a:schemeClr val="bg1">
              <a:alpha val="31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9291167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외장 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LED ON/OFF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E4B5184-3640-4901-8A6E-D8041E33E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97" y="1556792"/>
            <a:ext cx="7130606" cy="4696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피코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핀의 전 기능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852936"/>
            <a:ext cx="3312368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utime</a:t>
            </a:r>
            <a:r>
              <a:rPr lang="ko-KR" altLang="en-US" b="1" dirty="0"/>
              <a:t> </a:t>
            </a:r>
          </a:p>
          <a:p>
            <a:endParaRPr lang="ko-KR" altLang="en-US" b="1" dirty="0"/>
          </a:p>
          <a:p>
            <a:r>
              <a:rPr lang="ko-KR" altLang="en-US" b="1" dirty="0"/>
              <a:t>led0 = </a:t>
            </a:r>
            <a:r>
              <a:rPr lang="ko-KR" altLang="en-US" b="1" dirty="0" err="1"/>
              <a:t>Pin</a:t>
            </a:r>
            <a:r>
              <a:rPr lang="ko-KR" altLang="en-US" b="1" dirty="0"/>
              <a:t>(0, </a:t>
            </a:r>
            <a:r>
              <a:rPr lang="ko-KR" altLang="en-US" b="1" dirty="0" err="1"/>
              <a:t>Pin.OUT</a:t>
            </a:r>
            <a:r>
              <a:rPr lang="ko-KR" altLang="en-US" b="1" dirty="0"/>
              <a:t>)</a:t>
            </a:r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 dirty="0"/>
              <a:t>    led0.value(1)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  <a:p>
            <a:r>
              <a:rPr lang="ko-KR" altLang="en-US" b="1" dirty="0"/>
              <a:t>    led0.value(0)</a:t>
            </a:r>
          </a:p>
          <a:p>
            <a:r>
              <a:rPr lang="ko-KR" altLang="en-US" b="1" dirty="0"/>
              <a:t>    </a:t>
            </a:r>
            <a:r>
              <a:rPr lang="ko-KR" altLang="en-US" b="1" dirty="0" err="1"/>
              <a:t>utime.sleep</a:t>
            </a:r>
            <a:r>
              <a:rPr lang="ko-KR" altLang="en-US" b="1" dirty="0"/>
              <a:t>(1)</a:t>
            </a: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623619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5DF09BEA-0C48-490E-B03F-8FB945A79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8" y="2276872"/>
            <a:ext cx="3791142" cy="387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05BE6CE-5A5B-4D85-B93C-8F666B8B4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시간관련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파이썬 명령어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D67E16-E210-4501-99A0-F5509CBD3219}"/>
              </a:ext>
            </a:extLst>
          </p:cNvPr>
          <p:cNvSpPr txBox="1"/>
          <p:nvPr/>
        </p:nvSpPr>
        <p:spPr>
          <a:xfrm>
            <a:off x="851248" y="125946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 dirty="0"/>
              <a:t>sleep( ) </a:t>
            </a:r>
            <a:endParaRPr lang="ko-KR" altLang="en-US" b="1" dirty="0"/>
          </a:p>
        </p:txBody>
      </p:sp>
      <p:graphicFrame>
        <p:nvGraphicFramePr>
          <p:cNvPr id="10" name="표 5">
            <a:extLst>
              <a:ext uri="{FF2B5EF4-FFF2-40B4-BE49-F238E27FC236}">
                <a16:creationId xmlns:a16="http://schemas.microsoft.com/office/drawing/2014/main" id="{913AB231-778D-4965-8B1B-9E8B82F108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508636"/>
              </p:ext>
            </p:extLst>
          </p:nvPr>
        </p:nvGraphicFramePr>
        <p:xfrm>
          <a:off x="1187624" y="1700808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2721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4134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(sec)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 단위의 시간만큼 실행을 일시 멈추고 대기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1040F8D-D2C7-4B3E-90B6-E9F80A96CCC4}"/>
              </a:ext>
            </a:extLst>
          </p:cNvPr>
          <p:cNvSpPr txBox="1"/>
          <p:nvPr/>
        </p:nvSpPr>
        <p:spPr>
          <a:xfrm>
            <a:off x="851248" y="248818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 dirty="0" err="1"/>
              <a:t>sleep_ms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56AA3067-6481-4DE0-AE41-6D08EF2A0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05765"/>
              </p:ext>
            </p:extLst>
          </p:nvPr>
        </p:nvGraphicFramePr>
        <p:xfrm>
          <a:off x="1187624" y="300949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(msec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m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9" name="표 5">
            <a:extLst>
              <a:ext uri="{FF2B5EF4-FFF2-40B4-BE49-F238E27FC236}">
                <a16:creationId xmlns:a16="http://schemas.microsoft.com/office/drawing/2014/main" id="{031BD11A-926E-4C7A-9A45-9199DD60A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02044"/>
              </p:ext>
            </p:extLst>
          </p:nvPr>
        </p:nvGraphicFramePr>
        <p:xfrm>
          <a:off x="1154024" y="4329185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utime.sleep_us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usec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지정한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u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 단위의 시간만큼 실행을 일시 멈추고 대기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E784637-F5E8-48F9-A4CE-4C95CA38625F}"/>
              </a:ext>
            </a:extLst>
          </p:cNvPr>
          <p:cNvSpPr txBox="1"/>
          <p:nvPr/>
        </p:nvSpPr>
        <p:spPr>
          <a:xfrm>
            <a:off x="851248" y="387985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en-US" altLang="ko-KR" b="1" dirty="0" err="1"/>
              <a:t>sleep_us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  <p:graphicFrame>
        <p:nvGraphicFramePr>
          <p:cNvPr id="21" name="표 5">
            <a:extLst>
              <a:ext uri="{FF2B5EF4-FFF2-40B4-BE49-F238E27FC236}">
                <a16:creationId xmlns:a16="http://schemas.microsoft.com/office/drawing/2014/main" id="{DB80493C-8775-4FB7-80CB-3A7E9EEEC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10500"/>
              </p:ext>
            </p:extLst>
          </p:nvPr>
        </p:nvGraphicFramePr>
        <p:xfrm>
          <a:off x="1154024" y="5495584"/>
          <a:ext cx="70804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34414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5526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utime.tick_ms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),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utime.tick_us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특정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시점을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기준으로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경과시간을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밀리초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마이크로초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단위로 반환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E4FDC459-239B-4E84-8B43-3619587F316D}"/>
              </a:ext>
            </a:extLst>
          </p:cNvPr>
          <p:cNvSpPr txBox="1"/>
          <p:nvPr/>
        </p:nvSpPr>
        <p:spPr>
          <a:xfrm>
            <a:off x="851248" y="504625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4"/>
            </a:pPr>
            <a:r>
              <a:rPr lang="en-US" altLang="ko-KR" b="1" dirty="0" err="1"/>
              <a:t>ticks_ms</a:t>
            </a:r>
            <a:r>
              <a:rPr lang="en-US" altLang="ko-KR" b="1" dirty="0"/>
              <a:t>( ), </a:t>
            </a:r>
            <a:r>
              <a:rPr lang="en-US" altLang="ko-KR" b="1" dirty="0" err="1"/>
              <a:t>ticks_us</a:t>
            </a:r>
            <a:r>
              <a:rPr lang="en-US" altLang="ko-KR" b="1" dirty="0"/>
              <a:t>( 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6372814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276872"/>
            <a:ext cx="3312368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from</a:t>
            </a:r>
            <a:r>
              <a:rPr lang="ko-KR" altLang="en-US" b="1" dirty="0"/>
              <a:t> </a:t>
            </a:r>
            <a:r>
              <a:rPr lang="ko-KR" altLang="en-US" b="1" dirty="0" err="1"/>
              <a:t>machine</a:t>
            </a:r>
            <a:r>
              <a:rPr lang="ko-KR" altLang="en-US" b="1" dirty="0"/>
              <a:t> </a:t>
            </a:r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dirty="0" err="1"/>
              <a:t>Pin</a:t>
            </a:r>
            <a:endParaRPr lang="ko-KR" altLang="en-US" b="1" dirty="0"/>
          </a:p>
          <a:p>
            <a:r>
              <a:rPr lang="ko-KR" altLang="en-US" b="1" dirty="0" err="1"/>
              <a:t>import</a:t>
            </a:r>
            <a:r>
              <a:rPr lang="ko-KR" altLang="en-US" b="1" dirty="0"/>
              <a:t> </a:t>
            </a:r>
            <a:r>
              <a:rPr lang="ko-KR" altLang="en-US" b="1" err="1"/>
              <a:t>utime</a:t>
            </a:r>
            <a:r>
              <a:rPr lang="ko-KR" altLang="en-US" b="1"/>
              <a:t> </a:t>
            </a:r>
            <a:endParaRPr lang="en-US" altLang="ko-KR" b="1"/>
          </a:p>
          <a:p>
            <a:r>
              <a:rPr lang="en-US" altLang="ko-KR" b="1"/>
              <a:t>led0 = Pin(0, Pin.OUT)</a:t>
            </a:r>
          </a:p>
          <a:p>
            <a:r>
              <a:rPr lang="en-US" altLang="ko-KR" b="1"/>
              <a:t>led1 = Pin(1, Pin.OUT)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led0.value(1)</a:t>
            </a:r>
          </a:p>
          <a:p>
            <a:r>
              <a:rPr lang="en-US" altLang="ko-KR" b="1"/>
              <a:t>    led1.value(0)</a:t>
            </a:r>
          </a:p>
          <a:p>
            <a:r>
              <a:rPr lang="en-US" altLang="ko-KR" b="1"/>
              <a:t>    utime.sleep(1)</a:t>
            </a:r>
          </a:p>
          <a:p>
            <a:r>
              <a:rPr lang="en-US" altLang="ko-KR" b="1"/>
              <a:t>    led0.value(0)</a:t>
            </a:r>
          </a:p>
          <a:p>
            <a:r>
              <a:rPr lang="en-US" altLang="ko-KR" b="1"/>
              <a:t>    led1.value(1)</a:t>
            </a:r>
          </a:p>
          <a:p>
            <a:r>
              <a:rPr lang="en-US" altLang="ko-KR" b="1"/>
              <a:t>    utime.sleep(1)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793322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GPIO0, GPIO1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각각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교대로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2BAC0218-BFBA-41CA-8641-E02B6C985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276872"/>
            <a:ext cx="4605067" cy="366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6751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3096344" cy="432048"/>
          </a:xfrm>
        </p:spPr>
        <p:txBody>
          <a:bodyPr/>
          <a:lstStyle/>
          <a:p>
            <a:pPr eaLnBrk="1" hangingPunct="1"/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LED PWM </a:t>
            </a:r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r>
              <a:rPr lang="en-US" altLang="ko-KR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984234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PWM(Pulse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Width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Modulation)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0BD438C-A14C-45BD-AB09-C7223561682A}"/>
              </a:ext>
            </a:extLst>
          </p:cNvPr>
          <p:cNvSpPr/>
          <p:nvPr/>
        </p:nvSpPr>
        <p:spPr>
          <a:xfrm>
            <a:off x="627902" y="1518138"/>
            <a:ext cx="6392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 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디지털 신호에서 펄스의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폭을 조절하는 제어방식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5EE92D74-95B1-4CE4-9DBA-60E1C1B64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3968" y="3975703"/>
            <a:ext cx="3558466" cy="1324684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2860DC04-1D84-4CD1-AC12-31E662550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8921" y="3945422"/>
            <a:ext cx="2915813" cy="1726321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BDAA3DCA-8226-4C66-B5FC-FDCEDC33E207}"/>
              </a:ext>
            </a:extLst>
          </p:cNvPr>
          <p:cNvSpPr/>
          <p:nvPr/>
        </p:nvSpPr>
        <p:spPr>
          <a:xfrm>
            <a:off x="683231" y="2863792"/>
            <a:ext cx="380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ó"/>
            </a:pP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“</a:t>
            </a:r>
            <a:r>
              <a:rPr lang="ko-KR" altLang="en-US" sz="1800" b="1" i="0" dirty="0" err="1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펄스한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주기당 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H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신호의 비율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</a:p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5CF179A-17BE-4965-90A2-CB1836C5DF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8037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듀티비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Duty rate)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6505178-8F78-4274-A97E-AC3ADF291C94}"/>
              </a:ext>
            </a:extLst>
          </p:cNvPr>
          <p:cNvSpPr/>
          <p:nvPr/>
        </p:nvSpPr>
        <p:spPr>
          <a:xfrm>
            <a:off x="1128921" y="5877272"/>
            <a:ext cx="48832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튜티비가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클수록 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H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신호의 길이가 </a:t>
            </a: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길어짐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2217363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72EB5DB-6F77-498B-926E-B720E1D1D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마이크로파이썬의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튜티비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발생 함수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2C467540-E2A1-45A9-BBE9-56AFB1FCCFD9}"/>
              </a:ext>
            </a:extLst>
          </p:cNvPr>
          <p:cNvGraphicFramePr>
            <a:graphicFrameLocks noGrp="1"/>
          </p:cNvGraphicFramePr>
          <p:nvPr/>
        </p:nvGraphicFramePr>
        <p:xfrm>
          <a:off x="971600" y="1484784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PWM(Pin(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핀번호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PWM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신호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4D5D0511-D122-4347-A19F-05D457A731EC}"/>
              </a:ext>
            </a:extLst>
          </p:cNvPr>
          <p:cNvGraphicFramePr>
            <a:graphicFrameLocks noGrp="1"/>
          </p:cNvGraphicFramePr>
          <p:nvPr/>
        </p:nvGraphicFramePr>
        <p:xfrm>
          <a:off x="996280" y="2142149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freq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 주파수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D1E79B9-2BDB-4462-81F6-F223E66FC804}"/>
              </a:ext>
            </a:extLst>
          </p:cNvPr>
          <p:cNvSpPr txBox="1"/>
          <p:nvPr/>
        </p:nvSpPr>
        <p:spPr>
          <a:xfrm>
            <a:off x="1331640" y="2708920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 err="1">
                <a:solidFill>
                  <a:schemeClr val="tx1"/>
                </a:solidFill>
                <a:latin typeface="+mj-ea"/>
                <a:ea typeface="+mj-ea"/>
              </a:rPr>
              <a:t>freq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(1000) : 1</a:t>
            </a:r>
            <a:r>
              <a:rPr lang="ko-KR" altLang="en-US" sz="1600" b="1" dirty="0">
                <a:solidFill>
                  <a:schemeClr val="tx1"/>
                </a:solidFill>
                <a:latin typeface="+mj-ea"/>
                <a:ea typeface="+mj-ea"/>
              </a:rPr>
              <a:t>초에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1000</a:t>
            </a:r>
            <a:r>
              <a:rPr lang="ko-KR" altLang="en-US" sz="1600" b="1" dirty="0">
                <a:latin typeface="+mj-ea"/>
                <a:ea typeface="+mj-ea"/>
              </a:rPr>
              <a:t>번의 펄스 발생  </a:t>
            </a:r>
            <a:r>
              <a:rPr lang="en-US" altLang="ko-KR" sz="1600" b="1" dirty="0">
                <a:latin typeface="+mj-ea"/>
                <a:ea typeface="+mj-ea"/>
              </a:rPr>
              <a:t>1000Hz = 1KHz</a:t>
            </a:r>
            <a:r>
              <a:rPr lang="ko-KR" altLang="en-US" sz="1600" b="1" dirty="0">
                <a:latin typeface="+mj-ea"/>
                <a:ea typeface="+mj-ea"/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6" name="표 5">
            <a:extLst>
              <a:ext uri="{FF2B5EF4-FFF2-40B4-BE49-F238E27FC236}">
                <a16:creationId xmlns:a16="http://schemas.microsoft.com/office/drawing/2014/main" id="{AA90DACB-6471-4E36-8F9B-13C7AC69C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954709"/>
              </p:ext>
            </p:extLst>
          </p:nvPr>
        </p:nvGraphicFramePr>
        <p:xfrm>
          <a:off x="997155" y="3449643"/>
          <a:ext cx="6096000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3647728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duty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_u16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16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비트로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튜티비를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설정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B85566B-0546-4199-AF4D-4A66BFEC5F96}"/>
              </a:ext>
            </a:extLst>
          </p:cNvPr>
          <p:cNvSpPr txBox="1"/>
          <p:nvPr/>
        </p:nvSpPr>
        <p:spPr>
          <a:xfrm>
            <a:off x="1439652" y="4147053"/>
            <a:ext cx="62646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_u16(65535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) : 100%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_u16(32767) 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:   50%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en-US" altLang="ko-KR" sz="16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+mj-ea"/>
                <a:ea typeface="+mj-ea"/>
              </a:rPr>
              <a:t>d</a:t>
            </a:r>
            <a:r>
              <a:rPr lang="en-US" altLang="ko-KR" sz="1600" b="1" dirty="0">
                <a:solidFill>
                  <a:schemeClr val="tx1"/>
                </a:solidFill>
                <a:latin typeface="+mj-ea"/>
                <a:ea typeface="+mj-ea"/>
              </a:rPr>
              <a:t>uty_u16(0)        :    0% </a:t>
            </a:r>
            <a:r>
              <a:rPr lang="ko-KR" altLang="en-US" sz="1600" b="1" dirty="0" err="1">
                <a:solidFill>
                  <a:schemeClr val="tx1"/>
                </a:solidFill>
                <a:latin typeface="+mj-ea"/>
                <a:ea typeface="+mj-ea"/>
              </a:rPr>
              <a:t>듀티비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23723161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477" y="1519240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4788024" y="1862830"/>
            <a:ext cx="3816424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/>
              <a:t>from machine import Pin, PWM</a:t>
            </a:r>
          </a:p>
          <a:p>
            <a:r>
              <a:rPr lang="en-US" altLang="ko-KR" b="1" dirty="0"/>
              <a:t>import time</a:t>
            </a:r>
          </a:p>
          <a:p>
            <a:endParaRPr lang="en-US" altLang="ko-KR" b="1" dirty="0"/>
          </a:p>
          <a:p>
            <a:r>
              <a:rPr lang="en-US" altLang="ko-KR" b="1" dirty="0"/>
              <a:t>led = PWM(Pin(0))</a:t>
            </a:r>
          </a:p>
          <a:p>
            <a:r>
              <a:rPr lang="en-US" altLang="ko-KR" b="1" dirty="0" err="1"/>
              <a:t>led.freq</a:t>
            </a:r>
            <a:r>
              <a:rPr lang="en-US" altLang="ko-KR" b="1" dirty="0"/>
              <a:t>(1000)</a:t>
            </a:r>
          </a:p>
          <a:p>
            <a:endParaRPr lang="en-US" altLang="ko-KR" b="1" dirty="0"/>
          </a:p>
          <a:p>
            <a:r>
              <a:rPr lang="en-US" altLang="ko-KR" b="1" dirty="0"/>
              <a:t>while True:</a:t>
            </a:r>
          </a:p>
          <a:p>
            <a:r>
              <a:rPr lang="en-US" altLang="ko-KR" b="1" dirty="0"/>
              <a:t>    </a:t>
            </a:r>
            <a:r>
              <a:rPr lang="en-US" altLang="ko-KR" sz="1400" b="1" dirty="0"/>
              <a:t># </a:t>
            </a:r>
            <a:r>
              <a:rPr lang="ko-KR" altLang="en-US" sz="1400" b="1" dirty="0"/>
              <a:t>증가</a:t>
            </a:r>
            <a:endParaRPr lang="en-US" altLang="ko-KR" sz="1400" b="1" dirty="0"/>
          </a:p>
          <a:p>
            <a:r>
              <a:rPr lang="en-US" altLang="ko-KR" b="1" dirty="0"/>
              <a:t>    for duty in range(0, 65535, 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</a:p>
          <a:p>
            <a:r>
              <a:rPr lang="en-US" altLang="ko-KR" sz="1400" b="1" dirty="0"/>
              <a:t>     #</a:t>
            </a:r>
            <a:r>
              <a:rPr lang="ko-KR" altLang="en-US" sz="1400" b="1" dirty="0"/>
              <a:t>감소</a:t>
            </a:r>
            <a:endParaRPr lang="en-US" altLang="ko-KR" sz="1400" b="1" dirty="0"/>
          </a:p>
          <a:p>
            <a:r>
              <a:rPr lang="en-US" altLang="ko-KR" b="1" dirty="0"/>
              <a:t>    for duty in range(65535, 0, -100):</a:t>
            </a:r>
          </a:p>
          <a:p>
            <a:r>
              <a:rPr lang="en-US" altLang="ko-KR" b="1" dirty="0"/>
              <a:t>        led.duty_u16(duty)</a:t>
            </a:r>
          </a:p>
          <a:p>
            <a:r>
              <a:rPr lang="en-US" altLang="ko-KR" b="1" dirty="0"/>
              <a:t>        </a:t>
            </a:r>
            <a:r>
              <a:rPr lang="en-US" altLang="ko-KR" b="1" dirty="0" err="1"/>
              <a:t>time.sleep</a:t>
            </a:r>
            <a:r>
              <a:rPr lang="en-US" altLang="ko-KR" b="1" dirty="0"/>
              <a:t>(0.001)</a:t>
            </a:r>
            <a:endParaRPr lang="ko-KR" altLang="en-US" b="1" dirty="0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밝기를 증가 감소시키기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CE7FDE34-E6F7-4DEE-991B-B2D0B1BD8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502" y="2050497"/>
            <a:ext cx="395024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9970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4.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풀업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풀다운 저항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FA2597-8BE0-459D-92EF-7FC3C8839BAD}"/>
              </a:ext>
            </a:extLst>
          </p:cNvPr>
          <p:cNvSpPr txBox="1"/>
          <p:nvPr/>
        </p:nvSpPr>
        <p:spPr>
          <a:xfrm>
            <a:off x="5076056" y="1881010"/>
            <a:ext cx="3744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토글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택트스위치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9326EFE-E1DC-45EB-AC26-A1199A29D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960" y="2559467"/>
            <a:ext cx="1143160" cy="16290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1616D9-BDEB-4C64-B2CA-222549FE8E39}"/>
              </a:ext>
            </a:extLst>
          </p:cNvPr>
          <p:cNvSpPr txBox="1"/>
          <p:nvPr/>
        </p:nvSpPr>
        <p:spPr>
          <a:xfrm>
            <a:off x="755576" y="189377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푸쉬 버튼스위치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택트스위치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980AFA6-0C69-4FE1-A63A-0AF1B3590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629" y="2657367"/>
            <a:ext cx="1724266" cy="1543265"/>
          </a:xfrm>
          <a:prstGeom prst="rect">
            <a:avLst/>
          </a:prstGeom>
        </p:spPr>
      </p:pic>
      <p:sp>
        <p:nvSpPr>
          <p:cNvPr id="14" name="Rectangle 3">
            <a:extLst>
              <a:ext uri="{FF2B5EF4-FFF2-40B4-BE49-F238E27FC236}">
                <a16:creationId xmlns:a16="http://schemas.microsoft.com/office/drawing/2014/main" id="{78303D29-C541-404A-BCA9-CFBFCBABB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106147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스위치의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종류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E8DF86D-49B7-45FA-AFAB-6B8FBAA21E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113" y="4440875"/>
            <a:ext cx="2493298" cy="103432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813A298-8A4E-4D90-8A14-CC6D284C17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2120" y="4435277"/>
            <a:ext cx="2229889" cy="986029"/>
          </a:xfrm>
          <a:prstGeom prst="rect">
            <a:avLst/>
          </a:prstGeom>
        </p:spPr>
      </p:pic>
      <p:sp>
        <p:nvSpPr>
          <p:cNvPr id="17" name="모서리가 둥근 직사각형 12">
            <a:extLst>
              <a:ext uri="{FF2B5EF4-FFF2-40B4-BE49-F238E27FC236}">
                <a16:creationId xmlns:a16="http://schemas.microsoft.com/office/drawing/2014/main" id="{BF6AE6A2-7657-4872-8012-586421338599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703615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3200</TotalTime>
  <Words>790</Words>
  <Application>Microsoft Office PowerPoint</Application>
  <PresentationFormat>화면 슬라이드 쇼(4:3)</PresentationFormat>
  <Paragraphs>157</Paragraphs>
  <Slides>17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3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1. 펌웨어 설치 과정    </vt:lpstr>
      <vt:lpstr>PowerPoint 프레젠테이션</vt:lpstr>
      <vt:lpstr>PowerPoint 프레젠테이션</vt:lpstr>
      <vt:lpstr>PowerPoint 프레젠테이션</vt:lpstr>
      <vt:lpstr>PowerPoint 프레젠테이션</vt:lpstr>
      <vt:lpstr>2. 외장 LED ON/OFF </vt:lpstr>
      <vt:lpstr>PowerPoint 프레젠테이션</vt:lpstr>
      <vt:lpstr>PowerPoint 프레젠테이션</vt:lpstr>
      <vt:lpstr>PowerPoint 프레젠테이션</vt:lpstr>
      <vt:lpstr>3. LED PWM 제어 </vt:lpstr>
      <vt:lpstr>PowerPoint 프레젠테이션</vt:lpstr>
      <vt:lpstr>PowerPoint 프레젠테이션</vt:lpstr>
      <vt:lpstr>4. 풀업, 풀다운 저항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207</cp:revision>
  <dcterms:created xsi:type="dcterms:W3CDTF">2011-07-11T11:56:50Z</dcterms:created>
  <dcterms:modified xsi:type="dcterms:W3CDTF">2026-09-23T12:20:15Z</dcterms:modified>
</cp:coreProperties>
</file>