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320" r:id="rId4"/>
    <p:sldId id="322" r:id="rId5"/>
    <p:sldId id="323" r:id="rId6"/>
    <p:sldId id="280" r:id="rId7"/>
    <p:sldId id="294" r:id="rId8"/>
    <p:sldId id="324" r:id="rId9"/>
    <p:sldId id="325" r:id="rId10"/>
    <p:sldId id="287" r:id="rId11"/>
    <p:sldId id="326" r:id="rId12"/>
    <p:sldId id="285" r:id="rId13"/>
    <p:sldId id="327" r:id="rId14"/>
    <p:sldId id="329" r:id="rId15"/>
    <p:sldId id="330" r:id="rId16"/>
    <p:sldId id="317" r:id="rId17"/>
    <p:sldId id="319" r:id="rId18"/>
    <p:sldId id="284" r:id="rId19"/>
    <p:sldId id="328" r:id="rId20"/>
    <p:sldId id="288" r:id="rId21"/>
    <p:sldId id="289" r:id="rId22"/>
    <p:sldId id="290" r:id="rId23"/>
    <p:sldId id="291" r:id="rId24"/>
    <p:sldId id="292" r:id="rId25"/>
    <p:sldId id="293" r:id="rId26"/>
    <p:sldId id="297" r:id="rId27"/>
    <p:sldId id="296" r:id="rId28"/>
  </p:sldIdLst>
  <p:sldSz cx="9144000" cy="6858000" type="screen4x3"/>
  <p:notesSz cx="6761163" cy="99425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05E1"/>
    <a:srgbClr val="692AA2"/>
    <a:srgbClr val="890B77"/>
    <a:srgbClr val="FFFFCC"/>
    <a:srgbClr val="FFFFF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124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347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7C2C2-BDDF-4491-A2FE-435CD845B056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72939-64AA-461D-A30E-B264E2B19E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083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761" y="0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117" y="4722694"/>
            <a:ext cx="5408930" cy="447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3662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761" y="9443662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fld id="{8367E16F-2491-481A-8F99-67F9F87CAE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00260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7" name="Rectangle 65"/>
          <p:cNvSpPr>
            <a:spLocks noChangeArrowheads="1"/>
          </p:cNvSpPr>
          <p:nvPr/>
        </p:nvSpPr>
        <p:spPr bwMode="gray">
          <a:xfrm>
            <a:off x="0" y="0"/>
            <a:ext cx="2209800" cy="3124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199635" y="3169735"/>
            <a:ext cx="6956722" cy="9793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 b="1" dirty="0"/>
          </a:p>
        </p:txBody>
      </p:sp>
      <p:sp>
        <p:nvSpPr>
          <p:cNvPr id="3139" name="Rectangle 67"/>
          <p:cNvSpPr>
            <a:spLocks noChangeArrowheads="1"/>
          </p:cNvSpPr>
          <p:nvPr/>
        </p:nvSpPr>
        <p:spPr bwMode="gray">
          <a:xfrm>
            <a:off x="-1" y="3089836"/>
            <a:ext cx="9156358" cy="840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5257800"/>
            <a:ext cx="7772400" cy="533400"/>
          </a:xfrm>
          <a:prstGeom prst="rect">
            <a:avLst/>
          </a:prstGeo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noProof="0"/>
              <a:t>클릭하여 마스터 부제목 스타일 편집</a:t>
            </a:r>
            <a:endParaRPr lang="en-US" altLang="ko-KR" noProof="0"/>
          </a:p>
        </p:txBody>
      </p:sp>
      <p:pic>
        <p:nvPicPr>
          <p:cNvPr id="3150" name="Picture 78" descr="마크+국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65100"/>
            <a:ext cx="1258888" cy="3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6" name="Rectangle 8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 algn="l"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7" name="Rectangle 85"/>
          <p:cNvSpPr>
            <a:spLocks noGrp="1" noChangeArrowheads="1"/>
          </p:cNvSpPr>
          <p:nvPr>
            <p:ph type="ftr" sz="quarter" idx="3"/>
          </p:nvPr>
        </p:nvSpPr>
        <p:spPr>
          <a:xfrm>
            <a:off x="5943600" y="6477000"/>
            <a:ext cx="2895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8" name="Rectangle 8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5814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fld id="{32348423-592E-4FD7-8A0B-29A4B8B94AD4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09800" y="39129"/>
            <a:ext cx="2149475" cy="305070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02634" y="86108"/>
            <a:ext cx="2421366" cy="3003728"/>
          </a:xfrm>
          <a:prstGeom prst="rect">
            <a:avLst/>
          </a:prstGeom>
          <a:ln>
            <a:noFill/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47800" y="43888"/>
            <a:ext cx="2582354" cy="30459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54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69793" y="1"/>
            <a:ext cx="4574207" cy="35730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"/>
            <a:ext cx="4569793" cy="3573015"/>
          </a:xfrm>
          <a:prstGeom prst="rect">
            <a:avLst/>
          </a:prstGeom>
          <a:ln w="317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976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0" y="692696"/>
            <a:ext cx="9144000" cy="36041"/>
          </a:xfrm>
          <a:prstGeom prst="line">
            <a:avLst/>
          </a:prstGeom>
          <a:noFill/>
          <a:ln w="57150" cmpd="thinThick">
            <a:solidFill>
              <a:schemeClr val="accent1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65"/>
          <p:cNvSpPr>
            <a:spLocks noChangeArrowheads="1"/>
          </p:cNvSpPr>
          <p:nvPr userDrawn="1"/>
        </p:nvSpPr>
        <p:spPr bwMode="gray">
          <a:xfrm>
            <a:off x="-15685" y="6702583"/>
            <a:ext cx="9144000" cy="310833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3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585F8FD-7AC5-4946-8B61-0D74EC69C4C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1778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0CCC0A-C7D2-4788-AAEC-0D6199971928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600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951"/>
            <a:ext cx="8229600" cy="4953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8F376E-A8D1-42F5-B285-494155A97A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6550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731838"/>
            <a:ext cx="2095500" cy="5592762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731838"/>
            <a:ext cx="6134100" cy="55927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7BBCAEA-CB04-41FE-A74E-34A8FB3EA78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314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212013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FD5E81-2D20-4FDB-BF16-9A219320D21C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8074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hf hd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267744" y="3429000"/>
            <a:ext cx="5904656" cy="576064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altLang="ko-KR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분석과 판다스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3768" y="5085184"/>
            <a:ext cx="4968552" cy="936104"/>
          </a:xfrm>
        </p:spPr>
        <p:txBody>
          <a:bodyPr/>
          <a:lstStyle/>
          <a:p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전기과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이한석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교수</a:t>
            </a:r>
            <a:endParaRPr lang="en-US" altLang="ko-KR" sz="2400" b="1" dirty="0">
              <a:solidFill>
                <a:schemeClr val="accent4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seok21@bc.ac.kr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6972"/>
            <a:ext cx="2195736" cy="97210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853793" y="58186"/>
            <a:ext cx="274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Ⅰ"/>
            </a:pPr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 분류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611560" y="1556792"/>
            <a:ext cx="7416824" cy="733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삼라만상의 기록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 (ex)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코로나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19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확진자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강수량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출생아 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……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079483" y="2396182"/>
            <a:ext cx="698477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기억에 저장된 경험도 데이터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양이 적고 객관성이 결여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보통은 종이에 기록된 것만 다룸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요즘은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컴퓨터에 저장된 기록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11560" y="4293096"/>
            <a:ext cx="4867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삼라만상의 원리를 이해하려는 시도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11560" y="4973061"/>
            <a:ext cx="55948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과학에서 우리의 이해가 올바른지 검증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무언가를 증명하기 위한 알리바이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!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227515"/>
              </p:ext>
            </p:extLst>
          </p:nvPr>
        </p:nvGraphicFramePr>
        <p:xfrm>
          <a:off x="323528" y="831967"/>
          <a:ext cx="22843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13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443118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</a:t>
                      </a:r>
                      <a:r>
                        <a:rPr lang="en-US" altLang="ko-KR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</a:t>
                      </a:r>
                      <a:r>
                        <a:rPr lang="en-US" altLang="ko-KR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35987" y="1349042"/>
            <a:ext cx="1434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값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(value)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683568" y="1884990"/>
            <a:ext cx="53495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하나의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숫자 혹은 문자열을 의미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값은 크기를 갖지만 숫자의 의미 파악이 어렵다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1053170" y="2780928"/>
            <a:ext cx="3240360" cy="360040"/>
          </a:xfrm>
          <a:prstGeom prst="round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6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kumimoji="0" lang="en-US" altLang="ko-KR" sz="16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: 10, 2001, RED, 3.14</a:t>
            </a:r>
            <a:endParaRPr kumimoji="0" lang="ko-KR" alt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EA83CAB-4F48-4DDC-A542-2E0EE3039D33}"/>
              </a:ext>
            </a:extLst>
          </p:cNvPr>
          <p:cNvSpPr txBox="1"/>
          <p:nvPr/>
        </p:nvSpPr>
        <p:spPr>
          <a:xfrm>
            <a:off x="827584" y="347139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파이썬의 자료형을 값으로 간주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F0C64AFD-6839-407A-B116-371F3298A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8626" y="4171146"/>
            <a:ext cx="4429808" cy="198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02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90690CF9-D6DB-4F81-B2A6-7E5DDB236769}"/>
              </a:ext>
            </a:extLst>
          </p:cNvPr>
          <p:cNvSpPr/>
          <p:nvPr/>
        </p:nvSpPr>
        <p:spPr>
          <a:xfrm>
            <a:off x="335987" y="876828"/>
            <a:ext cx="18020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(data)</a:t>
            </a:r>
            <a:endParaRPr lang="ko-KR" altLang="en-US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948600E8-F09E-4318-B131-428F212A7D60}"/>
              </a:ext>
            </a:extLst>
          </p:cNvPr>
          <p:cNvSpPr/>
          <p:nvPr/>
        </p:nvSpPr>
        <p:spPr>
          <a:xfrm>
            <a:off x="683568" y="1412776"/>
            <a:ext cx="5363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성격이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동일한 값들을 체계적으로 모아놓은것 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보통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 배열의 자료구조에 저장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729DCBE-D936-49AA-AD8A-7184F27F13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035" y="2564904"/>
            <a:ext cx="6600000" cy="33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88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90690CF9-D6DB-4F81-B2A6-7E5DDB236769}"/>
              </a:ext>
            </a:extLst>
          </p:cNvPr>
          <p:cNvSpPr/>
          <p:nvPr/>
        </p:nvSpPr>
        <p:spPr>
          <a:xfrm>
            <a:off x="335987" y="876828"/>
            <a:ext cx="2389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(information)</a:t>
            </a:r>
            <a:endParaRPr lang="ko-KR" altLang="en-US" dirty="0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948600E8-F09E-4318-B131-428F212A7D60}"/>
              </a:ext>
            </a:extLst>
          </p:cNvPr>
          <p:cNvSpPr/>
          <p:nvPr/>
        </p:nvSpPr>
        <p:spPr>
          <a:xfrm>
            <a:off x="683568" y="1412776"/>
            <a:ext cx="68098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처리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분석한 결과로 얻게되는 지식 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분석의 목적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이용해 유용한 정보를 얻는 것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77A97D4-E35A-4A0D-91F2-9068A50F00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285" y="2514714"/>
            <a:ext cx="4771429" cy="18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37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02908" y="1223056"/>
            <a:ext cx="5457863" cy="4542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데이터는 범주형데이터와 연속형데이터로 구분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550022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성격에 따른 분류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48398" y="1844824"/>
            <a:ext cx="3411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범주형 데이터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질적 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633948" y="2450506"/>
            <a:ext cx="68980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성별과 같이 범주 또는 그룹을 구분하는 값으로 구성된 데이터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숫자로 표현할수 없고 대소비교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산술연산이 불가능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7AD5598-180D-44F5-BBA4-ECC6197E42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133" y="3451800"/>
            <a:ext cx="4133411" cy="197577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931F6DC-6138-40D5-944D-1711477A9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5284" y="3454567"/>
            <a:ext cx="4133411" cy="132502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3626896-B66B-4B89-A53F-9ACFD77796C0}"/>
              </a:ext>
            </a:extLst>
          </p:cNvPr>
          <p:cNvSpPr txBox="1"/>
          <p:nvPr/>
        </p:nvSpPr>
        <p:spPr>
          <a:xfrm>
            <a:off x="695317" y="5782533"/>
            <a:ext cx="90064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범주형데이터를 숫자로 표현할 수도 있지만 계산 값은 의미가 없음 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7783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01085" y="620880"/>
            <a:ext cx="3329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연속형 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양적 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755576" y="1137178"/>
            <a:ext cx="4262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크기가 있는 숫자들로 구성된 데이터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EE1AACD-1896-4D92-B3D1-2C64100D1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1885921"/>
            <a:ext cx="4714286" cy="2295238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D31B540F-BBC4-4414-A811-695D1344C364}"/>
              </a:ext>
            </a:extLst>
          </p:cNvPr>
          <p:cNvSpPr/>
          <p:nvPr/>
        </p:nvSpPr>
        <p:spPr>
          <a:xfrm>
            <a:off x="899592" y="4725144"/>
            <a:ext cx="50161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연속형 데이터는 대소비교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산술연산이 가능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분석 방법이 존재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9715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02908" y="1223056"/>
            <a:ext cx="7697484" cy="4542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통계적 용어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조사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관찰하고 싶은 대상의 특성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790209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변수의 갯수에 따른 분류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55781" y="1939122"/>
            <a:ext cx="4216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단일변수 데이터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&amp;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다중변수 데이터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85245C7-CC41-4C04-9501-C00A17D89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762" y="2671550"/>
            <a:ext cx="6590476" cy="34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08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02908" y="1223056"/>
            <a:ext cx="7697484" cy="4542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분석의 일반적인 과정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721046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분석 절차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A76F370A-E213-4CAE-BA2A-DB4A7FC2DA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86" y="2564904"/>
            <a:ext cx="7101106" cy="120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653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1003661" y="36328"/>
            <a:ext cx="18290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Ⅱ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Pandas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467544" y="1275058"/>
            <a:ext cx="7850226" cy="7312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분석을 효율적으로 수행하기 위한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필수적인 패키지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넘파이 기반으로 구축된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 배열 형태로 데이터 분석을 지원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961768"/>
              </p:ext>
            </p:extLst>
          </p:nvPr>
        </p:nvGraphicFramePr>
        <p:xfrm>
          <a:off x="287432" y="2276872"/>
          <a:ext cx="448873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292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Series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2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DataFrame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개념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131557" y="778158"/>
            <a:ext cx="5269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FF"/>
              </a:buClr>
              <a:buFont typeface="Wingdings" panose="05000000000000000000" pitchFamily="2" charset="2"/>
              <a:buChar char="v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Pandas(Python Data Analysis Library)?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DF8F4C-5380-4201-9895-DD170DB31D22}"/>
              </a:ext>
            </a:extLst>
          </p:cNvPr>
          <p:cNvSpPr txBox="1"/>
          <p:nvPr/>
        </p:nvSpPr>
        <p:spPr>
          <a:xfrm>
            <a:off x="542225" y="3123314"/>
            <a:ext cx="45810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시리즈와 데이터 프레임의 형태 </a:t>
            </a:r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236B087-BD83-45B4-A0FF-A7A559E7E2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54" y="4005064"/>
            <a:ext cx="7606997" cy="142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588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67544" y="74037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DataFrame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예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A23C814-21E9-4303-BDD1-BF655F790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56792"/>
            <a:ext cx="7380819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72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95536" y="54868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Panndas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라이브러리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인스톨 하기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9A71D81C-B8DA-486A-A5B2-B71EF9330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699" y="3207141"/>
            <a:ext cx="6924675" cy="2000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C5A10BB-D2B7-46AB-9BFD-9610E9EA52DA}"/>
              </a:ext>
            </a:extLst>
          </p:cNvPr>
          <p:cNvSpPr txBox="1"/>
          <p:nvPr/>
        </p:nvSpPr>
        <p:spPr>
          <a:xfrm>
            <a:off x="905229" y="2416258"/>
            <a:ext cx="6484174" cy="400110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2000">
                <a:solidFill>
                  <a:schemeClr val="bg2">
                    <a:lumMod val="10000"/>
                  </a:schemeClr>
                </a:solidFill>
              </a:rPr>
              <a:t>pip install numpy pandas matplotlib seaborn scikit-learn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A9CCBDA-EB62-4E5C-9363-C1D1438AD5A4}"/>
              </a:ext>
            </a:extLst>
          </p:cNvPr>
          <p:cNvSpPr txBox="1"/>
          <p:nvPr/>
        </p:nvSpPr>
        <p:spPr>
          <a:xfrm>
            <a:off x="905229" y="1801882"/>
            <a:ext cx="7996342" cy="400110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2000">
                <a:solidFill>
                  <a:schemeClr val="bg2">
                    <a:lumMod val="10000"/>
                  </a:schemeClr>
                </a:solidFill>
              </a:rPr>
              <a:t>p</a:t>
            </a:r>
            <a:r>
              <a:rPr lang="en-US" altLang="ko-KR" sz="2000">
                <a:solidFill>
                  <a:schemeClr val="bg2">
                    <a:lumMod val="10000"/>
                  </a:schemeClr>
                </a:solidFill>
              </a:rPr>
              <a:t>ython –m pip </a:t>
            </a:r>
            <a:r>
              <a:rPr lang="ko-KR" altLang="en-US" sz="2000">
                <a:solidFill>
                  <a:schemeClr val="bg2">
                    <a:lumMod val="10000"/>
                  </a:schemeClr>
                </a:solidFill>
              </a:rPr>
              <a:t> install numpy pandas matplotlib seaborn scikit-learn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17B27D37-D9CF-4F7E-BD41-D535D495752B}"/>
              </a:ext>
            </a:extLst>
          </p:cNvPr>
          <p:cNvSpPr/>
          <p:nvPr/>
        </p:nvSpPr>
        <p:spPr>
          <a:xfrm>
            <a:off x="611560" y="1312779"/>
            <a:ext cx="5904656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명령 프롬프트창을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열고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명령어 중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개를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5909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95536" y="54868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판다스 시리즈 객체 생성하기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80AF3EA6-5AC6-4B53-8F59-6AA74475C49E}"/>
              </a:ext>
            </a:extLst>
          </p:cNvPr>
          <p:cNvSpPr/>
          <p:nvPr/>
        </p:nvSpPr>
        <p:spPr>
          <a:xfrm>
            <a:off x="575556" y="1237838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메서드를 이용해 다양한 방법으로 시리즈 객체 생성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773725CA-E823-46FF-904E-2E2743CB0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765624"/>
              </p:ext>
            </p:extLst>
          </p:nvPr>
        </p:nvGraphicFramePr>
        <p:xfrm>
          <a:off x="1115616" y="1926996"/>
          <a:ext cx="6336704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125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형식</a:t>
                      </a:r>
                      <a:endParaRPr lang="ko-KR" altLang="en-US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20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pd.Series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데이터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en-US" altLang="ko-KR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30B8134-D028-4F31-8FDF-3277E4AF295F}"/>
              </a:ext>
            </a:extLst>
          </p:cNvPr>
          <p:cNvSpPr txBox="1"/>
          <p:nvPr/>
        </p:nvSpPr>
        <p:spPr>
          <a:xfrm>
            <a:off x="1115616" y="3287223"/>
            <a:ext cx="4572000" cy="1015663"/>
          </a:xfrm>
          <a:prstGeom prst="rect">
            <a:avLst/>
          </a:prstGeom>
          <a:noFill/>
          <a:ln w="15875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age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34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])</a:t>
            </a:r>
          </a:p>
          <a:p>
            <a:r>
              <a:rPr lang="en-US" altLang="ko-KR" sz="2000" b="1">
                <a:solidFill>
                  <a:srgbClr val="8250D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age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977CB0-0A0F-4352-AE7C-F9E093CDA874}"/>
              </a:ext>
            </a:extLst>
          </p:cNvPr>
          <p:cNvSpPr txBox="1"/>
          <p:nvPr/>
        </p:nvSpPr>
        <p:spPr>
          <a:xfrm>
            <a:off x="1115616" y="4554994"/>
            <a:ext cx="2160240" cy="1754326"/>
          </a:xfrm>
          <a:prstGeom prst="rect">
            <a:avLst/>
          </a:prstGeom>
          <a:solidFill>
            <a:schemeClr val="bg1">
              <a:lumMod val="75000"/>
            </a:schemeClr>
          </a:solidFill>
          <a:ln w="22225"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0    25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1    34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2    19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3    45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4    60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dtype: int64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7023542-F704-4C8C-A15F-627DFFE00EF5}"/>
              </a:ext>
            </a:extLst>
          </p:cNvPr>
          <p:cNvSpPr/>
          <p:nvPr/>
        </p:nvSpPr>
        <p:spPr>
          <a:xfrm>
            <a:off x="575556" y="2689930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리스트 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F2635253-338C-4D1B-8B10-42770968FD65}"/>
              </a:ext>
            </a:extLst>
          </p:cNvPr>
          <p:cNvSpPr/>
          <p:nvPr/>
        </p:nvSpPr>
        <p:spPr bwMode="auto">
          <a:xfrm>
            <a:off x="4572000" y="4725144"/>
            <a:ext cx="864096" cy="895018"/>
          </a:xfrm>
          <a:prstGeom prst="rightArrow">
            <a:avLst/>
          </a:prstGeom>
          <a:solidFill>
            <a:schemeClr val="accent1">
              <a:alpha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048F7BF7-1F8A-4FB9-A5C1-8376239BB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16" y="4302886"/>
            <a:ext cx="3175245" cy="199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414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0B8134-D028-4F31-8FDF-3277E4AF295F}"/>
              </a:ext>
            </a:extLst>
          </p:cNvPr>
          <p:cNvSpPr txBox="1"/>
          <p:nvPr/>
        </p:nvSpPr>
        <p:spPr>
          <a:xfrm>
            <a:off x="899592" y="1484784"/>
            <a:ext cx="4572000" cy="1631216"/>
          </a:xfrm>
          <a:prstGeom prst="rect">
            <a:avLst/>
          </a:prstGeom>
          <a:noFill/>
          <a:ln w="15875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[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'a'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'b'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'c'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'd'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value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sz="2000" b="1">
                <a:solidFill>
                  <a:srgbClr val="8250D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value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7023542-F704-4C8C-A15F-627DFFE00EF5}"/>
              </a:ext>
            </a:extLst>
          </p:cNvPr>
          <p:cNvSpPr/>
          <p:nvPr/>
        </p:nvSpPr>
        <p:spPr>
          <a:xfrm>
            <a:off x="467544" y="908720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2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 생성된 리스트 객체를입력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20545E-9290-4AD9-B5D8-F6222D85D621}"/>
              </a:ext>
            </a:extLst>
          </p:cNvPr>
          <p:cNvSpPr txBox="1"/>
          <p:nvPr/>
        </p:nvSpPr>
        <p:spPr>
          <a:xfrm>
            <a:off x="899592" y="3288691"/>
            <a:ext cx="2448272" cy="147732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/>
              <a:t>0    a</a:t>
            </a:r>
          </a:p>
          <a:p>
            <a:r>
              <a:rPr lang="ko-KR" altLang="en-US"/>
              <a:t>1    b</a:t>
            </a:r>
          </a:p>
          <a:p>
            <a:r>
              <a:rPr lang="ko-KR" altLang="en-US"/>
              <a:t>2    c</a:t>
            </a:r>
          </a:p>
          <a:p>
            <a:r>
              <a:rPr lang="ko-KR" altLang="en-US"/>
              <a:t>3    d</a:t>
            </a:r>
          </a:p>
          <a:p>
            <a:r>
              <a:rPr lang="ko-KR" altLang="en-US"/>
              <a:t>dtype: str</a:t>
            </a:r>
          </a:p>
        </p:txBody>
      </p:sp>
    </p:spTree>
    <p:extLst>
      <p:ext uri="{BB962C8B-B14F-4D97-AF65-F5344CB8AC3E}">
        <p14:creationId xmlns:p14="http://schemas.microsoft.com/office/powerpoint/2010/main" val="28301700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95536" y="54868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판다스 데이터프레임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객체 생성하기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80AF3EA6-5AC6-4B53-8F59-6AA74475C49E}"/>
              </a:ext>
            </a:extLst>
          </p:cNvPr>
          <p:cNvSpPr/>
          <p:nvPr/>
        </p:nvSpPr>
        <p:spPr>
          <a:xfrm>
            <a:off x="575556" y="1237838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메서드를 이용해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 배열 객체 생성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773725CA-E823-46FF-904E-2E2743CB0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16626"/>
              </p:ext>
            </p:extLst>
          </p:nvPr>
        </p:nvGraphicFramePr>
        <p:xfrm>
          <a:off x="1115616" y="1926996"/>
          <a:ext cx="6336704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형식</a:t>
                      </a:r>
                      <a:endParaRPr lang="ko-KR" altLang="en-US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2000" b="1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pd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.DataFrame( </a:t>
                      </a:r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데이터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 )</a:t>
                      </a:r>
                      <a:endParaRPr lang="en-US" altLang="ko-KR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B3A47F53-600B-470B-A7EA-077EF5F0ACAC}"/>
              </a:ext>
            </a:extLst>
          </p:cNvPr>
          <p:cNvSpPr txBox="1"/>
          <p:nvPr/>
        </p:nvSpPr>
        <p:spPr>
          <a:xfrm>
            <a:off x="1060036" y="2492896"/>
            <a:ext cx="6104252" cy="1938992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score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p</a:t>
            </a:r>
            <a:r>
              <a:rPr lang="en-US" altLang="ko-KR" sz="2000" b="1">
                <a:solidFill>
                  <a:srgbClr val="2020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d.DataFrame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([[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96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95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],</a:t>
            </a:r>
          </a:p>
          <a:p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                    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73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69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],</a:t>
            </a:r>
          </a:p>
          <a:p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                    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78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90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]])</a:t>
            </a:r>
          </a:p>
          <a:p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8250D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score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6487084-2161-482C-9BE5-8D517A5B3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931" y="4601548"/>
            <a:ext cx="3201389" cy="1949012"/>
          </a:xfrm>
          <a:prstGeom prst="rect">
            <a:avLst/>
          </a:prstGeom>
        </p:spPr>
      </p:pic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788AB661-E64B-4709-950A-881981460C1C}"/>
              </a:ext>
            </a:extLst>
          </p:cNvPr>
          <p:cNvSpPr/>
          <p:nvPr/>
        </p:nvSpPr>
        <p:spPr bwMode="auto">
          <a:xfrm>
            <a:off x="4901312" y="5319393"/>
            <a:ext cx="504056" cy="576064"/>
          </a:xfrm>
          <a:prstGeom prst="rightArrow">
            <a:avLst/>
          </a:prstGeom>
          <a:solidFill>
            <a:schemeClr val="accent1">
              <a:alpha val="58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425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E33B234-DA13-4F72-ACBE-4301C2EA3435}"/>
              </a:ext>
            </a:extLst>
          </p:cNvPr>
          <p:cNvSpPr txBox="1"/>
          <p:nvPr/>
        </p:nvSpPr>
        <p:spPr>
          <a:xfrm>
            <a:off x="2286000" y="67215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 </a:t>
            </a:r>
            <a:r>
              <a:rPr lang="ko-KR" altLang="en-US" sz="18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열린데이터</a:t>
            </a:r>
            <a:r>
              <a:rPr lang="ko-KR" altLang="en-US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광장</a:t>
            </a:r>
            <a:r>
              <a:rPr lang="en-US" altLang="ko-KR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(data.seoul.go.kr)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38B95E7-9F38-48C5-85F1-978DF7EFD2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450504"/>
            <a:ext cx="7236296" cy="450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168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E33B234-DA13-4F72-ACBE-4301C2EA3435}"/>
              </a:ext>
            </a:extLst>
          </p:cNvPr>
          <p:cNvSpPr txBox="1"/>
          <p:nvPr/>
        </p:nvSpPr>
        <p:spPr>
          <a:xfrm>
            <a:off x="2843808" y="69269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경기데이터</a:t>
            </a:r>
            <a:r>
              <a:rPr lang="ko-KR" altLang="en-US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드림</a:t>
            </a:r>
            <a:r>
              <a:rPr lang="en-US" altLang="ko-KR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(data.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gg</a:t>
            </a:r>
            <a:r>
              <a:rPr lang="en-US" altLang="ko-KR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.go.kr)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8F5D8DE-045A-4A7A-86A1-F545B032B6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1484270"/>
            <a:ext cx="7524328" cy="4681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7204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08793"/>
              </p:ext>
            </p:extLst>
          </p:nvPr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Series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 만들기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79512" y="752669"/>
            <a:ext cx="24153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생성하기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966836" y="1670587"/>
            <a:ext cx="5544616" cy="2308324"/>
          </a:xfrm>
          <a:prstGeom prst="rect">
            <a:avLst/>
          </a:prstGeom>
          <a:solidFill>
            <a:srgbClr val="FFFF00">
              <a:alpha val="15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type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print("series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 출력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")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("-----------")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[0])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[1])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9227" y="1194634"/>
            <a:ext cx="2392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리스트 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242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Series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 만들기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79512" y="752669"/>
            <a:ext cx="24153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생성하기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966836" y="1670587"/>
            <a:ext cx="5544616" cy="2308324"/>
          </a:xfrm>
          <a:prstGeom prst="rect">
            <a:avLst/>
          </a:prstGeom>
          <a:solidFill>
            <a:srgbClr val="FFFF00">
              <a:alpha val="15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type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print("series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 출력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")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("-----------")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[0])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[1])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9227" y="1194634"/>
            <a:ext cx="2392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리스트 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746519" y="4437112"/>
            <a:ext cx="3041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전체를 출력하면 인덱싱 번호 출력 </a:t>
            </a:r>
            <a:endParaRPr lang="ko-KR" altLang="en-US" sz="1200" dirty="0"/>
          </a:p>
        </p:txBody>
      </p:sp>
      <p:sp>
        <p:nvSpPr>
          <p:cNvPr id="13" name="직사각형 12"/>
          <p:cNvSpPr/>
          <p:nvPr/>
        </p:nvSpPr>
        <p:spPr>
          <a:xfrm>
            <a:off x="3851920" y="5877272"/>
            <a:ext cx="31277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리스트처럼 각각 인덱싱 번호로 출력 가능</a:t>
            </a:r>
            <a:endParaRPr lang="ko-KR" altLang="en-US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C325BE-4ADA-4ABF-A81C-E9694A2AB9BA}"/>
              </a:ext>
            </a:extLst>
          </p:cNvPr>
          <p:cNvSpPr txBox="1"/>
          <p:nvPr/>
        </p:nvSpPr>
        <p:spPr>
          <a:xfrm>
            <a:off x="964918" y="4085532"/>
            <a:ext cx="2665357" cy="258532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/>
              <a:t>series 전체 출력</a:t>
            </a:r>
          </a:p>
          <a:p>
            <a:r>
              <a:rPr lang="ko-KR" altLang="en-US"/>
              <a:t>0     500</a:t>
            </a:r>
          </a:p>
          <a:p>
            <a:r>
              <a:rPr lang="ko-KR" altLang="en-US"/>
              <a:t>1    1000</a:t>
            </a:r>
          </a:p>
          <a:p>
            <a:r>
              <a:rPr lang="ko-KR" altLang="en-US"/>
              <a:t>2    2000</a:t>
            </a:r>
          </a:p>
          <a:p>
            <a:r>
              <a:rPr lang="ko-KR" altLang="en-US"/>
              <a:t>3    4000</a:t>
            </a:r>
          </a:p>
          <a:p>
            <a:r>
              <a:rPr lang="ko-KR" altLang="en-US"/>
              <a:t>dtype: int64</a:t>
            </a:r>
          </a:p>
          <a:p>
            <a:r>
              <a:rPr lang="ko-KR" altLang="en-US"/>
              <a:t>-----------</a:t>
            </a:r>
          </a:p>
          <a:p>
            <a:r>
              <a:rPr lang="ko-KR" altLang="en-US"/>
              <a:t>500</a:t>
            </a:r>
          </a:p>
          <a:p>
            <a:r>
              <a:rPr lang="ko-KR" altLang="en-US"/>
              <a:t>1000</a:t>
            </a:r>
          </a:p>
        </p:txBody>
      </p:sp>
    </p:spTree>
    <p:extLst>
      <p:ext uri="{BB962C8B-B14F-4D97-AF65-F5344CB8AC3E}">
        <p14:creationId xmlns:p14="http://schemas.microsoft.com/office/powerpoint/2010/main" val="2768279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85664" y="446796"/>
            <a:ext cx="80000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생성시에 인덱스를 직접 지정 가능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지정하지 않으면 숫자 인덱스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91462" y="995540"/>
            <a:ext cx="8136904" cy="1200329"/>
          </a:xfrm>
          <a:prstGeom prst="rect">
            <a:avLst/>
          </a:prstGeom>
          <a:solidFill>
            <a:srgbClr val="FFFF00">
              <a:alpha val="19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4000],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=['2022-09-01', '2022-10-1',  '2022-11-01', '2022-12-01'])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전체 출력")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508534" y="3406735"/>
            <a:ext cx="7940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ko-KR" b="1" dirty="0">
                <a:solidFill>
                  <a:srgbClr val="1505E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 </a:t>
            </a:r>
            <a:r>
              <a:rPr lang="ko-KR" altLang="en-US" b="1" dirty="0">
                <a:solidFill>
                  <a:srgbClr val="1505E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속성인 </a:t>
            </a:r>
            <a:r>
              <a:rPr lang="en-US" altLang="ko-KR" b="1" dirty="0">
                <a:solidFill>
                  <a:srgbClr val="1505E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index, value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이용해 각 요소에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문을 통해 접근 가능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91462" y="4080732"/>
            <a:ext cx="8136904" cy="1754326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4000],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=['2022-09-01', '2022-10-1', '2022-11-01', '2022-12-01'])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price.index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price.values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F0ECF5-0C57-49FC-B6EF-104EB7B80700}"/>
              </a:ext>
            </a:extLst>
          </p:cNvPr>
          <p:cNvSpPr txBox="1"/>
          <p:nvPr/>
        </p:nvSpPr>
        <p:spPr>
          <a:xfrm>
            <a:off x="7020272" y="1869407"/>
            <a:ext cx="1872208" cy="138499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1400"/>
              <a:t>series </a:t>
            </a:r>
            <a:r>
              <a:rPr lang="ko-KR" altLang="en-US" sz="1400"/>
              <a:t>전체 출력</a:t>
            </a:r>
          </a:p>
          <a:p>
            <a:r>
              <a:rPr lang="en-US" altLang="ko-KR" sz="1400"/>
              <a:t>2022-09-01     500</a:t>
            </a:r>
          </a:p>
          <a:p>
            <a:r>
              <a:rPr lang="en-US" altLang="ko-KR" sz="1400"/>
              <a:t>2022-10-1     1000</a:t>
            </a:r>
          </a:p>
          <a:p>
            <a:r>
              <a:rPr lang="en-US" altLang="ko-KR" sz="1400"/>
              <a:t>2022-11-01    2000</a:t>
            </a:r>
          </a:p>
          <a:p>
            <a:r>
              <a:rPr lang="en-US" altLang="ko-KR" sz="1400"/>
              <a:t>2022-12-01    4000</a:t>
            </a:r>
          </a:p>
          <a:p>
            <a:r>
              <a:rPr lang="en-US" altLang="ko-KR" sz="1400"/>
              <a:t>dtype: int64</a:t>
            </a:r>
            <a:endParaRPr lang="ko-KR" altLang="en-US" sz="1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0A6F60-E861-41B9-BC3A-C802B92D33DD}"/>
              </a:ext>
            </a:extLst>
          </p:cNvPr>
          <p:cNvSpPr txBox="1"/>
          <p:nvPr/>
        </p:nvSpPr>
        <p:spPr>
          <a:xfrm>
            <a:off x="7236296" y="4845506"/>
            <a:ext cx="1644408" cy="181588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1400"/>
              <a:t>2022-09-01</a:t>
            </a:r>
          </a:p>
          <a:p>
            <a:r>
              <a:rPr lang="en-US" altLang="ko-KR" sz="1400"/>
              <a:t>2022-10-1</a:t>
            </a:r>
          </a:p>
          <a:p>
            <a:r>
              <a:rPr lang="en-US" altLang="ko-KR" sz="1400"/>
              <a:t>2022-11-01</a:t>
            </a:r>
          </a:p>
          <a:p>
            <a:r>
              <a:rPr lang="en-US" altLang="ko-KR" sz="1400"/>
              <a:t>2022-12-01</a:t>
            </a:r>
          </a:p>
          <a:p>
            <a:r>
              <a:rPr lang="en-US" altLang="ko-KR" sz="1400"/>
              <a:t>500</a:t>
            </a:r>
          </a:p>
          <a:p>
            <a:r>
              <a:rPr lang="en-US" altLang="ko-KR" sz="1400"/>
              <a:t>1000</a:t>
            </a:r>
          </a:p>
          <a:p>
            <a:r>
              <a:rPr lang="en-US" altLang="ko-KR" sz="1400"/>
              <a:t>2000</a:t>
            </a:r>
          </a:p>
          <a:p>
            <a:r>
              <a:rPr lang="en-US" altLang="ko-KR" sz="1400"/>
              <a:t>4000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35150170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39552" y="764704"/>
            <a:ext cx="2541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딕셔너리로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971600" y="1253658"/>
            <a:ext cx="4572000" cy="1477328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{'a':1, 'b':2, 'c':3}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type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('\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992831" y="4603800"/>
            <a:ext cx="457200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s_data.index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s_data.values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127965" y="3056401"/>
            <a:ext cx="3506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㈜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딕셔너리와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구조가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비슷</a:t>
            </a:r>
            <a:endParaRPr lang="ko-KR" altLang="en-US" sz="1600" dirty="0"/>
          </a:p>
        </p:txBody>
      </p:sp>
      <p:sp>
        <p:nvSpPr>
          <p:cNvPr id="11" name="직사각형 10"/>
          <p:cNvSpPr/>
          <p:nvPr/>
        </p:nvSpPr>
        <p:spPr>
          <a:xfrm>
            <a:off x="751027" y="4023345"/>
            <a:ext cx="2252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인덱스와 값 확인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9DCF69-36B6-47B2-A4B6-EE25328381E5}"/>
              </a:ext>
            </a:extLst>
          </p:cNvPr>
          <p:cNvSpPr txBox="1"/>
          <p:nvPr/>
        </p:nvSpPr>
        <p:spPr>
          <a:xfrm>
            <a:off x="6408053" y="1284011"/>
            <a:ext cx="1800200" cy="120032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/>
              <a:t>a    1</a:t>
            </a:r>
          </a:p>
          <a:p>
            <a:r>
              <a:rPr lang="en-US" altLang="ko-KR"/>
              <a:t>b    2</a:t>
            </a:r>
          </a:p>
          <a:p>
            <a:r>
              <a:rPr lang="en-US" altLang="ko-KR"/>
              <a:t>c    3</a:t>
            </a:r>
          </a:p>
          <a:p>
            <a:r>
              <a:rPr lang="en-US" altLang="ko-KR"/>
              <a:t>dtype: int64</a:t>
            </a:r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D827BE-B29E-41AB-A415-029DB61D6488}"/>
              </a:ext>
            </a:extLst>
          </p:cNvPr>
          <p:cNvSpPr txBox="1"/>
          <p:nvPr/>
        </p:nvSpPr>
        <p:spPr>
          <a:xfrm>
            <a:off x="5687973" y="4603800"/>
            <a:ext cx="3240360" cy="64633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/>
              <a:t>Index(['a', 'b', 'c'], dtype='str')</a:t>
            </a:r>
          </a:p>
          <a:p>
            <a:r>
              <a:rPr lang="en-US" altLang="ko-KR"/>
              <a:t>[1 2 3]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1251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560062"/>
              </p:ext>
            </p:extLst>
          </p:nvPr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DataFrame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만들기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79512" y="752669"/>
            <a:ext cx="27606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DataFrame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99592" y="2824105"/>
            <a:ext cx="7200800" cy="2308324"/>
          </a:xfrm>
          <a:prstGeom prst="rect">
            <a:avLst/>
          </a:prstGeom>
          <a:solidFill>
            <a:srgbClr val="FFFF00">
              <a:alpha val="15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 [20,'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부천대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[21,'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유한대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']],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index=['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영훈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영희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columns=['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print('\n')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df.index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print('\n')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df.columns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3676" y="2304519"/>
            <a:ext cx="2310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리스트로 만들기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53676" y="1278997"/>
            <a:ext cx="617856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데이터프레임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시리즈가 여러 개 겹친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자료형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데이터프레임에서 하나의 열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시리즈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4D2D6F-7CA6-4BEA-A254-26677DC6B223}"/>
              </a:ext>
            </a:extLst>
          </p:cNvPr>
          <p:cNvSpPr txBox="1"/>
          <p:nvPr/>
        </p:nvSpPr>
        <p:spPr>
          <a:xfrm>
            <a:off x="4788024" y="4128521"/>
            <a:ext cx="3816424" cy="230832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 나이 성별   학교</a:t>
            </a:r>
          </a:p>
          <a:p>
            <a:r>
              <a:rPr lang="ko-KR" altLang="en-US" sz="1600"/>
              <a:t>영훈  20  남  부천대</a:t>
            </a:r>
          </a:p>
          <a:p>
            <a:r>
              <a:rPr lang="ko-KR" altLang="en-US" sz="1600"/>
              <a:t>영희  21  여  유한대</a:t>
            </a:r>
          </a:p>
          <a:p>
            <a:endParaRPr lang="ko-KR" altLang="en-US" sz="1600"/>
          </a:p>
          <a:p>
            <a:endParaRPr lang="ko-KR" altLang="en-US" sz="1600"/>
          </a:p>
          <a:p>
            <a:r>
              <a:rPr lang="ko-KR" altLang="en-US" sz="1600"/>
              <a:t>Index(['영훈', '영희'], dtype='str')</a:t>
            </a:r>
          </a:p>
          <a:p>
            <a:endParaRPr lang="ko-KR" altLang="en-US" sz="1600"/>
          </a:p>
          <a:p>
            <a:endParaRPr lang="ko-KR" altLang="en-US" sz="1600"/>
          </a:p>
          <a:p>
            <a:r>
              <a:rPr lang="ko-KR" altLang="en-US" sz="1600"/>
              <a:t>Index(['나이', '성별', '학교'], dtype='str')</a:t>
            </a:r>
          </a:p>
        </p:txBody>
      </p:sp>
    </p:spTree>
    <p:extLst>
      <p:ext uri="{BB962C8B-B14F-4D97-AF65-F5344CB8AC3E}">
        <p14:creationId xmlns:p14="http://schemas.microsoft.com/office/powerpoint/2010/main" val="3734677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043608" y="3429000"/>
            <a:ext cx="2766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열이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키 값은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 이름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7544" y="692696"/>
            <a:ext cx="2541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딕셔너리로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27584" y="1252279"/>
            <a:ext cx="7761272" cy="1692771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{'c0':[1,2,3],'c1':[4,5,6],'c2':[7,8,9],'c3':[10,11,12],'c4':[13,14,15]}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print(type(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print('\n')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A7803A-C16F-4D7E-89BF-340FE75C3397}"/>
              </a:ext>
            </a:extLst>
          </p:cNvPr>
          <p:cNvSpPr txBox="1"/>
          <p:nvPr/>
        </p:nvSpPr>
        <p:spPr>
          <a:xfrm>
            <a:off x="4860032" y="3416844"/>
            <a:ext cx="3654152" cy="203132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/>
              <a:t>&lt;class 'pandas.DataFrame'&gt;</a:t>
            </a:r>
          </a:p>
          <a:p>
            <a:endParaRPr lang="ko-KR" altLang="en-US"/>
          </a:p>
          <a:p>
            <a:endParaRPr lang="ko-KR" altLang="en-US"/>
          </a:p>
          <a:p>
            <a:r>
              <a:rPr lang="ko-KR" altLang="en-US"/>
              <a:t>   c0  c1  c2  c3  c4</a:t>
            </a:r>
          </a:p>
          <a:p>
            <a:r>
              <a:rPr lang="ko-KR" altLang="en-US"/>
              <a:t>0   1   4   7  10  13</a:t>
            </a:r>
          </a:p>
          <a:p>
            <a:r>
              <a:rPr lang="ko-KR" altLang="en-US"/>
              <a:t>1   2   5   8  11  14</a:t>
            </a:r>
          </a:p>
          <a:p>
            <a:r>
              <a:rPr lang="ko-KR" altLang="en-US"/>
              <a:t>2   3   6   9  12  15</a:t>
            </a:r>
          </a:p>
        </p:txBody>
      </p:sp>
    </p:spTree>
    <p:extLst>
      <p:ext uri="{BB962C8B-B14F-4D97-AF65-F5344CB8AC3E}">
        <p14:creationId xmlns:p14="http://schemas.microsoft.com/office/powerpoint/2010/main" val="1984357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23528" y="568276"/>
            <a:ext cx="2222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3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 이름 변경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27584" y="1090766"/>
            <a:ext cx="7848872" cy="3046988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 [20, '남', 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부천대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[21,'여','유한대']],</a:t>
            </a:r>
          </a:p>
          <a:p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=['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영훈','영희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columns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=['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나이','성별','학교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("---------------------------")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df.index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df.columns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("---------------------------")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df.index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['학생1','학생2']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df.columns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['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연령','남녀','소속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7E0ADD-D31B-4E05-B619-B45B7854537D}"/>
              </a:ext>
            </a:extLst>
          </p:cNvPr>
          <p:cNvSpPr txBox="1"/>
          <p:nvPr/>
        </p:nvSpPr>
        <p:spPr>
          <a:xfrm>
            <a:off x="4860032" y="3861048"/>
            <a:ext cx="3744416" cy="255454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 나이 성별   학교</a:t>
            </a:r>
          </a:p>
          <a:p>
            <a:r>
              <a:rPr lang="ko-KR" altLang="en-US" sz="1600"/>
              <a:t>영훈  20  남  부천대</a:t>
            </a:r>
          </a:p>
          <a:p>
            <a:r>
              <a:rPr lang="ko-KR" altLang="en-US" sz="1600"/>
              <a:t>영희  21  여  유한대</a:t>
            </a:r>
          </a:p>
          <a:p>
            <a:r>
              <a:rPr lang="ko-KR" altLang="en-US" sz="1600"/>
              <a:t>---------------------------</a:t>
            </a:r>
          </a:p>
          <a:p>
            <a:r>
              <a:rPr lang="ko-KR" altLang="en-US" sz="1600"/>
              <a:t>Index(['영훈', '영희'], dtype='str')</a:t>
            </a:r>
          </a:p>
          <a:p>
            <a:r>
              <a:rPr lang="ko-KR" altLang="en-US" sz="1600"/>
              <a:t>Index(['나이', '성별', '학교'], dtype='str')</a:t>
            </a:r>
          </a:p>
          <a:p>
            <a:r>
              <a:rPr lang="ko-KR" altLang="en-US" sz="1600"/>
              <a:t>---------------------------</a:t>
            </a:r>
          </a:p>
          <a:p>
            <a:r>
              <a:rPr lang="ko-KR" altLang="en-US" sz="1600"/>
              <a:t>     연령 남녀   소속</a:t>
            </a:r>
          </a:p>
          <a:p>
            <a:r>
              <a:rPr lang="ko-KR" altLang="en-US" sz="1600"/>
              <a:t>학생1  20  남  부천대</a:t>
            </a:r>
          </a:p>
          <a:p>
            <a:r>
              <a:rPr lang="ko-KR" altLang="en-US" sz="1600"/>
              <a:t>학생2  21  여  유한대</a:t>
            </a:r>
          </a:p>
        </p:txBody>
      </p:sp>
    </p:spTree>
    <p:extLst>
      <p:ext uri="{BB962C8B-B14F-4D97-AF65-F5344CB8AC3E}">
        <p14:creationId xmlns:p14="http://schemas.microsoft.com/office/powerpoint/2010/main" val="2580329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95536" y="572919"/>
            <a:ext cx="1933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4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추출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18104" y="1124744"/>
            <a:ext cx="7848872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 [20, 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 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부천대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[21,'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유한대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']],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index=['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영희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columns=['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나이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print("---------------------------")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print("---------------------------")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4399442"/>
            <a:ext cx="2161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5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열과 행의 교환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18104" y="5085184"/>
            <a:ext cx="7848872" cy="338554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df.T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3F86DB-D1C1-4753-9289-55F5827201F1}"/>
              </a:ext>
            </a:extLst>
          </p:cNvPr>
          <p:cNvSpPr txBox="1"/>
          <p:nvPr/>
        </p:nvSpPr>
        <p:spPr>
          <a:xfrm>
            <a:off x="5940152" y="2278906"/>
            <a:ext cx="2161169" cy="246221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400"/>
              <a:t> 나이 성별   학교</a:t>
            </a:r>
          </a:p>
          <a:p>
            <a:r>
              <a:rPr lang="ko-KR" altLang="en-US" sz="1400"/>
              <a:t>영훈  20  남  부천대</a:t>
            </a:r>
          </a:p>
          <a:p>
            <a:r>
              <a:rPr lang="ko-KR" altLang="en-US" sz="1400"/>
              <a:t>영희  21  여  유한대</a:t>
            </a:r>
          </a:p>
          <a:p>
            <a:r>
              <a:rPr lang="ko-KR" altLang="en-US" sz="1400"/>
              <a:t>---------------------------</a:t>
            </a:r>
          </a:p>
          <a:p>
            <a:r>
              <a:rPr lang="ko-KR" altLang="en-US" sz="1400"/>
              <a:t>영훈    남</a:t>
            </a:r>
          </a:p>
          <a:p>
            <a:r>
              <a:rPr lang="ko-KR" altLang="en-US" sz="1400"/>
              <a:t>영희    여</a:t>
            </a:r>
          </a:p>
          <a:p>
            <a:r>
              <a:rPr lang="ko-KR" altLang="en-US" sz="1400"/>
              <a:t>Name: 성별, dtype: str</a:t>
            </a:r>
          </a:p>
          <a:p>
            <a:r>
              <a:rPr lang="ko-KR" altLang="en-US" sz="1400"/>
              <a:t>---------------------------</a:t>
            </a:r>
          </a:p>
          <a:p>
            <a:r>
              <a:rPr lang="ko-KR" altLang="en-US" sz="1400"/>
              <a:t>영훈    부천대</a:t>
            </a:r>
          </a:p>
          <a:p>
            <a:r>
              <a:rPr lang="ko-KR" altLang="en-US" sz="1400"/>
              <a:t>영희    유한대</a:t>
            </a:r>
          </a:p>
          <a:p>
            <a:r>
              <a:rPr lang="ko-KR" altLang="en-US" sz="1400"/>
              <a:t>Name: 학교, dtype: str</a:t>
            </a:r>
          </a:p>
        </p:txBody>
      </p:sp>
    </p:spTree>
    <p:extLst>
      <p:ext uri="{BB962C8B-B14F-4D97-AF65-F5344CB8AC3E}">
        <p14:creationId xmlns:p14="http://schemas.microsoft.com/office/powerpoint/2010/main" val="24167574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23528" y="568276"/>
            <a:ext cx="2622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6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합계 및 평균 구하기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18104" y="1124744"/>
            <a:ext cx="7848872" cy="1323439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{ 'Name'    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[＇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이민서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＇, ‘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이규오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 '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임주석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홍길동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'English' : [90, 92, 88, 56],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'Math'    : [85, 95, 88, 50] } )</a:t>
            </a:r>
          </a:p>
          <a:p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print(df)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18104" y="3705691"/>
            <a:ext cx="7848872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['English'])                          #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변수값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추출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[‘English’]))                   #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합계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['English'])/4)                #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평균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BB3DFB-A196-448E-A3CF-641BB4A02619}"/>
              </a:ext>
            </a:extLst>
          </p:cNvPr>
          <p:cNvSpPr txBox="1"/>
          <p:nvPr/>
        </p:nvSpPr>
        <p:spPr>
          <a:xfrm>
            <a:off x="6144035" y="2004228"/>
            <a:ext cx="2316397" cy="132343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 Name  English  Math</a:t>
            </a:r>
          </a:p>
          <a:p>
            <a:r>
              <a:rPr lang="ko-KR" altLang="en-US" sz="1600"/>
              <a:t>0  이민서       90    85</a:t>
            </a:r>
          </a:p>
          <a:p>
            <a:r>
              <a:rPr lang="ko-KR" altLang="en-US" sz="1600"/>
              <a:t>1  이규오       92    95</a:t>
            </a:r>
          </a:p>
          <a:p>
            <a:r>
              <a:rPr lang="ko-KR" altLang="en-US" sz="1600"/>
              <a:t>2  임주석       88    88</a:t>
            </a:r>
          </a:p>
          <a:p>
            <a:r>
              <a:rPr lang="ko-KR" altLang="en-US" sz="1600"/>
              <a:t>3  홍길동       56    50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D66C71-D89B-42D7-85F1-E919D964F060}"/>
              </a:ext>
            </a:extLst>
          </p:cNvPr>
          <p:cNvSpPr txBox="1"/>
          <p:nvPr/>
        </p:nvSpPr>
        <p:spPr>
          <a:xfrm>
            <a:off x="5850954" y="4437112"/>
            <a:ext cx="2799536" cy="181588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0    90</a:t>
            </a:r>
          </a:p>
          <a:p>
            <a:r>
              <a:rPr lang="ko-KR" altLang="en-US" sz="1600"/>
              <a:t>1    92</a:t>
            </a:r>
          </a:p>
          <a:p>
            <a:r>
              <a:rPr lang="ko-KR" altLang="en-US" sz="1600"/>
              <a:t>2    88</a:t>
            </a:r>
          </a:p>
          <a:p>
            <a:r>
              <a:rPr lang="ko-KR" altLang="en-US" sz="1600"/>
              <a:t>3    56</a:t>
            </a:r>
          </a:p>
          <a:p>
            <a:r>
              <a:rPr lang="ko-KR" altLang="en-US" sz="1600"/>
              <a:t>Name: English, dtype: int64</a:t>
            </a:r>
          </a:p>
          <a:p>
            <a:r>
              <a:rPr lang="ko-KR" altLang="en-US" sz="1600"/>
              <a:t>326</a:t>
            </a:r>
          </a:p>
          <a:p>
            <a:r>
              <a:rPr lang="ko-KR" altLang="en-US" sz="1600"/>
              <a:t>81.5</a:t>
            </a:r>
          </a:p>
        </p:txBody>
      </p:sp>
    </p:spTree>
    <p:extLst>
      <p:ext uri="{BB962C8B-B14F-4D97-AF65-F5344CB8AC3E}">
        <p14:creationId xmlns:p14="http://schemas.microsoft.com/office/powerpoint/2010/main" val="11000191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모서리가 둥근 직사각형 2"/>
          <p:cNvSpPr/>
          <p:nvPr/>
        </p:nvSpPr>
        <p:spPr bwMode="auto">
          <a:xfrm>
            <a:off x="323528" y="476672"/>
            <a:ext cx="1944216" cy="576064"/>
          </a:xfrm>
          <a:prstGeom prst="roundRect">
            <a:avLst/>
          </a:prstGeom>
          <a:solidFill>
            <a:schemeClr val="bg2">
              <a:lumMod val="1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실습 </a:t>
            </a:r>
            <a:r>
              <a:rPr kumimoji="0" lang="en-US" altLang="ko-KR" sz="2400" b="1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2-1</a:t>
            </a:r>
            <a:endParaRPr kumimoji="0" lang="ko-KR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329867"/>
              </p:ext>
            </p:extLst>
          </p:nvPr>
        </p:nvGraphicFramePr>
        <p:xfrm>
          <a:off x="2483768" y="2420888"/>
          <a:ext cx="3600400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>
                  <a:extLst>
                    <a:ext uri="{9D8B030D-6E8A-4147-A177-3AD203B41FA5}">
                      <a16:colId xmlns:a16="http://schemas.microsoft.com/office/drawing/2014/main" val="4023829867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95032302"/>
                    </a:ext>
                  </a:extLst>
                </a:gridCol>
              </a:tblGrid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학번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성적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400350"/>
                  </a:ext>
                </a:extLst>
              </a:tr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6567562"/>
                  </a:ext>
                </a:extLst>
              </a:tr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2001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95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6882720"/>
                  </a:ext>
                </a:extLst>
              </a:tr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75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2397579"/>
                  </a:ext>
                </a:extLst>
              </a:tr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2003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70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7869887"/>
                  </a:ext>
                </a:extLst>
              </a:tr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2004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0437810"/>
                  </a:ext>
                </a:extLst>
              </a:tr>
              <a:tr h="2848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5438940"/>
                  </a:ext>
                </a:extLst>
              </a:tr>
              <a:tr h="257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2006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95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7272844"/>
                  </a:ext>
                </a:extLst>
              </a:tr>
              <a:tr h="257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2007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8494798"/>
                  </a:ext>
                </a:extLst>
              </a:tr>
              <a:tr h="257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963710"/>
                  </a:ext>
                </a:extLst>
              </a:tr>
              <a:tr h="257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2009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7217388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827584" y="1300554"/>
            <a:ext cx="66095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자료의 데이터프레임을 만들고 합계 및 평균을 구하시오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8235816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FF9900"/>
      </a:accent2>
      <a:accent3>
        <a:srgbClr val="FFFFFF"/>
      </a:accent3>
      <a:accent4>
        <a:srgbClr val="122B6A"/>
      </a:accent4>
      <a:accent5>
        <a:srgbClr val="BDD8F1"/>
      </a:accent5>
      <a:accent6>
        <a:srgbClr val="E78A00"/>
      </a:accent6>
      <a:hlink>
        <a:srgbClr val="9999FF"/>
      </a:hlink>
      <a:folHlink>
        <a:srgbClr val="969696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FF9900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양식</Template>
  <TotalTime>2841</TotalTime>
  <Words>1573</Words>
  <Application>Microsoft Office PowerPoint</Application>
  <PresentationFormat>화면 슬라이드 쇼(4:3)</PresentationFormat>
  <Paragraphs>301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2" baseType="lpstr">
      <vt:lpstr>맑은 고딕</vt:lpstr>
      <vt:lpstr>Arial</vt:lpstr>
      <vt:lpstr>Verdana</vt:lpstr>
      <vt:lpstr>Wingdings</vt:lpstr>
      <vt:lpstr>Default Design</vt:lpstr>
      <vt:lpstr>2장. 데이터 분석과 판다스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LHS</dc:creator>
  <cp:lastModifiedBy>ADMIN</cp:lastModifiedBy>
  <cp:revision>227</cp:revision>
  <cp:lastPrinted>2022-09-08T11:13:18Z</cp:lastPrinted>
  <dcterms:created xsi:type="dcterms:W3CDTF">2022-08-11T05:02:29Z</dcterms:created>
  <dcterms:modified xsi:type="dcterms:W3CDTF">2026-09-10T13:42:45Z</dcterms:modified>
</cp:coreProperties>
</file>