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35" r:id="rId2"/>
    <p:sldId id="336" r:id="rId3"/>
    <p:sldId id="338" r:id="rId4"/>
    <p:sldId id="339" r:id="rId5"/>
    <p:sldId id="340" r:id="rId6"/>
    <p:sldId id="342" r:id="rId7"/>
    <p:sldId id="341" r:id="rId8"/>
    <p:sldId id="384" r:id="rId9"/>
    <p:sldId id="337" r:id="rId10"/>
    <p:sldId id="313" r:id="rId11"/>
    <p:sldId id="266" r:id="rId12"/>
    <p:sldId id="344" r:id="rId13"/>
    <p:sldId id="348" r:id="rId14"/>
    <p:sldId id="345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61" autoAdjust="0"/>
    <p:restoredTop sz="94660"/>
  </p:normalViewPr>
  <p:slideViewPr>
    <p:cSldViewPr>
      <p:cViewPr varScale="1">
        <p:scale>
          <a:sx n="104" d="100"/>
          <a:sy n="104" d="100"/>
        </p:scale>
        <p:origin x="126" y="15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8471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44450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892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8257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6591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0192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7087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6096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3882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01337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1202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7861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4320480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광센서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Rectangle 3">
            <a:extLst>
              <a:ext uri="{FF2B5EF4-FFF2-40B4-BE49-F238E27FC236}">
                <a16:creationId xmlns:a16="http://schemas.microsoft.com/office/drawing/2014/main" id="{CCAFC654-133D-4E50-86CE-7EA95C03B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80728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광센서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 Box 123">
            <a:extLst>
              <a:ext uri="{FF2B5EF4-FFF2-40B4-BE49-F238E27FC236}">
                <a16:creationId xmlns:a16="http://schemas.microsoft.com/office/drawing/2014/main" id="{48F2D54A-5603-4A88-8378-78A4B7C5D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321" y="1570609"/>
            <a:ext cx="7488238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1800" dirty="0">
                <a:latin typeface="+mn-ea"/>
                <a:ea typeface="+mn-ea"/>
              </a:rPr>
              <a:t>“ </a:t>
            </a:r>
            <a:r>
              <a:rPr lang="ko-KR" altLang="en-US" sz="1800" dirty="0">
                <a:latin typeface="+mn-ea"/>
                <a:ea typeface="+mn-ea"/>
              </a:rPr>
              <a:t>광의 유무에 따라 전압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전류</a:t>
            </a:r>
            <a:r>
              <a:rPr lang="en-US" altLang="ko-KR" sz="1800" dirty="0">
                <a:latin typeface="+mn-ea"/>
                <a:ea typeface="+mn-ea"/>
              </a:rPr>
              <a:t>, </a:t>
            </a:r>
            <a:r>
              <a:rPr lang="ko-KR" altLang="en-US" sz="1800" dirty="0">
                <a:latin typeface="+mn-ea"/>
                <a:ea typeface="+mn-ea"/>
              </a:rPr>
              <a:t>저항이 변하는 센서”</a:t>
            </a:r>
          </a:p>
        </p:txBody>
      </p:sp>
      <p:graphicFrame>
        <p:nvGraphicFramePr>
          <p:cNvPr id="11" name="Group 160">
            <a:extLst>
              <a:ext uri="{FF2B5EF4-FFF2-40B4-BE49-F238E27FC236}">
                <a16:creationId xmlns:a16="http://schemas.microsoft.com/office/drawing/2014/main" id="{F012A726-04FA-4BDF-AB0A-B6CBFB6B8839}"/>
              </a:ext>
            </a:extLst>
          </p:cNvPr>
          <p:cNvGraphicFramePr>
            <a:graphicFrameLocks noGrp="1"/>
          </p:cNvGraphicFramePr>
          <p:nvPr/>
        </p:nvGraphicFramePr>
        <p:xfrm>
          <a:off x="1056352" y="2953658"/>
          <a:ext cx="7029450" cy="1961782"/>
        </p:xfrm>
        <a:graphic>
          <a:graphicData uri="http://schemas.openxmlformats.org/drawingml/2006/table">
            <a:tbl>
              <a:tblPr/>
              <a:tblGrid>
                <a:gridCol w="1879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6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3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센서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변하는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물리량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반응하는 광의 종류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38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Photo TR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전압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Photo Diode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전류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, 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가시광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CDS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저항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가시광</a:t>
                      </a:r>
                      <a:endParaRPr kumimoji="1" lang="ko-KR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4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IR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수신모듈</a:t>
                      </a:r>
                    </a:p>
                  </a:txBody>
                  <a:tcPr marL="90000" marR="90000" marT="46807" marB="4680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논리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적외선</a:t>
                      </a:r>
                    </a:p>
                  </a:txBody>
                  <a:tcPr marL="90000" marR="90000" marT="46807" marB="4680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Text Box 161">
            <a:extLst>
              <a:ext uri="{FF2B5EF4-FFF2-40B4-BE49-F238E27FC236}">
                <a16:creationId xmlns:a16="http://schemas.microsoft.com/office/drawing/2014/main" id="{D678A451-4ECA-4631-8671-398D5A571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352" y="5173285"/>
            <a:ext cx="8136904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1600" dirty="0">
                <a:latin typeface="+mn-ea"/>
                <a:ea typeface="+mn-ea"/>
              </a:rPr>
              <a:t>㈜ </a:t>
            </a:r>
            <a:r>
              <a:rPr lang="ko-KR" altLang="en-US" sz="1600" dirty="0">
                <a:latin typeface="+mn-ea"/>
                <a:ea typeface="+mn-ea"/>
              </a:rPr>
              <a:t>파장의 길이  </a:t>
            </a:r>
            <a:r>
              <a:rPr lang="en-US" altLang="ko-KR" sz="1600" dirty="0">
                <a:latin typeface="+mn-ea"/>
                <a:ea typeface="+mn-ea"/>
              </a:rPr>
              <a:t>:   </a:t>
            </a:r>
            <a:r>
              <a:rPr lang="ko-KR" altLang="en-US" sz="1600" dirty="0">
                <a:latin typeface="+mn-ea"/>
                <a:ea typeface="+mn-ea"/>
              </a:rPr>
              <a:t>적외선 </a:t>
            </a:r>
            <a:r>
              <a:rPr lang="en-US" altLang="ko-KR" sz="1600" dirty="0">
                <a:latin typeface="+mn-ea"/>
                <a:ea typeface="+mn-ea"/>
              </a:rPr>
              <a:t>&gt; </a:t>
            </a:r>
            <a:r>
              <a:rPr lang="ko-KR" altLang="en-US" sz="1600" dirty="0">
                <a:latin typeface="+mn-ea"/>
                <a:ea typeface="+mn-ea"/>
              </a:rPr>
              <a:t>가시광선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 err="1">
                <a:latin typeface="+mn-ea"/>
                <a:ea typeface="+mn-ea"/>
              </a:rPr>
              <a:t>빨주노초파남보</a:t>
            </a:r>
            <a:r>
              <a:rPr lang="en-US" altLang="ko-KR" sz="1600" dirty="0">
                <a:latin typeface="+mn-ea"/>
                <a:ea typeface="+mn-ea"/>
              </a:rPr>
              <a:t>) &gt; </a:t>
            </a:r>
            <a:r>
              <a:rPr lang="ko-KR" altLang="en-US" sz="1600" dirty="0">
                <a:latin typeface="+mn-ea"/>
                <a:ea typeface="+mn-ea"/>
              </a:rPr>
              <a:t>자외선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B29C507-2495-4E46-AAA7-9691C0E210F1}"/>
              </a:ext>
            </a:extLst>
          </p:cNvPr>
          <p:cNvSpPr/>
          <p:nvPr/>
        </p:nvSpPr>
        <p:spPr>
          <a:xfrm>
            <a:off x="666321" y="2451204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광 센서의 종류</a:t>
            </a:r>
            <a:endParaRPr lang="en-US" altLang="ko-KR" b="1" dirty="0">
              <a:latin typeface="+mn-ea"/>
            </a:endParaRPr>
          </a:p>
        </p:txBody>
      </p:sp>
      <p:sp>
        <p:nvSpPr>
          <p:cNvPr id="9" name="모서리가 둥근 직사각형 12">
            <a:extLst>
              <a:ext uri="{FF2B5EF4-FFF2-40B4-BE49-F238E27FC236}">
                <a16:creationId xmlns:a16="http://schemas.microsoft.com/office/drawing/2014/main" id="{4B5D13EE-6078-4F62-9936-C97958F80D18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634760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Picture 15">
            <a:extLst>
              <a:ext uri="{FF2B5EF4-FFF2-40B4-BE49-F238E27FC236}">
                <a16:creationId xmlns:a16="http://schemas.microsoft.com/office/drawing/2014/main" id="{F0EE5E31-8FE4-4471-ADE8-76A9AE217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714500"/>
            <a:ext cx="4724400" cy="2905125"/>
          </a:xfrm>
          <a:prstGeom prst="rect">
            <a:avLst/>
          </a:prstGeom>
          <a:noFill/>
          <a:ln w="12700" algn="ctr">
            <a:solidFill>
              <a:schemeClr val="tx1">
                <a:alpha val="98822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7">
            <a:extLst>
              <a:ext uri="{FF2B5EF4-FFF2-40B4-BE49-F238E27FC236}">
                <a16:creationId xmlns:a16="http://schemas.microsoft.com/office/drawing/2014/main" id="{15CCB837-6065-406E-88E2-FA992C9D2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3234" y="5161583"/>
            <a:ext cx="7643812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>
              <a:buFont typeface="Wingdings" pitchFamily="2" charset="2"/>
              <a:buChar char="§"/>
            </a:pP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가시광선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: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사람 눈에 보이는 범위의 파장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(380~750nm)</a:t>
            </a:r>
          </a:p>
          <a:p>
            <a:pPr algn="l" eaLnBrk="1" hangingPunct="1">
              <a:buFont typeface="Wingdings" pitchFamily="2" charset="2"/>
              <a:buChar char="§"/>
            </a:pP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적외선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    : 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적색 끝보다 바깥쪽에 있는 파장 </a:t>
            </a:r>
            <a:r>
              <a:rPr lang="en-US" altLang="ko-KR" sz="1600" dirty="0">
                <a:latin typeface="+mj-ea"/>
                <a:ea typeface="+mj-ea"/>
                <a:sym typeface="Wingdings" pitchFamily="2" charset="2"/>
              </a:rPr>
              <a:t>(0.75~30um)</a:t>
            </a:r>
            <a:r>
              <a:rPr lang="ko-KR" altLang="en-US" sz="1600" dirty="0">
                <a:latin typeface="+mj-ea"/>
                <a:ea typeface="+mj-ea"/>
                <a:sym typeface="Wingdings" pitchFamily="2" charset="2"/>
              </a:rPr>
              <a:t>  </a:t>
            </a:r>
            <a:endParaRPr lang="en-US" altLang="ko-KR" sz="1600" dirty="0">
              <a:latin typeface="+mj-ea"/>
              <a:ea typeface="+mj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77958F-5B44-4D29-AE40-D4030D7D7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8015" y="2000250"/>
            <a:ext cx="1168673" cy="369332"/>
          </a:xfrm>
          <a:prstGeom prst="rect">
            <a:avLst/>
          </a:prstGeom>
          <a:solidFill>
            <a:srgbClr val="FFFF00">
              <a:alpha val="3098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ctr" eaLnBrk="1" hangingPunct="1"/>
            <a:r>
              <a:rPr lang="ko-KR" altLang="en-US" sz="1800">
                <a:latin typeface="+mj-ea"/>
                <a:ea typeface="+mj-ea"/>
              </a:rPr>
              <a:t>긴 파장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47F471-0D21-4B40-9E0C-82694149F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2000250"/>
            <a:ext cx="1168673" cy="646331"/>
          </a:xfrm>
          <a:prstGeom prst="rect">
            <a:avLst/>
          </a:prstGeom>
          <a:solidFill>
            <a:srgbClr val="FFFF00">
              <a:alpha val="30980"/>
            </a:srgb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ctr" eaLnBrk="1" hangingPunct="1"/>
            <a:r>
              <a:rPr lang="ko-KR" altLang="en-US" sz="1800" dirty="0">
                <a:latin typeface="+mj-ea"/>
                <a:ea typeface="+mj-ea"/>
              </a:rPr>
              <a:t>짧은 파장</a:t>
            </a:r>
          </a:p>
        </p:txBody>
      </p:sp>
      <p:cxnSp>
        <p:nvCxnSpPr>
          <p:cNvPr id="12" name="직선 화살표 연결선 12">
            <a:extLst>
              <a:ext uri="{FF2B5EF4-FFF2-40B4-BE49-F238E27FC236}">
                <a16:creationId xmlns:a16="http://schemas.microsoft.com/office/drawing/2014/main" id="{200D9611-41A4-42B3-A8E2-D12D398EBE49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2571750" y="2928938"/>
            <a:ext cx="1714500" cy="714375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직선 화살표 연결선 14">
            <a:extLst>
              <a:ext uri="{FF2B5EF4-FFF2-40B4-BE49-F238E27FC236}">
                <a16:creationId xmlns:a16="http://schemas.microsoft.com/office/drawing/2014/main" id="{2D21EA16-1A20-4EAA-904D-8276584CE59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7688" y="2928938"/>
            <a:ext cx="2286000" cy="714375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B807B6C-73FF-46D0-8713-A1254337AAAD}"/>
              </a:ext>
            </a:extLst>
          </p:cNvPr>
          <p:cNvSpPr/>
          <p:nvPr/>
        </p:nvSpPr>
        <p:spPr>
          <a:xfrm>
            <a:off x="683568" y="860253"/>
            <a:ext cx="7103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j-ea"/>
                <a:ea typeface="+mj-ea"/>
              </a:rPr>
              <a:t> 가시광선 </a:t>
            </a:r>
            <a:r>
              <a:rPr lang="en-US" altLang="ko-KR" b="1" dirty="0">
                <a:latin typeface="+mj-ea"/>
                <a:ea typeface="+mj-ea"/>
              </a:rPr>
              <a:t>(Visual rays)</a:t>
            </a:r>
            <a:r>
              <a:rPr lang="ko-KR" altLang="en-US" b="1" dirty="0">
                <a:latin typeface="+mj-ea"/>
                <a:ea typeface="+mj-ea"/>
              </a:rPr>
              <a:t>과 적외선의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파장 비교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5998654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3E903504-09DF-44B0-950C-9ADB290DD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263" y="598185"/>
            <a:ext cx="51117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2000">
                <a:latin typeface="+mn-ea"/>
                <a:ea typeface="+mn-ea"/>
              </a:rPr>
              <a:t>(2) </a:t>
            </a:r>
            <a:r>
              <a:rPr lang="ko-KR" altLang="en-US" sz="2000">
                <a:latin typeface="+mn-ea"/>
                <a:ea typeface="+mn-ea"/>
              </a:rPr>
              <a:t>적외선 </a:t>
            </a:r>
            <a:r>
              <a:rPr lang="en-US" altLang="ko-KR" sz="2000">
                <a:latin typeface="+mn-ea"/>
                <a:ea typeface="+mn-ea"/>
              </a:rPr>
              <a:t>LED </a:t>
            </a:r>
          </a:p>
        </p:txBody>
      </p:sp>
      <p:pic>
        <p:nvPicPr>
          <p:cNvPr id="4" name="Picture 9" descr="UNI000006fc33af">
            <a:extLst>
              <a:ext uri="{FF2B5EF4-FFF2-40B4-BE49-F238E27FC236}">
                <a16:creationId xmlns:a16="http://schemas.microsoft.com/office/drawing/2014/main" id="{FDF0BC75-A911-40E6-B5FE-6914AADFE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2277467"/>
            <a:ext cx="3024187" cy="2808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UNI000006fc33b1">
            <a:extLst>
              <a:ext uri="{FF2B5EF4-FFF2-40B4-BE49-F238E27FC236}">
                <a16:creationId xmlns:a16="http://schemas.microsoft.com/office/drawing/2014/main" id="{4D4DB84E-03F7-4AB2-AD30-06EEDA8F2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2493367"/>
            <a:ext cx="40005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>
            <a:extLst>
              <a:ext uri="{FF2B5EF4-FFF2-40B4-BE49-F238E27FC236}">
                <a16:creationId xmlns:a16="http://schemas.microsoft.com/office/drawing/2014/main" id="{7AB744D3-9FF0-45E4-8D98-C6AD69DA6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463" y="4869855"/>
            <a:ext cx="865187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>
                <a:latin typeface="+mn-ea"/>
                <a:ea typeface="+mn-ea"/>
              </a:rPr>
              <a:t> (+)A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B7FF4A49-713B-4EFE-AE73-E42B91CB5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2425" y="4869855"/>
            <a:ext cx="1008063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>
                <a:latin typeface="+mn-ea"/>
                <a:ea typeface="+mn-ea"/>
              </a:rPr>
              <a:t>(-)K</a:t>
            </a:r>
          </a:p>
        </p:txBody>
      </p:sp>
      <p:sp>
        <p:nvSpPr>
          <p:cNvPr id="8" name="Line 14">
            <a:extLst>
              <a:ext uri="{FF2B5EF4-FFF2-40B4-BE49-F238E27FC236}">
                <a16:creationId xmlns:a16="http://schemas.microsoft.com/office/drawing/2014/main" id="{E9771B91-9866-49AD-AD6F-0DF46A2350F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44725" y="4293592"/>
            <a:ext cx="431800" cy="504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9" name="Line 15">
            <a:extLst>
              <a:ext uri="{FF2B5EF4-FFF2-40B4-BE49-F238E27FC236}">
                <a16:creationId xmlns:a16="http://schemas.microsoft.com/office/drawing/2014/main" id="{227A96A5-1204-4CA9-8886-1D05B13F6A7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65450" y="4293592"/>
            <a:ext cx="358775" cy="5762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10" name="Text Box 17">
            <a:extLst>
              <a:ext uri="{FF2B5EF4-FFF2-40B4-BE49-F238E27FC236}">
                <a16:creationId xmlns:a16="http://schemas.microsoft.com/office/drawing/2014/main" id="{C946DF85-625B-49E1-93D9-CDF86C7D9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5631874"/>
            <a:ext cx="7559675" cy="3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800" dirty="0">
                <a:latin typeface="+mn-ea"/>
                <a:ea typeface="+mn-ea"/>
              </a:rPr>
              <a:t>“</a:t>
            </a:r>
            <a:r>
              <a:rPr lang="ko-KR" altLang="en-US" sz="1800" dirty="0">
                <a:latin typeface="+mn-ea"/>
                <a:ea typeface="+mn-ea"/>
              </a:rPr>
              <a:t>보통 </a:t>
            </a:r>
            <a:r>
              <a:rPr lang="en-US" altLang="ko-KR" sz="1800" dirty="0">
                <a:latin typeface="+mn-ea"/>
                <a:ea typeface="+mn-ea"/>
              </a:rPr>
              <a:t>5mA~50mA</a:t>
            </a:r>
            <a:r>
              <a:rPr lang="ko-KR" altLang="en-US" sz="1800" dirty="0">
                <a:latin typeface="+mn-ea"/>
                <a:ea typeface="+mn-ea"/>
              </a:rPr>
              <a:t>정도의  순방향 전류에 </a:t>
            </a:r>
            <a:r>
              <a:rPr lang="ko-KR" altLang="en-US" sz="1800">
                <a:latin typeface="+mn-ea"/>
                <a:ea typeface="+mn-ea"/>
              </a:rPr>
              <a:t>비례해서 적외선 </a:t>
            </a:r>
            <a:r>
              <a:rPr lang="ko-KR" altLang="en-US" sz="1800" dirty="0">
                <a:latin typeface="+mn-ea"/>
                <a:ea typeface="+mn-ea"/>
              </a:rPr>
              <a:t>방출” 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E53D727-797D-4A42-BF6A-DE0729A3BB74}"/>
              </a:ext>
            </a:extLst>
          </p:cNvPr>
          <p:cNvSpPr/>
          <p:nvPr/>
        </p:nvSpPr>
        <p:spPr>
          <a:xfrm>
            <a:off x="683568" y="1340768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EL-7L ( Infrared Emitter Diode )</a:t>
            </a:r>
          </a:p>
        </p:txBody>
      </p:sp>
    </p:spTree>
    <p:extLst>
      <p:ext uri="{BB962C8B-B14F-4D97-AF65-F5344CB8AC3E}">
        <p14:creationId xmlns:p14="http://schemas.microsoft.com/office/powerpoint/2010/main" val="137689811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2" name="Object 15">
            <a:extLst>
              <a:ext uri="{FF2B5EF4-FFF2-40B4-BE49-F238E27FC236}">
                <a16:creationId xmlns:a16="http://schemas.microsoft.com/office/drawing/2014/main" id="{F36EAAC4-A7C4-408B-8D05-CC83C017D45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71663" y="2197100"/>
          <a:ext cx="1187450" cy="246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VISIO" r:id="rId4" imgW="1186920" imgH="2463120" progId="Visio.Drawing.6">
                  <p:embed/>
                </p:oleObj>
              </mc:Choice>
              <mc:Fallback>
                <p:oleObj name="VISIO" r:id="rId4" imgW="1186920" imgH="2463120" progId="Visio.Drawing.6">
                  <p:embed/>
                  <p:pic>
                    <p:nvPicPr>
                      <p:cNvPr id="12" name="Object 15">
                        <a:extLst>
                          <a:ext uri="{FF2B5EF4-FFF2-40B4-BE49-F238E27FC236}">
                            <a16:creationId xmlns:a16="http://schemas.microsoft.com/office/drawing/2014/main" id="{F36EAAC4-A7C4-408B-8D05-CC83C017D45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1663" y="2197100"/>
                        <a:ext cx="1187450" cy="246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AutoShape 19" descr="PIC32">
            <a:extLst>
              <a:ext uri="{FF2B5EF4-FFF2-40B4-BE49-F238E27FC236}">
                <a16:creationId xmlns:a16="http://schemas.microsoft.com/office/drawing/2014/main" id="{05D12E3D-F5FC-4522-AA70-819E69A8606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5" name="AutoShape 21" descr="PIC34">
            <a:extLst>
              <a:ext uri="{FF2B5EF4-FFF2-40B4-BE49-F238E27FC236}">
                <a16:creationId xmlns:a16="http://schemas.microsoft.com/office/drawing/2014/main" id="{148F00DF-8B07-4C2B-B920-C4A2EB151F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7" name="Line 23">
            <a:extLst>
              <a:ext uri="{FF2B5EF4-FFF2-40B4-BE49-F238E27FC236}">
                <a16:creationId xmlns:a16="http://schemas.microsoft.com/office/drawing/2014/main" id="{1137FFAB-CB6D-43CF-8D55-DDF3B8D584E2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3808" y="2735766"/>
            <a:ext cx="0" cy="5762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 b="1">
              <a:latin typeface="+mj-ea"/>
              <a:ea typeface="+mj-ea"/>
            </a:endParaRPr>
          </a:p>
        </p:txBody>
      </p:sp>
      <p:sp>
        <p:nvSpPr>
          <p:cNvPr id="18" name="Text Box 24">
            <a:extLst>
              <a:ext uri="{FF2B5EF4-FFF2-40B4-BE49-F238E27FC236}">
                <a16:creationId xmlns:a16="http://schemas.microsoft.com/office/drawing/2014/main" id="{F5387614-6B03-4D17-A55A-C89AD58D1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935" y="2853529"/>
            <a:ext cx="1001340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j-ea"/>
                <a:ea typeface="+mj-ea"/>
              </a:rPr>
              <a:t>10mA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55E79AA-00E0-40C6-BC65-9750CD81469D}"/>
              </a:ext>
            </a:extLst>
          </p:cNvPr>
          <p:cNvSpPr/>
          <p:nvPr/>
        </p:nvSpPr>
        <p:spPr>
          <a:xfrm>
            <a:off x="575159" y="980728"/>
            <a:ext cx="39968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ct val="40000"/>
              </a:spcAft>
              <a:buFont typeface="Wingdings" panose="05000000000000000000" pitchFamily="2" charset="2"/>
              <a:buChar char="l"/>
            </a:pPr>
            <a:r>
              <a:rPr lang="en-US" altLang="ko-KR" sz="2400" b="1">
                <a:latin typeface="+mj-ea"/>
                <a:ea typeface="+mj-ea"/>
              </a:rPr>
              <a:t>EL-7L </a:t>
            </a:r>
            <a:r>
              <a:rPr lang="ko-KR" altLang="en-US" sz="2400" b="1" dirty="0">
                <a:latin typeface="+mj-ea"/>
                <a:ea typeface="+mj-ea"/>
              </a:rPr>
              <a:t>의</a:t>
            </a:r>
            <a:r>
              <a:rPr lang="en-US" altLang="ko-KR" sz="2400" b="1" dirty="0">
                <a:latin typeface="+mj-ea"/>
                <a:ea typeface="+mj-ea"/>
              </a:rPr>
              <a:t> </a:t>
            </a:r>
            <a:r>
              <a:rPr lang="ko-KR" altLang="en-US" sz="2400" b="1" dirty="0">
                <a:latin typeface="+mj-ea"/>
                <a:ea typeface="+mj-ea"/>
              </a:rPr>
              <a:t>사용법</a:t>
            </a:r>
            <a:endParaRPr lang="en-US" altLang="ko-KR" sz="24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C463150-58E5-4A0A-9E4B-9944E14889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2096852"/>
            <a:ext cx="2952564" cy="2664296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3434273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Picture 12" descr="UNI000006fc33b7">
            <a:extLst>
              <a:ext uri="{FF2B5EF4-FFF2-40B4-BE49-F238E27FC236}">
                <a16:creationId xmlns:a16="http://schemas.microsoft.com/office/drawing/2014/main" id="{2BF518A2-7DE9-4972-B0ED-DD87A8B06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710136"/>
            <a:ext cx="4000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6" descr="UNI000006fc33b9">
            <a:extLst>
              <a:ext uri="{FF2B5EF4-FFF2-40B4-BE49-F238E27FC236}">
                <a16:creationId xmlns:a16="http://schemas.microsoft.com/office/drawing/2014/main" id="{15A66629-040A-4C67-9800-2FC17F6EC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83123"/>
            <a:ext cx="2592388" cy="2397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7">
            <a:extLst>
              <a:ext uri="{FF2B5EF4-FFF2-40B4-BE49-F238E27FC236}">
                <a16:creationId xmlns:a16="http://schemas.microsoft.com/office/drawing/2014/main" id="{16FA1885-70C3-4D78-A13E-8A21F87AA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6086623"/>
            <a:ext cx="2212994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n-ea"/>
                <a:ea typeface="+mn-ea"/>
              </a:rPr>
              <a:t> (+)</a:t>
            </a:r>
            <a:r>
              <a:rPr lang="ko-KR" altLang="en-US" sz="1600">
                <a:latin typeface="+mn-ea"/>
                <a:ea typeface="+mn-ea"/>
              </a:rPr>
              <a:t>컬렉터</a:t>
            </a:r>
          </a:p>
        </p:txBody>
      </p:sp>
      <p:sp>
        <p:nvSpPr>
          <p:cNvPr id="6" name="Text Box 18">
            <a:extLst>
              <a:ext uri="{FF2B5EF4-FFF2-40B4-BE49-F238E27FC236}">
                <a16:creationId xmlns:a16="http://schemas.microsoft.com/office/drawing/2014/main" id="{8D64C87B-AF07-4C5C-8AF6-B6F0A4F2B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" y="6086623"/>
            <a:ext cx="1711855" cy="340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latin typeface="+mn-ea"/>
                <a:ea typeface="+mn-ea"/>
              </a:rPr>
              <a:t>(-)</a:t>
            </a:r>
            <a:r>
              <a:rPr lang="ko-KR" altLang="en-US" sz="1600">
                <a:latin typeface="+mn-ea"/>
                <a:ea typeface="+mn-ea"/>
              </a:rPr>
              <a:t>에미터</a:t>
            </a:r>
          </a:p>
        </p:txBody>
      </p:sp>
      <p:sp>
        <p:nvSpPr>
          <p:cNvPr id="7" name="Line 19">
            <a:extLst>
              <a:ext uri="{FF2B5EF4-FFF2-40B4-BE49-F238E27FC236}">
                <a16:creationId xmlns:a16="http://schemas.microsoft.com/office/drawing/2014/main" id="{A1357099-0516-47CD-B920-F54560E34F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403350" y="5510361"/>
            <a:ext cx="431800" cy="504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8" name="Line 20">
            <a:extLst>
              <a:ext uri="{FF2B5EF4-FFF2-40B4-BE49-F238E27FC236}">
                <a16:creationId xmlns:a16="http://schemas.microsoft.com/office/drawing/2014/main" id="{FC111A65-2751-45E8-871E-277D736E0B1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124075" y="5437336"/>
            <a:ext cx="358775" cy="64928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0000" tIns="46800" rIns="90000" bIns="46800">
            <a:spAutoFit/>
          </a:bodyPr>
          <a:lstStyle/>
          <a:p>
            <a:endParaRPr lang="ko-KR" altLang="en-US">
              <a:latin typeface="+mn-ea"/>
            </a:endParaRPr>
          </a:p>
        </p:txBody>
      </p:sp>
      <p:sp>
        <p:nvSpPr>
          <p:cNvPr id="9" name="TextBox 17">
            <a:extLst>
              <a:ext uri="{FF2B5EF4-FFF2-40B4-BE49-F238E27FC236}">
                <a16:creationId xmlns:a16="http://schemas.microsoft.com/office/drawing/2014/main" id="{877F0F42-D568-4F7E-A716-D9228D9FBD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6110" y="6086623"/>
            <a:ext cx="9978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>
                <a:solidFill>
                  <a:srgbClr val="FF0000"/>
                </a:solidFill>
                <a:latin typeface="+mn-ea"/>
                <a:ea typeface="+mn-ea"/>
              </a:rPr>
              <a:t>((</a:t>
            </a:r>
            <a:r>
              <a:rPr lang="ko-KR" altLang="en-US" sz="1600">
                <a:solidFill>
                  <a:srgbClr val="FF0000"/>
                </a:solidFill>
                <a:latin typeface="+mn-ea"/>
                <a:ea typeface="+mn-ea"/>
              </a:rPr>
              <a:t>주의</a:t>
            </a:r>
            <a:r>
              <a:rPr lang="en-US" altLang="ko-KR" sz="1600">
                <a:solidFill>
                  <a:srgbClr val="FF0000"/>
                </a:solidFill>
                <a:latin typeface="+mn-ea"/>
                <a:ea typeface="+mn-ea"/>
              </a:rPr>
              <a:t>))</a:t>
            </a:r>
            <a:endParaRPr lang="ko-KR" altLang="en-US" sz="160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91C091A-A20B-4D63-BD89-7BF7361F2219}"/>
              </a:ext>
            </a:extLst>
          </p:cNvPr>
          <p:cNvSpPr/>
          <p:nvPr/>
        </p:nvSpPr>
        <p:spPr>
          <a:xfrm>
            <a:off x="490862" y="1114177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Photo</a:t>
            </a: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 err="1">
                <a:latin typeface="+mn-ea"/>
              </a:rPr>
              <a:t>Tr</a:t>
            </a:r>
            <a:endParaRPr lang="en-US" altLang="ko-KR" b="1" dirty="0"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DB21BDF-19D3-4094-A224-19BCC34E503E}"/>
              </a:ext>
            </a:extLst>
          </p:cNvPr>
          <p:cNvSpPr/>
          <p:nvPr/>
        </p:nvSpPr>
        <p:spPr>
          <a:xfrm>
            <a:off x="530715" y="3140968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</a:t>
            </a:r>
            <a:r>
              <a:rPr lang="en-US" altLang="ko-KR" b="1" dirty="0">
                <a:latin typeface="+mn-ea"/>
              </a:rPr>
              <a:t>ST – 7L</a:t>
            </a:r>
            <a:r>
              <a:rPr lang="ko-KR" altLang="en-US" b="1" dirty="0">
                <a:latin typeface="+mn-ea"/>
              </a:rPr>
              <a:t>의 사용법</a:t>
            </a:r>
            <a:endParaRPr lang="en-US" altLang="ko-KR" b="1" dirty="0"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986C85B-C1DA-4A0D-B5D4-9127173389A2}"/>
              </a:ext>
            </a:extLst>
          </p:cNvPr>
          <p:cNvSpPr/>
          <p:nvPr/>
        </p:nvSpPr>
        <p:spPr>
          <a:xfrm>
            <a:off x="1043608" y="2211541"/>
            <a:ext cx="5814392" cy="52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</a:pPr>
            <a:r>
              <a:rPr lang="en-US" altLang="ko-KR" b="1" dirty="0">
                <a:latin typeface="+mn-ea"/>
                <a:sym typeface="Wingdings" pitchFamily="2" charset="2"/>
              </a:rPr>
              <a:t> </a:t>
            </a:r>
            <a:r>
              <a:rPr lang="ko-KR" altLang="en-US" b="1" dirty="0">
                <a:latin typeface="+mn-ea"/>
                <a:sym typeface="Wingdings" pitchFamily="2" charset="2"/>
              </a:rPr>
              <a:t>베이스 단자가 없음 </a:t>
            </a:r>
          </a:p>
          <a:p>
            <a:pPr>
              <a:lnSpc>
                <a:spcPct val="95000"/>
              </a:lnSpc>
            </a:pPr>
            <a:r>
              <a:rPr lang="ko-KR" altLang="en-US" b="1" dirty="0">
                <a:latin typeface="+mn-ea"/>
                <a:sym typeface="Wingdings" pitchFamily="2" charset="2"/>
              </a:rPr>
              <a:t> 가시광선에도 반응</a:t>
            </a:r>
            <a:r>
              <a:rPr lang="en-US" altLang="ko-KR" b="1" dirty="0">
                <a:latin typeface="+mn-ea"/>
                <a:sym typeface="Wingdings" pitchFamily="2" charset="2"/>
              </a:rPr>
              <a:t>, </a:t>
            </a:r>
            <a:r>
              <a:rPr lang="ko-KR" altLang="en-US" b="1" dirty="0">
                <a:latin typeface="+mn-ea"/>
                <a:sym typeface="Wingdings" pitchFamily="2" charset="2"/>
              </a:rPr>
              <a:t>적외선에 민감하게 반응</a:t>
            </a:r>
            <a:r>
              <a:rPr lang="ko-KR" altLang="en-US" b="1" dirty="0">
                <a:latin typeface="+mn-ea"/>
              </a:rPr>
              <a:t>  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1AB158-FC47-4A8C-B261-69323C725E5C}"/>
              </a:ext>
            </a:extLst>
          </p:cNvPr>
          <p:cNvSpPr/>
          <p:nvPr/>
        </p:nvSpPr>
        <p:spPr>
          <a:xfrm>
            <a:off x="889614" y="1595869"/>
            <a:ext cx="742680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 dirty="0">
                <a:latin typeface="+mn-ea"/>
              </a:rPr>
              <a:t>베이스에 전압대신  빛이 가해지면 </a:t>
            </a:r>
            <a:r>
              <a:rPr lang="en-US" altLang="ko-KR" b="1" dirty="0" err="1">
                <a:latin typeface="+mn-ea"/>
              </a:rPr>
              <a:t>Tr</a:t>
            </a:r>
            <a:r>
              <a:rPr lang="ko-KR" altLang="en-US" b="1" dirty="0">
                <a:latin typeface="+mn-ea"/>
              </a:rPr>
              <a:t>이 </a:t>
            </a:r>
            <a:r>
              <a:rPr lang="en-US" altLang="ko-KR" b="1" dirty="0">
                <a:latin typeface="+mn-ea"/>
              </a:rPr>
              <a:t>ON</a:t>
            </a:r>
            <a:r>
              <a:rPr lang="ko-KR" altLang="en-US" b="1" dirty="0">
                <a:latin typeface="+mn-ea"/>
              </a:rPr>
              <a:t>되며 </a:t>
            </a:r>
            <a:r>
              <a:rPr lang="ko-KR" altLang="en-US" b="1" dirty="0">
                <a:latin typeface="+mn-ea"/>
                <a:sym typeface="Wingdings" pitchFamily="2" charset="2"/>
              </a:rPr>
              <a:t>대부분이 </a:t>
            </a:r>
            <a:r>
              <a:rPr lang="en-US" altLang="ko-KR" b="1" dirty="0" err="1">
                <a:latin typeface="+mn-ea"/>
                <a:sym typeface="Wingdings" pitchFamily="2" charset="2"/>
              </a:rPr>
              <a:t>npn</a:t>
            </a:r>
            <a:r>
              <a:rPr lang="ko-KR" altLang="en-US" b="1" dirty="0">
                <a:latin typeface="+mn-ea"/>
                <a:sym typeface="Wingdings" pitchFamily="2" charset="2"/>
              </a:rPr>
              <a:t>형 </a:t>
            </a:r>
            <a:endParaRPr lang="ko-KR" altLang="en-US" b="1" dirty="0"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F7F6DC5-CF7C-4153-B7E0-1797DE9672B8}"/>
              </a:ext>
            </a:extLst>
          </p:cNvPr>
          <p:cNvSpPr/>
          <p:nvPr/>
        </p:nvSpPr>
        <p:spPr>
          <a:xfrm>
            <a:off x="294114" y="434112"/>
            <a:ext cx="18297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+mn-ea"/>
              </a:rPr>
              <a:t>(3) </a:t>
            </a:r>
            <a:r>
              <a:rPr lang="en-US" altLang="ko-KR" sz="2000" b="1" dirty="0">
                <a:latin typeface="+mn-ea"/>
              </a:rPr>
              <a:t>Photo TR </a:t>
            </a:r>
          </a:p>
        </p:txBody>
      </p:sp>
    </p:spTree>
    <p:extLst>
      <p:ext uri="{BB962C8B-B14F-4D97-AF65-F5344CB8AC3E}">
        <p14:creationId xmlns:p14="http://schemas.microsoft.com/office/powerpoint/2010/main" val="353267248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F1B0A643-AE37-47E0-8A90-DB919C1BC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785813"/>
            <a:ext cx="51117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algn="l" eaLnBrk="1" hangingPunct="1"/>
            <a:r>
              <a:rPr lang="en-US" altLang="ko-KR" sz="2000">
                <a:latin typeface="+mn-ea"/>
                <a:ea typeface="+mn-ea"/>
              </a:rPr>
              <a:t>(4) </a:t>
            </a:r>
            <a:r>
              <a:rPr lang="ko-KR" altLang="en-US" sz="2000">
                <a:latin typeface="+mn-ea"/>
                <a:ea typeface="+mn-ea"/>
              </a:rPr>
              <a:t>적외선 </a:t>
            </a:r>
            <a:r>
              <a:rPr lang="ko-KR" altLang="en-US" sz="2000" dirty="0">
                <a:latin typeface="+mn-ea"/>
                <a:ea typeface="+mn-ea"/>
              </a:rPr>
              <a:t>센서의 감지 원리 </a:t>
            </a:r>
          </a:p>
        </p:txBody>
      </p:sp>
      <p:graphicFrame>
        <p:nvGraphicFramePr>
          <p:cNvPr id="4" name="Object 8">
            <a:extLst>
              <a:ext uri="{FF2B5EF4-FFF2-40B4-BE49-F238E27FC236}">
                <a16:creationId xmlns:a16="http://schemas.microsoft.com/office/drawing/2014/main" id="{2174AD00-9BAF-488D-A8B6-D8539AE2B7F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91680" y="2852936"/>
          <a:ext cx="5290946" cy="259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VISIO" r:id="rId4" imgW="4263840" imgH="2089080" progId="Visio.Drawing.6">
                  <p:embed/>
                </p:oleObj>
              </mc:Choice>
              <mc:Fallback>
                <p:oleObj name="VISIO" r:id="rId4" imgW="4263840" imgH="2089080" progId="Visio.Drawing.6">
                  <p:embed/>
                  <p:pic>
                    <p:nvPicPr>
                      <p:cNvPr id="4" name="Object 8">
                        <a:extLst>
                          <a:ext uri="{FF2B5EF4-FFF2-40B4-BE49-F238E27FC236}">
                            <a16:creationId xmlns:a16="http://schemas.microsoft.com/office/drawing/2014/main" id="{2174AD00-9BAF-488D-A8B6-D8539AE2B7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2852936"/>
                        <a:ext cx="5290946" cy="259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25A74E31-9356-40E3-A4C8-D8586E8D44A3}"/>
              </a:ext>
            </a:extLst>
          </p:cNvPr>
          <p:cNvSpPr/>
          <p:nvPr/>
        </p:nvSpPr>
        <p:spPr>
          <a:xfrm>
            <a:off x="827584" y="1579502"/>
            <a:ext cx="4540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적외선 센서의 감지원리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467220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Object 9">
            <a:extLst>
              <a:ext uri="{FF2B5EF4-FFF2-40B4-BE49-F238E27FC236}">
                <a16:creationId xmlns:a16="http://schemas.microsoft.com/office/drawing/2014/main" id="{55CB6118-C3E7-4CD4-AFB5-6F3C6419B9C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42467" y="2196753"/>
          <a:ext cx="2914650" cy="247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VISIO" r:id="rId4" imgW="2914560" imgH="2475720" progId="Visio.Drawing.6">
                  <p:embed/>
                </p:oleObj>
              </mc:Choice>
              <mc:Fallback>
                <p:oleObj name="VISIO" r:id="rId4" imgW="2914560" imgH="2475720" progId="Visio.Drawing.6">
                  <p:embed/>
                  <p:pic>
                    <p:nvPicPr>
                      <p:cNvPr id="3" name="Object 9">
                        <a:extLst>
                          <a:ext uri="{FF2B5EF4-FFF2-40B4-BE49-F238E27FC236}">
                            <a16:creationId xmlns:a16="http://schemas.microsoft.com/office/drawing/2014/main" id="{55CB6118-C3E7-4CD4-AFB5-6F3C6419B9C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467" y="2196753"/>
                        <a:ext cx="2914650" cy="2476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Group 43">
            <a:extLst>
              <a:ext uri="{FF2B5EF4-FFF2-40B4-BE49-F238E27FC236}">
                <a16:creationId xmlns:a16="http://schemas.microsoft.com/office/drawing/2014/main" id="{3C0DAFFC-D6B5-455E-BDCB-9E2F0931DDEC}"/>
              </a:ext>
            </a:extLst>
          </p:cNvPr>
          <p:cNvGraphicFramePr>
            <a:graphicFrameLocks noGrp="1"/>
          </p:cNvGraphicFramePr>
          <p:nvPr/>
        </p:nvGraphicFramePr>
        <p:xfrm>
          <a:off x="4788024" y="2852936"/>
          <a:ext cx="3600450" cy="1216025"/>
        </p:xfrm>
        <a:graphic>
          <a:graphicData uri="http://schemas.openxmlformats.org/drawingml/2006/table">
            <a:tbl>
              <a:tblPr/>
              <a:tblGrid>
                <a:gridCol w="143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4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종이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출력전압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kumimoji="1" lang="en-US" altLang="ko-KR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Vout</a:t>
                      </a: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흰색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0V</a:t>
                      </a:r>
                      <a:endParaRPr kumimoji="1" lang="ko-KR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0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검정색</a:t>
                      </a:r>
                    </a:p>
                  </a:txBody>
                  <a:tcPr marL="90000" marR="90000" marT="46802" marB="468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kumimoji="1" lang="en-US" altLang="ko-KR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Vcc</a:t>
                      </a:r>
                      <a:endParaRPr kumimoji="1" lang="ko-KR" altLang="ko-K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2" marB="468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 Box 45">
            <a:extLst>
              <a:ext uri="{FF2B5EF4-FFF2-40B4-BE49-F238E27FC236}">
                <a16:creationId xmlns:a16="http://schemas.microsoft.com/office/drawing/2014/main" id="{5A2717DD-B5E4-44BF-B803-3C9F4FD28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2699" y="2348111"/>
            <a:ext cx="2736850" cy="402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ko-KR" altLang="en-US" sz="2000">
                <a:latin typeface="+mn-ea"/>
                <a:ea typeface="+mn-ea"/>
              </a:rPr>
              <a:t>표 </a:t>
            </a:r>
            <a:r>
              <a:rPr lang="en-US" altLang="ko-KR" sz="2000">
                <a:latin typeface="+mn-ea"/>
                <a:ea typeface="+mn-ea"/>
              </a:rPr>
              <a:t>1.  </a:t>
            </a:r>
            <a:r>
              <a:rPr lang="ko-KR" altLang="en-US" sz="2000">
                <a:latin typeface="+mn-ea"/>
                <a:ea typeface="+mn-ea"/>
              </a:rPr>
              <a:t>센서실험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6453BA3-EADB-4C0C-B1C0-E9AD154527B6}"/>
              </a:ext>
            </a:extLst>
          </p:cNvPr>
          <p:cNvSpPr/>
          <p:nvPr/>
        </p:nvSpPr>
        <p:spPr>
          <a:xfrm>
            <a:off x="395536" y="740767"/>
            <a:ext cx="32660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Clr>
                <a:schemeClr val="accent1"/>
              </a:buClr>
            </a:pPr>
            <a:r>
              <a:rPr lang="en-US" altLang="ko-KR" sz="2000" b="1">
                <a:latin typeface="+mn-ea"/>
              </a:rPr>
              <a:t>(5) </a:t>
            </a:r>
            <a:r>
              <a:rPr lang="ko-KR" altLang="en-US" sz="2000" b="1">
                <a:latin typeface="+mn-ea"/>
              </a:rPr>
              <a:t>적외선 센서 회로</a:t>
            </a:r>
            <a:endParaRPr lang="en-US" altLang="ko-KR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7402752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9B7ECE8B-339B-48FE-A31C-98805CFFF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660" y="1700808"/>
            <a:ext cx="427672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D12613-C1BB-4AD5-ACEF-BC660781E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717032"/>
            <a:ext cx="1428750" cy="1362075"/>
          </a:xfrm>
          <a:prstGeom prst="rect">
            <a:avLst/>
          </a:prstGeom>
          <a:noFill/>
          <a:ln w="28575" algn="ctr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9">
            <a:extLst>
              <a:ext uri="{FF2B5EF4-FFF2-40B4-BE49-F238E27FC236}">
                <a16:creationId xmlns:a16="http://schemas.microsoft.com/office/drawing/2014/main" id="{2C4BCC82-F19A-47A9-913C-C53D02403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833" y="5229200"/>
            <a:ext cx="3000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 dirty="0">
                <a:latin typeface="+mn-ea"/>
                <a:ea typeface="+mn-ea"/>
              </a:rPr>
              <a:t>“</a:t>
            </a:r>
            <a:r>
              <a:rPr lang="ko-KR" altLang="en-US" sz="1600" dirty="0">
                <a:latin typeface="+mn-ea"/>
                <a:ea typeface="+mn-ea"/>
              </a:rPr>
              <a:t>육안으로 확인 안됨</a:t>
            </a:r>
            <a:r>
              <a:rPr lang="en-US" altLang="ko-KR" sz="1600" dirty="0">
                <a:latin typeface="+mn-ea"/>
                <a:ea typeface="+mn-ea"/>
              </a:rPr>
              <a:t>”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9BEC4BF1-D5AE-46EE-ABAF-E8967CEB8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689" y="2763064"/>
            <a:ext cx="25922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돋움체" pitchFamily="49" charset="-127"/>
              </a:defRPr>
            </a:lvl9pPr>
          </a:lstStyle>
          <a:p>
            <a:pPr eaLnBrk="1" hangingPunct="1"/>
            <a:r>
              <a:rPr lang="en-US" altLang="ko-KR" sz="1600" dirty="0">
                <a:latin typeface="+mn-ea"/>
                <a:ea typeface="+mn-ea"/>
              </a:rPr>
              <a:t>“</a:t>
            </a:r>
            <a:r>
              <a:rPr lang="ko-KR" altLang="en-US" sz="1600" dirty="0">
                <a:latin typeface="+mn-ea"/>
                <a:ea typeface="+mn-ea"/>
              </a:rPr>
              <a:t>적외선 직접 입력방지</a:t>
            </a:r>
            <a:r>
              <a:rPr lang="en-US" altLang="ko-KR" sz="1600" dirty="0">
                <a:latin typeface="+mn-ea"/>
                <a:ea typeface="+mn-ea"/>
              </a:rPr>
              <a:t>”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6885020-586A-4028-A855-2793563A3295}"/>
              </a:ext>
            </a:extLst>
          </p:cNvPr>
          <p:cNvSpPr/>
          <p:nvPr/>
        </p:nvSpPr>
        <p:spPr>
          <a:xfrm>
            <a:off x="622824" y="801985"/>
            <a:ext cx="32660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40000"/>
              </a:spcAft>
              <a:buFont typeface="Wingdings" pitchFamily="2" charset="2"/>
              <a:buChar char="l"/>
            </a:pPr>
            <a:r>
              <a:rPr lang="ko-KR" altLang="en-US" b="1" dirty="0">
                <a:latin typeface="+mn-ea"/>
              </a:rPr>
              <a:t> 적외선 센서 확인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569203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96DD728-2A1D-4AF1-A113-6A6A1D53E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201" y="1535025"/>
            <a:ext cx="25377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18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769B4B-1C05-4A15-918F-09EBEA0CEC14}"/>
              </a:ext>
            </a:extLst>
          </p:cNvPr>
          <p:cNvSpPr txBox="1"/>
          <p:nvPr/>
        </p:nvSpPr>
        <p:spPr>
          <a:xfrm>
            <a:off x="5222431" y="2195434"/>
            <a:ext cx="3312368" cy="3539430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/>
              <a:t>from machine import Pin</a:t>
            </a:r>
          </a:p>
          <a:p>
            <a:r>
              <a:rPr lang="en-US" altLang="ko-KR" sz="1600" b="1"/>
              <a:t>import utime</a:t>
            </a:r>
          </a:p>
          <a:p>
            <a:endParaRPr lang="en-US" altLang="ko-KR" sz="1600" b="1"/>
          </a:p>
          <a:p>
            <a:r>
              <a:rPr lang="en-US" altLang="ko-KR" sz="1600" b="1"/>
              <a:t>sw = Pin(14, Pin.IN, Pin.PULL_UP)</a:t>
            </a:r>
          </a:p>
          <a:p>
            <a:r>
              <a:rPr lang="en-US" altLang="ko-KR" sz="1600" b="1"/>
              <a:t>led = Pin(0,Pin.OUT)</a:t>
            </a:r>
          </a:p>
          <a:p>
            <a:endParaRPr lang="en-US" altLang="ko-KR" sz="1600" b="1"/>
          </a:p>
          <a:p>
            <a:endParaRPr lang="en-US" altLang="ko-KR" sz="1600" b="1"/>
          </a:p>
          <a:p>
            <a:r>
              <a:rPr lang="en-US" altLang="ko-KR" sz="1600" b="1"/>
              <a:t>while True:</a:t>
            </a:r>
          </a:p>
          <a:p>
            <a:r>
              <a:rPr lang="en-US" altLang="ko-KR" sz="1600" b="1"/>
              <a:t>   if sw.value( ) == 0:</a:t>
            </a:r>
          </a:p>
          <a:p>
            <a:r>
              <a:rPr lang="en-US" altLang="ko-KR" sz="1600" b="1"/>
              <a:t>      print('</a:t>
            </a:r>
            <a:r>
              <a:rPr lang="ko-KR" altLang="en-US" sz="1600" b="1"/>
              <a:t>물체 감지</a:t>
            </a:r>
            <a:r>
              <a:rPr lang="en-US" altLang="ko-KR" sz="1600" b="1"/>
              <a:t>')</a:t>
            </a:r>
          </a:p>
          <a:p>
            <a:r>
              <a:rPr lang="en-US" altLang="ko-KR" sz="1600" b="1"/>
              <a:t>      led.value(1)</a:t>
            </a:r>
          </a:p>
          <a:p>
            <a:r>
              <a:rPr lang="en-US" altLang="ko-KR" sz="1600" b="1"/>
              <a:t>      utime.sleep(1)</a:t>
            </a:r>
          </a:p>
          <a:p>
            <a:r>
              <a:rPr lang="en-US" altLang="ko-KR" sz="1600" b="1"/>
              <a:t>      led.value(0)</a:t>
            </a:r>
          </a:p>
          <a:p>
            <a:endParaRPr lang="ko-KR" altLang="en-US" sz="1600" b="1"/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7AED6BAB-3B05-48BD-925F-8535107F857C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7</a:t>
                      </a:r>
                      <a:endParaRPr lang="ko-KR" altLang="en-US" sz="24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적외선 센서에 물체가 감지되었을때 셀에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“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물체 감지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” 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메세지를 출력하고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GPIO0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에 연결된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를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초간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ON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919F3BDE-5563-45F2-9AA6-F638611CF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2" y="2636912"/>
            <a:ext cx="4431809" cy="306848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1A56100-AE63-4D07-9C75-678ADEA08566}"/>
              </a:ext>
            </a:extLst>
          </p:cNvPr>
          <p:cNvSpPr txBox="1"/>
          <p:nvPr/>
        </p:nvSpPr>
        <p:spPr>
          <a:xfrm>
            <a:off x="3491880" y="4005064"/>
            <a:ext cx="16561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>
                <a:latin typeface="+mn-ea"/>
              </a:rPr>
              <a:t>물체   감지 </a:t>
            </a:r>
            <a:r>
              <a:rPr lang="en-US" altLang="ko-KR" sz="1200" b="1">
                <a:latin typeface="+mn-ea"/>
              </a:rPr>
              <a:t>: </a:t>
            </a:r>
            <a:r>
              <a:rPr lang="ko-KR" altLang="en-US" sz="1200" b="1">
                <a:latin typeface="+mn-ea"/>
              </a:rPr>
              <a:t>출력 </a:t>
            </a:r>
            <a:r>
              <a:rPr lang="en-US" altLang="ko-KR" sz="1200" b="1">
                <a:latin typeface="+mn-ea"/>
              </a:rPr>
              <a:t>0</a:t>
            </a:r>
          </a:p>
          <a:p>
            <a:r>
              <a:rPr lang="ko-KR" altLang="en-US" sz="1200" b="1">
                <a:latin typeface="+mn-ea"/>
              </a:rPr>
              <a:t>물체미감지 </a:t>
            </a:r>
            <a:r>
              <a:rPr lang="en-US" altLang="ko-KR" sz="1200" b="1">
                <a:latin typeface="+mn-ea"/>
              </a:rPr>
              <a:t>: </a:t>
            </a:r>
            <a:r>
              <a:rPr lang="ko-KR" altLang="en-US" sz="1200" b="1">
                <a:latin typeface="+mn-ea"/>
              </a:rPr>
              <a:t>출력 </a:t>
            </a:r>
            <a:r>
              <a:rPr lang="en-US" altLang="ko-KR" sz="1200" b="1">
                <a:latin typeface="+mn-ea"/>
              </a:rPr>
              <a:t>1</a:t>
            </a:r>
            <a:endParaRPr lang="ko-KR" altLang="en-US" sz="12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712589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8. AD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변환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98072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AD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변환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DF9938-202E-49DF-AFA7-7FFAAECA1054}"/>
              </a:ext>
            </a:extLst>
          </p:cNvPr>
          <p:cNvSpPr txBox="1"/>
          <p:nvPr/>
        </p:nvSpPr>
        <p:spPr>
          <a:xfrm>
            <a:off x="539552" y="159366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ó"/>
            </a:pP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아날로그 신호의 크기에 비례하는 디지털 신호를 만드는 작업</a:t>
            </a:r>
            <a:endParaRPr lang="en-US" altLang="ko-KR" b="1" i="0">
              <a:solidFill>
                <a:srgbClr val="212529"/>
              </a:solidFill>
              <a:effectLst/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ó"/>
            </a:pP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((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비교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))DA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변환</a:t>
            </a:r>
            <a:r>
              <a:rPr lang="en-US" altLang="ko-KR" b="1">
                <a:solidFill>
                  <a:srgbClr val="212529"/>
                </a:solidFill>
                <a:latin typeface="+mn-ea"/>
              </a:rPr>
              <a:t>  </a:t>
            </a:r>
            <a:endParaRPr lang="ko-KR" altLang="en-US" b="1"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0A7FD92-41CF-483A-B1EE-523BC6C74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2636912"/>
            <a:ext cx="3632619" cy="359555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BF2A36-9C30-46BE-8252-A770A7D64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344" y="858736"/>
            <a:ext cx="78488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샤논의 샘플링 정리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(Shannon Sampling Theorem)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CB56475-E2EB-4E11-9648-BE7AD7B99892}"/>
              </a:ext>
            </a:extLst>
          </p:cNvPr>
          <p:cNvSpPr txBox="1"/>
          <p:nvPr/>
        </p:nvSpPr>
        <p:spPr>
          <a:xfrm>
            <a:off x="737574" y="1686683"/>
            <a:ext cx="824491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원신호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(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아날로그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)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의 최대주파수의 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2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배 이상의 주파수로 샘플링하면 원신호를 복원가능</a:t>
            </a:r>
            <a:endParaRPr lang="en-US" altLang="ko-KR" b="1" i="0">
              <a:solidFill>
                <a:srgbClr val="212529"/>
              </a:solidFill>
              <a:effectLst/>
              <a:latin typeface="+mn-ea"/>
            </a:endParaRPr>
          </a:p>
          <a:p>
            <a:endParaRPr lang="en-US" altLang="ko-KR" b="1">
              <a:solidFill>
                <a:srgbClr val="212529"/>
              </a:solidFill>
              <a:latin typeface="+mn-ea"/>
            </a:endParaRPr>
          </a:p>
          <a:p>
            <a:r>
              <a:rPr lang="en-US" altLang="ko-KR" b="1">
                <a:solidFill>
                  <a:srgbClr val="212529"/>
                </a:solidFill>
                <a:latin typeface="+mn-ea"/>
              </a:rPr>
              <a:t>     </a:t>
            </a:r>
            <a:r>
              <a:rPr lang="en-US" altLang="ko-KR" sz="1600" b="1" i="0">
                <a:solidFill>
                  <a:srgbClr val="212529"/>
                </a:solidFill>
                <a:effectLst/>
                <a:latin typeface="+mn-ea"/>
              </a:rPr>
              <a:t>((ex)) </a:t>
            </a:r>
            <a:r>
              <a:rPr lang="ko-KR" altLang="en-US" sz="1600" b="1" i="0">
                <a:solidFill>
                  <a:srgbClr val="212529"/>
                </a:solidFill>
                <a:effectLst/>
                <a:latin typeface="+mn-ea"/>
              </a:rPr>
              <a:t>원신호 </a:t>
            </a:r>
            <a:r>
              <a:rPr lang="en-US" altLang="ko-KR" sz="1600" b="1" i="0">
                <a:solidFill>
                  <a:srgbClr val="212529"/>
                </a:solidFill>
                <a:effectLst/>
                <a:latin typeface="+mn-ea"/>
              </a:rPr>
              <a:t>: 1Hz  </a:t>
            </a:r>
            <a:r>
              <a:rPr lang="en-US" altLang="ko-KR" sz="1600" b="1" i="0">
                <a:solidFill>
                  <a:srgbClr val="212529"/>
                </a:solidFill>
                <a:effectLst/>
                <a:latin typeface="+mn-ea"/>
                <a:sym typeface="Wingdings" panose="05000000000000000000" pitchFamily="2" charset="2"/>
              </a:rPr>
              <a:t> </a:t>
            </a:r>
            <a:r>
              <a:rPr lang="ko-KR" altLang="en-US" sz="1600" b="1" i="0">
                <a:solidFill>
                  <a:srgbClr val="212529"/>
                </a:solidFill>
                <a:effectLst/>
                <a:latin typeface="+mn-ea"/>
              </a:rPr>
              <a:t> 샘플링 주파수</a:t>
            </a:r>
            <a:r>
              <a:rPr lang="en-US" altLang="ko-KR" sz="1600" b="1" i="0">
                <a:solidFill>
                  <a:srgbClr val="212529"/>
                </a:solidFill>
                <a:effectLst/>
                <a:latin typeface="+mn-ea"/>
              </a:rPr>
              <a:t>(fs)</a:t>
            </a:r>
            <a:r>
              <a:rPr lang="ko-KR" altLang="en-US" sz="1600" b="1" i="0">
                <a:solidFill>
                  <a:srgbClr val="212529"/>
                </a:solidFill>
                <a:effectLst/>
                <a:latin typeface="+mn-ea"/>
              </a:rPr>
              <a:t>는 최소 </a:t>
            </a:r>
            <a:r>
              <a:rPr lang="en-US" altLang="ko-KR" sz="1600" b="1" i="0">
                <a:solidFill>
                  <a:srgbClr val="212529"/>
                </a:solidFill>
                <a:effectLst/>
                <a:latin typeface="+mn-ea"/>
              </a:rPr>
              <a:t>2Hz</a:t>
            </a:r>
            <a:r>
              <a:rPr lang="ko-KR" altLang="en-US" sz="1600" b="1" i="0">
                <a:solidFill>
                  <a:srgbClr val="212529"/>
                </a:solidFill>
                <a:effectLst/>
                <a:latin typeface="+mn-ea"/>
              </a:rPr>
              <a:t>이상으로 해야 복원 가능</a:t>
            </a:r>
            <a:endParaRPr lang="en-US" altLang="ko-KR" sz="1600" b="1" i="0">
              <a:solidFill>
                <a:srgbClr val="212529"/>
              </a:solidFill>
              <a:effectLst/>
              <a:latin typeface="+mn-ea"/>
            </a:endParaRPr>
          </a:p>
          <a:p>
            <a:r>
              <a:rPr lang="en-US" altLang="ko-KR" sz="1600" b="1">
                <a:solidFill>
                  <a:srgbClr val="212529"/>
                </a:solidFill>
                <a:latin typeface="+mn-ea"/>
              </a:rPr>
              <a:t>                                 </a:t>
            </a:r>
            <a:r>
              <a:rPr lang="en-US" altLang="ko-KR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</a:t>
            </a:r>
            <a:r>
              <a:rPr lang="ko-KR" altLang="en-US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  정확한 복원을 원하면 </a:t>
            </a:r>
            <a:r>
              <a:rPr lang="en-US" altLang="ko-KR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3</a:t>
            </a:r>
            <a:r>
              <a:rPr lang="ko-KR" altLang="en-US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배</a:t>
            </a:r>
            <a:r>
              <a:rPr lang="en-US" altLang="ko-KR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, 4</a:t>
            </a:r>
            <a:r>
              <a:rPr lang="ko-KR" altLang="en-US" sz="1600" b="1">
                <a:solidFill>
                  <a:srgbClr val="212529"/>
                </a:solidFill>
                <a:latin typeface="+mn-ea"/>
                <a:sym typeface="Wingdings" panose="05000000000000000000" pitchFamily="2" charset="2"/>
              </a:rPr>
              <a:t>배 샘플링 주파수 필요</a:t>
            </a:r>
            <a:r>
              <a:rPr lang="ko-KR" altLang="en-US" sz="1600" b="1">
                <a:latin typeface="+mn-ea"/>
              </a:rPr>
              <a:t>              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4A4E64E2-A8A6-4AC4-A3B8-041F6C863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677" y="3615802"/>
            <a:ext cx="784887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AD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변환방식의 종류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14A57D6-DED5-4320-9FCC-DEE21C6D4ACB}"/>
              </a:ext>
            </a:extLst>
          </p:cNvPr>
          <p:cNvSpPr txBox="1"/>
          <p:nvPr/>
        </p:nvSpPr>
        <p:spPr>
          <a:xfrm>
            <a:off x="1115616" y="4264559"/>
            <a:ext cx="74888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축차비교형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(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순차근이형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) : 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속도와 정확도 종합 성능이 가장우수</a:t>
            </a:r>
            <a:endParaRPr lang="en-US" altLang="ko-KR" b="1" i="0">
              <a:solidFill>
                <a:srgbClr val="212529"/>
              </a:solidFill>
              <a:effectLst/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rgbClr val="212529"/>
                </a:solidFill>
                <a:latin typeface="+mn-ea"/>
              </a:rPr>
              <a:t>병렬비교형 </a:t>
            </a:r>
            <a:r>
              <a:rPr lang="en-US" altLang="ko-KR" b="1">
                <a:solidFill>
                  <a:srgbClr val="212529"/>
                </a:solidFill>
                <a:latin typeface="+mn-ea"/>
              </a:rPr>
              <a:t>: </a:t>
            </a:r>
            <a:r>
              <a:rPr lang="ko-KR" altLang="en-US" b="1">
                <a:solidFill>
                  <a:srgbClr val="212529"/>
                </a:solidFill>
                <a:latin typeface="+mn-ea"/>
              </a:rPr>
              <a:t>속도가 빠름</a:t>
            </a:r>
            <a:r>
              <a:rPr lang="en-US" altLang="ko-KR" b="1">
                <a:solidFill>
                  <a:srgbClr val="212529"/>
                </a:solidFill>
                <a:latin typeface="+mn-ea"/>
              </a:rPr>
              <a:t>,</a:t>
            </a:r>
            <a:r>
              <a:rPr lang="ko-KR" altLang="en-US" b="1">
                <a:solidFill>
                  <a:srgbClr val="212529"/>
                </a:solidFill>
                <a:latin typeface="+mn-ea"/>
              </a:rPr>
              <a:t> 회로 복잡</a:t>
            </a:r>
            <a:endParaRPr lang="en-US" altLang="ko-KR" b="1">
              <a:solidFill>
                <a:srgbClr val="212529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적분형 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: 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높은 정확도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, </a:t>
            </a:r>
            <a:r>
              <a:rPr lang="ko-KR" altLang="en-US" b="1" i="0">
                <a:solidFill>
                  <a:srgbClr val="212529"/>
                </a:solidFill>
                <a:effectLst/>
                <a:latin typeface="+mn-ea"/>
              </a:rPr>
              <a:t>속도 낮음</a:t>
            </a:r>
            <a:r>
              <a:rPr lang="en-US" altLang="ko-KR" b="1" i="0">
                <a:solidFill>
                  <a:srgbClr val="212529"/>
                </a:solidFill>
                <a:effectLst/>
                <a:latin typeface="+mn-ea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아날로그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6080ABE-0EC9-45B0-B0D8-8E4657A437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124744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AD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변환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DF9938-202E-49DF-AFA7-7FFAAECA1054}"/>
              </a:ext>
            </a:extLst>
          </p:cNvPr>
          <p:cNvSpPr txBox="1"/>
          <p:nvPr/>
        </p:nvSpPr>
        <p:spPr>
          <a:xfrm>
            <a:off x="466865" y="1724022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/>
              <a:t>ADC( ) </a:t>
            </a:r>
            <a:endParaRPr lang="ko-KR" altLang="en-US" b="1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46B1681-2789-4A4F-8089-A8F9B8125394}"/>
              </a:ext>
            </a:extLst>
          </p:cNvPr>
          <p:cNvGraphicFramePr>
            <a:graphicFrameLocks noGrp="1"/>
          </p:cNvGraphicFramePr>
          <p:nvPr/>
        </p:nvGraphicFramePr>
        <p:xfrm>
          <a:off x="779304" y="2207136"/>
          <a:ext cx="789715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61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ADC( id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지정한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채널로 아날로그 데이터 입력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id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채널번호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(0~3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번까지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개의 채널이용 가능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455084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B0A6224-D115-453A-8C0F-BE4E8C7C3BE3}"/>
              </a:ext>
            </a:extLst>
          </p:cNvPr>
          <p:cNvSpPr txBox="1"/>
          <p:nvPr/>
        </p:nvSpPr>
        <p:spPr>
          <a:xfrm>
            <a:off x="466865" y="386104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/>
              <a:t>read_u16()</a:t>
            </a:r>
            <a:endParaRPr lang="ko-KR" altLang="en-US" b="1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E591F69-A15C-49C2-8326-3267278CD5CF}"/>
              </a:ext>
            </a:extLst>
          </p:cNvPr>
          <p:cNvGraphicFramePr>
            <a:graphicFrameLocks noGrp="1"/>
          </p:cNvGraphicFramePr>
          <p:nvPr/>
        </p:nvGraphicFramePr>
        <p:xfrm>
          <a:off x="749346" y="4442316"/>
          <a:ext cx="7897152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2241">
                  <a:extLst>
                    <a:ext uri="{9D8B030D-6E8A-4147-A177-3AD203B41FA5}">
                      <a16:colId xmlns:a16="http://schemas.microsoft.com/office/drawing/2014/main" val="514024591"/>
                    </a:ext>
                  </a:extLst>
                </a:gridCol>
                <a:gridCol w="4764911">
                  <a:extLst>
                    <a:ext uri="{9D8B030D-6E8A-4147-A177-3AD203B41FA5}">
                      <a16:colId xmlns:a16="http://schemas.microsoft.com/office/drawing/2014/main" val="1695283656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ADC.read_u16( )</a:t>
                      </a:r>
                      <a:endParaRPr lang="ko-KR" altLang="en-US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연결된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채널로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아날로그값을 디지털로 변환해 </a:t>
                      </a:r>
                      <a:endParaRPr lang="en-US" altLang="ko-KR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읽기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(16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비트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7821412"/>
                  </a:ext>
                </a:extLst>
              </a:tr>
              <a:tr h="426720">
                <a:tc gridSpan="2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매개변수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없음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6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9AD">
                        <a:alpha val="58824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Pin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입력을</a:t>
                      </a: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원하는 </a:t>
                      </a:r>
                      <a:r>
                        <a:rPr lang="ko-KR" altLang="en-US" sz="1600" kern="1200" dirty="0" err="1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핀번호</a:t>
                      </a:r>
                      <a:endParaRPr lang="en-US" altLang="ko-KR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600" kern="1200" dirty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- mode : </a:t>
                      </a:r>
                      <a:endParaRPr lang="ko-KR" altLang="en-US" sz="16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endParaRPr lang="ko-KR" altLang="en-US" sz="16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8821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33249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BF2A36-9C30-46BE-8252-A770A7D64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36010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 피코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AD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변환 입력 채널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57EB818-22B3-45D6-A6DA-2A6569B8C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9708" y="1140066"/>
            <a:ext cx="2924583" cy="2753109"/>
          </a:xfrm>
          <a:prstGeom prst="rect">
            <a:avLst/>
          </a:prstGeom>
        </p:spPr>
      </p:pic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D7AFC7DE-AA64-46C5-9195-91DA2C266C96}"/>
              </a:ext>
            </a:extLst>
          </p:cNvPr>
          <p:cNvGraphicFramePr>
            <a:graphicFrameLocks noGrp="1"/>
          </p:cNvGraphicFramePr>
          <p:nvPr/>
        </p:nvGraphicFramePr>
        <p:xfrm>
          <a:off x="1331640" y="4150982"/>
          <a:ext cx="6768753" cy="2085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6035">
                  <a:extLst>
                    <a:ext uri="{9D8B030D-6E8A-4147-A177-3AD203B41FA5}">
                      <a16:colId xmlns:a16="http://schemas.microsoft.com/office/drawing/2014/main" val="344231827"/>
                    </a:ext>
                  </a:extLst>
                </a:gridCol>
                <a:gridCol w="1828341">
                  <a:extLst>
                    <a:ext uri="{9D8B030D-6E8A-4147-A177-3AD203B41FA5}">
                      <a16:colId xmlns:a16="http://schemas.microsoft.com/office/drawing/2014/main" val="2814921203"/>
                    </a:ext>
                  </a:extLst>
                </a:gridCol>
                <a:gridCol w="3384377">
                  <a:extLst>
                    <a:ext uri="{9D8B030D-6E8A-4147-A177-3AD203B41FA5}">
                      <a16:colId xmlns:a16="http://schemas.microsoft.com/office/drawing/2014/main" val="1897826205"/>
                    </a:ext>
                  </a:extLst>
                </a:gridCol>
              </a:tblGrid>
              <a:tr h="2344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핀번호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ADC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채널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용도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7504977"/>
                  </a:ext>
                </a:extLst>
              </a:tr>
              <a:tr h="242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31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ADC0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범용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1855534"/>
                  </a:ext>
                </a:extLst>
              </a:tr>
              <a:tr h="242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32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ADC1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056903"/>
                  </a:ext>
                </a:extLst>
              </a:tr>
              <a:tr h="242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34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ADC2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5780957"/>
                  </a:ext>
                </a:extLst>
              </a:tr>
              <a:tr h="3789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ADC3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 시스템 전원측정용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9531682"/>
                  </a:ext>
                </a:extLst>
              </a:tr>
              <a:tr h="2426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ADC4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내부 온도센서와 연결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7606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378043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BF2A36-9C30-46BE-8252-A770A7D64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36010"/>
            <a:ext cx="626469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가변저항 </a:t>
            </a:r>
            <a:endParaRPr lang="en-US" altLang="en-US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E881B3-414C-4261-9F3F-3C415F3491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2587" y="3456872"/>
            <a:ext cx="1113942" cy="2348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4437D4D-D572-41F5-965F-4224596E5C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664" y="1442034"/>
            <a:ext cx="1512168" cy="151216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9A10325-112E-4CA4-8B03-E6A0739B0C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4168" y="1665026"/>
            <a:ext cx="1024806" cy="126688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101D775-EF80-451E-90B6-C52638052E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2213" y="1442034"/>
            <a:ext cx="1194691" cy="17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1180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3235</TotalTime>
  <Words>557</Words>
  <Application>Microsoft Office PowerPoint</Application>
  <PresentationFormat>화면 슬라이드 쇼(4:3)</PresentationFormat>
  <Paragraphs>144</Paragraphs>
  <Slides>14</Slides>
  <Notes>14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HY헤드라인M</vt:lpstr>
      <vt:lpstr>맑은 고딕</vt:lpstr>
      <vt:lpstr>Arial</vt:lpstr>
      <vt:lpstr>Calibri</vt:lpstr>
      <vt:lpstr>Wingdings</vt:lpstr>
      <vt:lpstr>Office Theme</vt:lpstr>
      <vt:lpstr>VISIO</vt:lpstr>
      <vt:lpstr>7. 광센서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8. AD변환 </vt:lpstr>
      <vt:lpstr>PowerPoint 프레젠테이션</vt:lpstr>
      <vt:lpstr>9. 아날로그 입력 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210</cp:revision>
  <dcterms:created xsi:type="dcterms:W3CDTF">2011-07-11T11:56:50Z</dcterms:created>
  <dcterms:modified xsi:type="dcterms:W3CDTF">2026-09-23T13:01:45Z</dcterms:modified>
</cp:coreProperties>
</file>