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12" r:id="rId2"/>
    <p:sldId id="313" r:id="rId3"/>
    <p:sldId id="266" r:id="rId4"/>
    <p:sldId id="330" r:id="rId5"/>
    <p:sldId id="331" r:id="rId6"/>
    <p:sldId id="332" r:id="rId7"/>
    <p:sldId id="329" r:id="rId8"/>
    <p:sldId id="334" r:id="rId9"/>
    <p:sldId id="320" r:id="rId10"/>
    <p:sldId id="333" r:id="rId11"/>
    <p:sldId id="335" r:id="rId12"/>
    <p:sldId id="336" r:id="rId13"/>
    <p:sldId id="338" r:id="rId14"/>
    <p:sldId id="339" r:id="rId15"/>
    <p:sldId id="340" r:id="rId16"/>
    <p:sldId id="342" r:id="rId17"/>
    <p:sldId id="341" r:id="rId18"/>
    <p:sldId id="343" r:id="rId19"/>
    <p:sldId id="337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9AD"/>
    <a:srgbClr val="FF00FF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>
      <p:cViewPr varScale="1">
        <p:scale>
          <a:sx n="112" d="100"/>
          <a:sy n="112" d="100"/>
        </p:scale>
        <p:origin x="1182" y="9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6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F9216BC-2BCA-4DD5-BE86-F2C7F82B53AF}" type="datetimeFigureOut">
              <a:rPr lang="en-GB"/>
              <a:pPr>
                <a:defRPr/>
              </a:pPr>
              <a:t>26/03/2026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4203FE3-0BE2-4B73-A3CE-B4703CE1EB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5306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5790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377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1854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63725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19854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64247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242908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91112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10820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8471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44450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8925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82575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65911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01927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70874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56096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3882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C4E54-2631-4529-BB83-1D21A6F35C67}" type="datetimeFigureOut">
              <a:rPr lang="en-GB"/>
              <a:pPr>
                <a:defRPr/>
              </a:pPr>
              <a:t>26/03/2026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F0CBD0-082A-47C5-9AEA-E966810D00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494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6" y="1370013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F289-03A1-48E1-9CE2-25427E95097B}" type="datetimeFigureOut">
              <a:rPr lang="en-GB"/>
              <a:pPr>
                <a:defRPr/>
              </a:pPr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9660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E3F66-FE49-4825-A77D-B5B8FD0A75AB}" type="datetimeFigureOut">
              <a:rPr lang="en-GB"/>
              <a:pPr>
                <a:defRPr/>
              </a:pPr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D94BA-AE01-4C86-ADA4-6099BC2BA4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9346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84053-A685-416D-B21C-9F4B53C98934}" type="datetimeFigureOut">
              <a:rPr lang="en-GB"/>
              <a:pPr>
                <a:defRPr/>
              </a:pPr>
              <a:t>26/03/2026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35145-396B-4676-BBD9-812951E37F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21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F28FA-182E-4EBA-8A3E-E8A9505BC989}" type="datetimeFigureOut">
              <a:rPr lang="en-GB"/>
              <a:pPr>
                <a:defRPr/>
              </a:pPr>
              <a:t>26/03/2026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507CB-4477-4ED9-ADD4-11A149EE32A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544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446A9-A18F-46C4-9F8C-E2EEF1B6F9DD}" type="datetimeFigureOut">
              <a:rPr lang="en-GB"/>
              <a:pPr>
                <a:defRPr/>
              </a:pPr>
              <a:t>26/03/2026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B2E04-FDC9-4372-9E02-2FB1A5F939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614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77B50-7EBB-4650-A912-A4325B3D6937}" type="datetimeFigureOut">
              <a:rPr lang="en-GB"/>
              <a:pPr>
                <a:defRPr/>
              </a:pPr>
              <a:t>26/03/2026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943F9-9855-4D47-8C14-F0CB13BE1F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5650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5161-6359-4A42-B417-2E1A22E7D347}" type="datetimeFigureOut">
              <a:rPr lang="en-GB"/>
              <a:pPr>
                <a:defRPr/>
              </a:pPr>
              <a:t>26/03/2026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75558-61B1-4676-9302-B92D389F04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16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566D-BF3E-44C6-80B1-BAD25E99DB1C}" type="datetimeFigureOut">
              <a:rPr lang="en-GB"/>
              <a:pPr>
                <a:defRPr/>
              </a:pPr>
              <a:t>26/03/2026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B9A88-C57D-44A4-8C5C-7EAD6F2A86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1330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F70E7-78B2-4297-A044-8FF750854E2C}" type="datetimeFigureOut">
              <a:rPr lang="en-GB"/>
              <a:pPr>
                <a:defRPr/>
              </a:pPr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D7D9-CC2A-44AA-80D7-73D39B7B9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560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CFD59-8273-47D9-935B-6A615623A7A1}" type="datetimeFigureOut">
              <a:rPr lang="en-GB"/>
              <a:pPr>
                <a:defRPr/>
              </a:pPr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2920D-42C3-44C5-B520-2345D0B6BF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420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992" y="-27384"/>
            <a:ext cx="8045240" cy="763512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4CF537-6F32-415C-8AB8-D147454CE4D1}" type="datetimeFigureOut">
              <a:rPr lang="en-GB"/>
              <a:pPr>
                <a:defRPr/>
              </a:pPr>
              <a:t>26/03/2026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3711B65-86F8-4A28-9862-3103089496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4B5F5E9-D8D5-4B88-BC26-7F29F24C1D6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115256" y="78014"/>
            <a:ext cx="777224" cy="6146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png"/><Relationship Id="rId5" Type="http://schemas.openxmlformats.org/officeDocument/2006/relationships/image" Target="../media/image16.wmf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2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3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2051720" y="510759"/>
            <a:ext cx="5040560" cy="685993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4000" b="1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4000" b="1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sz="4000" b="1">
                <a:solidFill>
                  <a:schemeClr val="tx1"/>
                </a:solidFill>
                <a:latin typeface="+mj-ea"/>
                <a:ea typeface="+mj-ea"/>
              </a:rPr>
              <a:t>장</a:t>
            </a:r>
            <a:r>
              <a:rPr lang="en-US" altLang="ko-KR" sz="4000" b="1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4000" b="1">
                <a:solidFill>
                  <a:schemeClr val="tx1"/>
                </a:solidFill>
                <a:latin typeface="+mj-ea"/>
                <a:ea typeface="+mj-ea"/>
              </a:rPr>
              <a:t> 디지털</a:t>
            </a:r>
            <a:r>
              <a:rPr lang="en-US" altLang="ko-KR" sz="4000" b="1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4000" b="1">
                <a:solidFill>
                  <a:schemeClr val="tx1"/>
                </a:solidFill>
                <a:latin typeface="+mj-ea"/>
                <a:ea typeface="+mj-ea"/>
              </a:rPr>
              <a:t>입력</a:t>
            </a:r>
            <a:r>
              <a:rPr lang="en-US" altLang="ko-KR" sz="4000" b="1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en-GB" altLang="en-US" sz="4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23CBFCF-4A8E-4C42-8148-668CF575BA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1556791"/>
            <a:ext cx="3240360" cy="421055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2411760" y="5949280"/>
            <a:ext cx="5057894" cy="43204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1600" b="1" dirty="0">
                <a:latin typeface="+mn-ea"/>
              </a:rPr>
              <a:t>부천대학교 </a:t>
            </a:r>
            <a:r>
              <a:rPr lang="ko-KR" altLang="en-US" sz="1600" b="1" dirty="0" err="1">
                <a:latin typeface="+mn-ea"/>
              </a:rPr>
              <a:t>전기과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  </a:t>
            </a:r>
            <a:r>
              <a:rPr lang="ko-KR" altLang="en-US" sz="1600" b="1" dirty="0">
                <a:latin typeface="+mn-ea"/>
              </a:rPr>
              <a:t>이한석 교수</a:t>
            </a:r>
            <a:endParaRPr lang="en-GB" altLang="en-US" sz="1600" b="1" dirty="0"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9B6CEA4-3A60-46FB-BC45-61749CCB3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0321" y="116632"/>
            <a:ext cx="1018279" cy="1160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30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5256584" cy="432048"/>
          </a:xfrm>
        </p:spPr>
        <p:txBody>
          <a:bodyPr/>
          <a:lstStyle/>
          <a:p>
            <a:pPr eaLnBrk="1" hangingPunct="1"/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디지털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86080ABE-0EC9-45B0-B0D8-8E4657A43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98072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Pin( )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명령어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DF9938-202E-49DF-AFA7-7FFAAECA1054}"/>
              </a:ext>
            </a:extLst>
          </p:cNvPr>
          <p:cNvSpPr txBox="1"/>
          <p:nvPr/>
        </p:nvSpPr>
        <p:spPr>
          <a:xfrm>
            <a:off x="466865" y="1500662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ko-KR" b="1"/>
              <a:t>Pin( ) </a:t>
            </a:r>
            <a:endParaRPr lang="ko-KR" altLang="en-US" b="1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046B1681-2789-4A4F-8089-A8F9B81253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7178344"/>
              </p:ext>
            </p:extLst>
          </p:nvPr>
        </p:nvGraphicFramePr>
        <p:xfrm>
          <a:off x="779304" y="1983776"/>
          <a:ext cx="7897152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2616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824536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4267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Pin( pin, mode, pull )</a:t>
                      </a:r>
                      <a:endParaRPr lang="ko-KR" altLang="en-US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지정한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핀으로 데이터 입력</a:t>
                      </a:r>
                      <a:endParaRPr lang="en-US" altLang="ko-KR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  <a:tr h="426720">
                <a:tc gridSpan="2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pin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입출력을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원하는 </a:t>
                      </a:r>
                      <a:r>
                        <a:rPr lang="ko-KR" altLang="en-US" sz="1600" b="1" kern="120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핀번호</a:t>
                      </a:r>
                      <a:endParaRPr lang="en-US" altLang="ko-KR" sz="16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mode :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입력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(IN), </a:t>
                      </a:r>
                      <a:r>
                        <a:rPr lang="ko-KR" altLang="en-US" sz="1600" b="1" kern="120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푸쉬풀모드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출력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(OUT), </a:t>
                      </a:r>
                      <a:r>
                        <a:rPr lang="ko-KR" altLang="en-US" sz="1600" b="1" kern="120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오픈드레인모드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출력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(OPEN__DRAIN) </a:t>
                      </a: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pull : PULL_UP(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풀업저항사용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 PULL_DOWN(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풀다운 저항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 NONE(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사용안함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6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ko-KR" altLang="en-US" sz="16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AD">
                        <a:alpha val="58824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 Pin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입력을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원하는 </a:t>
                      </a: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핀번호</a:t>
                      </a:r>
                      <a:endParaRPr lang="en-US" altLang="ko-KR" sz="16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 mode : </a:t>
                      </a:r>
                      <a:endParaRPr lang="ko-KR" altLang="en-US" sz="16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ko-KR" altLang="en-US" sz="16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4550844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7B0A6224-D115-453A-8C0F-BE4E8C7C3BE3}"/>
              </a:ext>
            </a:extLst>
          </p:cNvPr>
          <p:cNvSpPr txBox="1"/>
          <p:nvPr/>
        </p:nvSpPr>
        <p:spPr>
          <a:xfrm>
            <a:off x="466865" y="4131837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en-US" altLang="ko-KR" b="1"/>
              <a:t>value( )</a:t>
            </a:r>
            <a:endParaRPr lang="ko-KR" altLang="en-US" b="1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E591F69-A15C-49C2-8326-3267278CD5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5669322"/>
              </p:ext>
            </p:extLst>
          </p:nvPr>
        </p:nvGraphicFramePr>
        <p:xfrm>
          <a:off x="749346" y="4713105"/>
          <a:ext cx="7897152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241">
                  <a:extLst>
                    <a:ext uri="{9D8B030D-6E8A-4147-A177-3AD203B41FA5}">
                      <a16:colId xmlns:a16="http://schemas.microsoft.com/office/drawing/2014/main" val="514024591"/>
                    </a:ext>
                  </a:extLst>
                </a:gridCol>
                <a:gridCol w="4764911">
                  <a:extLst>
                    <a:ext uri="{9D8B030D-6E8A-4147-A177-3AD203B41FA5}">
                      <a16:colId xmlns:a16="http://schemas.microsoft.com/office/drawing/2014/main" val="1695283656"/>
                    </a:ext>
                  </a:extLst>
                </a:gridCol>
              </a:tblGrid>
              <a:tr h="4267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Pin.value(value )</a:t>
                      </a:r>
                      <a:endParaRPr lang="ko-KR" altLang="en-US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핀의 논리 레벨을 읽거나 설정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7821412"/>
                  </a:ext>
                </a:extLst>
              </a:tr>
              <a:tr h="426720">
                <a:tc gridSpan="2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value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핀으로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출력한 논리 레벨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True/False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변환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가능한 모든 값 사용가능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6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ko-KR" altLang="en-US" sz="16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AD">
                        <a:alpha val="58824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 Pin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입력을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원하는 </a:t>
                      </a: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핀번호</a:t>
                      </a:r>
                      <a:endParaRPr lang="en-US" altLang="ko-KR" sz="16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 mode : </a:t>
                      </a:r>
                      <a:endParaRPr lang="ko-KR" altLang="en-US" sz="16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ko-KR" altLang="en-US" sz="16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88210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8125481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BF2A36-9C30-46BE-8252-A770A7D642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446647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Floating, Pull-up, Pull-down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8CB1563-FCBD-45A4-B3E6-9DF1BB70DB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832" y="1054017"/>
            <a:ext cx="5611783" cy="252975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28AEDE2C-894C-418C-9807-04B34F01D2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6832" y="3719358"/>
            <a:ext cx="5676591" cy="254075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87088875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01" y="1535025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6646764"/>
              </p:ext>
            </p:extLst>
          </p:nvPr>
        </p:nvGraphicFramePr>
        <p:xfrm>
          <a:off x="450052" y="609888"/>
          <a:ext cx="801038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6925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473455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24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피코 범용핀인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GPIO14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SW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를 연결하고</a:t>
                      </a:r>
                      <a:endParaRPr lang="en-US" altLang="ko-KR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SW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가 눌리면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switch on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을 출력하시오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b="1"/>
                        <a:t>switch on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26AA99EE-2CF1-44C0-858B-F23E218871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201" y="2420888"/>
            <a:ext cx="3836400" cy="323248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4D0F060A-1941-4C89-A861-37804E933F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7029" y="1763844"/>
            <a:ext cx="1581315" cy="11896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3F5D01B-F77F-4A9A-9326-103734A474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9325" y="3033170"/>
            <a:ext cx="4427984" cy="262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525301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836712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</a:t>
            </a:r>
            <a:r>
              <a:rPr lang="en-US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2771800" y="1988840"/>
            <a:ext cx="3312368" cy="3139321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/>
              <a:t>from machine import Pin</a:t>
            </a:r>
          </a:p>
          <a:p>
            <a:r>
              <a:rPr lang="en-US" altLang="ko-KR" b="1"/>
              <a:t>import </a:t>
            </a:r>
            <a:r>
              <a:rPr lang="en-US" altLang="ko-KR" b="1" err="1"/>
              <a:t>utime</a:t>
            </a:r>
            <a:endParaRPr lang="en-US" altLang="ko-KR" b="1"/>
          </a:p>
          <a:p>
            <a:endParaRPr lang="en-US" altLang="ko-KR" b="1"/>
          </a:p>
          <a:p>
            <a:r>
              <a:rPr lang="en-US" altLang="ko-KR" b="1" err="1"/>
              <a:t>sw</a:t>
            </a:r>
            <a:r>
              <a:rPr lang="en-US" altLang="ko-KR" b="1"/>
              <a:t> = Pin(14, Pin.IN)</a:t>
            </a:r>
          </a:p>
          <a:p>
            <a:endParaRPr lang="en-US" altLang="ko-KR" b="1"/>
          </a:p>
          <a:p>
            <a:endParaRPr lang="en-US" altLang="ko-KR" b="1"/>
          </a:p>
          <a:p>
            <a:r>
              <a:rPr lang="en-US" altLang="ko-KR" b="1"/>
              <a:t>while True:</a:t>
            </a:r>
          </a:p>
          <a:p>
            <a:r>
              <a:rPr lang="en-US" altLang="ko-KR" b="1"/>
              <a:t>    </a:t>
            </a:r>
          </a:p>
          <a:p>
            <a:r>
              <a:rPr lang="en-US" altLang="ko-KR" b="1"/>
              <a:t>   if </a:t>
            </a:r>
            <a:r>
              <a:rPr lang="en-US" altLang="ko-KR" b="1" err="1"/>
              <a:t>sw.value</a:t>
            </a:r>
            <a:r>
              <a:rPr lang="en-US" altLang="ko-KR" b="1"/>
              <a:t>( ) == 0:</a:t>
            </a:r>
          </a:p>
          <a:p>
            <a:r>
              <a:rPr lang="en-US" altLang="ko-KR" b="1"/>
              <a:t>        print("switch on")</a:t>
            </a:r>
          </a:p>
          <a:p>
            <a:r>
              <a:rPr lang="en-US" altLang="ko-KR" b="1"/>
              <a:t>        </a:t>
            </a:r>
            <a:r>
              <a:rPr lang="en-US" altLang="ko-KR" b="1" err="1"/>
              <a:t>utime.sleep</a:t>
            </a:r>
            <a:r>
              <a:rPr lang="en-US" altLang="ko-KR" b="1"/>
              <a:t>(1)</a:t>
            </a:r>
            <a:endParaRPr lang="ko-KR" altLang="en-US" b="1"/>
          </a:p>
        </p:txBody>
      </p:sp>
    </p:spTree>
    <p:extLst>
      <p:ext uri="{BB962C8B-B14F-4D97-AF65-F5344CB8AC3E}">
        <p14:creationId xmlns:p14="http://schemas.microsoft.com/office/powerpoint/2010/main" val="3769828900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01" y="1535025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4229"/>
              </p:ext>
            </p:extLst>
          </p:nvPr>
        </p:nvGraphicFramePr>
        <p:xfrm>
          <a:off x="450052" y="609888"/>
          <a:ext cx="801038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6925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473455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24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피코 범용핀인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GPIO14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SW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를 연결하고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SW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가 눌리면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내부풀업을 이용해 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switch on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을 출력하시오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b="1"/>
                        <a:t>ch on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CC7DB3A-119E-43B2-8167-059CFABF723F}"/>
              </a:ext>
            </a:extLst>
          </p:cNvPr>
          <p:cNvSpPr txBox="1"/>
          <p:nvPr/>
        </p:nvSpPr>
        <p:spPr>
          <a:xfrm>
            <a:off x="5292080" y="2152328"/>
            <a:ext cx="3366120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/>
              <a:t>from machine import Pin</a:t>
            </a:r>
          </a:p>
          <a:p>
            <a:r>
              <a:rPr lang="en-US" altLang="ko-KR" b="1"/>
              <a:t>import utime</a:t>
            </a:r>
          </a:p>
          <a:p>
            <a:endParaRPr lang="en-US" altLang="ko-KR" b="1"/>
          </a:p>
          <a:p>
            <a:r>
              <a:rPr lang="en-US" altLang="ko-KR" b="1"/>
              <a:t>sw = Pin(14, Pin.IN, Pin.PULL_UP)</a:t>
            </a:r>
          </a:p>
          <a:p>
            <a:endParaRPr lang="en-US" altLang="ko-KR" b="1"/>
          </a:p>
          <a:p>
            <a:endParaRPr lang="en-US" altLang="ko-KR" b="1"/>
          </a:p>
          <a:p>
            <a:r>
              <a:rPr lang="en-US" altLang="ko-KR" b="1"/>
              <a:t>while True:</a:t>
            </a:r>
          </a:p>
          <a:p>
            <a:r>
              <a:rPr lang="en-US" altLang="ko-KR" b="1"/>
              <a:t>    </a:t>
            </a:r>
          </a:p>
          <a:p>
            <a:r>
              <a:rPr lang="en-US" altLang="ko-KR" b="1"/>
              <a:t>   if sw.value( ) == 0:</a:t>
            </a:r>
          </a:p>
          <a:p>
            <a:r>
              <a:rPr lang="en-US" altLang="ko-KR" b="1"/>
              <a:t>        print("switch on")</a:t>
            </a:r>
          </a:p>
          <a:p>
            <a:r>
              <a:rPr lang="en-US" altLang="ko-KR" b="1"/>
              <a:t>        utime.sleep(1)</a:t>
            </a:r>
          </a:p>
          <a:p>
            <a:endParaRPr lang="ko-KR" altLang="en-US" b="1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B234E7-9BCC-4CFC-AEA4-1EB284B66B5C}"/>
              </a:ext>
            </a:extLst>
          </p:cNvPr>
          <p:cNvSpPr txBox="1"/>
          <p:nvPr/>
        </p:nvSpPr>
        <p:spPr>
          <a:xfrm>
            <a:off x="5364088" y="5733256"/>
            <a:ext cx="359804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b="1">
                <a:latin typeface="+mn-ea"/>
              </a:rPr>
              <a:t>-  Pin.PULL_UP </a:t>
            </a:r>
            <a:r>
              <a:rPr lang="ko-KR" altLang="en-US" sz="1600" b="1">
                <a:latin typeface="+mn-ea"/>
              </a:rPr>
              <a:t>삭제 </a:t>
            </a:r>
            <a:r>
              <a:rPr lang="en-US" altLang="ko-KR" sz="1600" b="1">
                <a:latin typeface="+mn-ea"/>
                <a:sym typeface="Wingdings" panose="05000000000000000000" pitchFamily="2" charset="2"/>
              </a:rPr>
              <a:t> floating </a:t>
            </a:r>
            <a:endParaRPr lang="ko-KR" altLang="en-US" sz="1600">
              <a:latin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DD4F90E-159F-4EA4-B5E4-AF8F87BF4F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2315495"/>
            <a:ext cx="3790723" cy="371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37513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01" y="1535025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5004048" y="2270001"/>
            <a:ext cx="3312368" cy="3970318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/>
              <a:t>from machine import Pin</a:t>
            </a:r>
          </a:p>
          <a:p>
            <a:r>
              <a:rPr lang="en-US" altLang="ko-KR" b="1"/>
              <a:t>import </a:t>
            </a:r>
            <a:r>
              <a:rPr lang="en-US" altLang="ko-KR" b="1" err="1"/>
              <a:t>utime</a:t>
            </a:r>
            <a:endParaRPr lang="en-US" altLang="ko-KR" b="1"/>
          </a:p>
          <a:p>
            <a:endParaRPr lang="en-US" altLang="ko-KR" b="1"/>
          </a:p>
          <a:p>
            <a:r>
              <a:rPr lang="en-US" altLang="ko-KR" b="1" err="1"/>
              <a:t>sw</a:t>
            </a:r>
            <a:r>
              <a:rPr lang="en-US" altLang="ko-KR" b="1"/>
              <a:t> = Pin(14, Pin.IN)</a:t>
            </a:r>
          </a:p>
          <a:p>
            <a:r>
              <a:rPr lang="en-US" altLang="ko-KR" b="1"/>
              <a:t>led = Pin(0,Pin.OUT)</a:t>
            </a:r>
          </a:p>
          <a:p>
            <a:endParaRPr lang="en-US" altLang="ko-KR" b="1"/>
          </a:p>
          <a:p>
            <a:r>
              <a:rPr lang="en-US" altLang="ko-KR" b="1"/>
              <a:t>while True:</a:t>
            </a:r>
          </a:p>
          <a:p>
            <a:r>
              <a:rPr lang="en-US" altLang="ko-KR" b="1"/>
              <a:t>    </a:t>
            </a:r>
          </a:p>
          <a:p>
            <a:r>
              <a:rPr lang="en-US" altLang="ko-KR" b="1"/>
              <a:t>   if </a:t>
            </a:r>
            <a:r>
              <a:rPr lang="en-US" altLang="ko-KR" b="1" err="1"/>
              <a:t>sw.value</a:t>
            </a:r>
            <a:r>
              <a:rPr lang="en-US" altLang="ko-KR" b="1"/>
              <a:t>( ) == 0:</a:t>
            </a:r>
          </a:p>
          <a:p>
            <a:r>
              <a:rPr lang="en-US" altLang="ko-KR" b="1"/>
              <a:t>        print("switch ON")</a:t>
            </a:r>
          </a:p>
          <a:p>
            <a:r>
              <a:rPr lang="en-US" altLang="ko-KR" b="1"/>
              <a:t>        </a:t>
            </a:r>
            <a:r>
              <a:rPr lang="en-US" altLang="ko-KR" b="1" err="1"/>
              <a:t>led.value</a:t>
            </a:r>
            <a:r>
              <a:rPr lang="en-US" altLang="ko-KR" b="1"/>
              <a:t>(1)</a:t>
            </a:r>
          </a:p>
          <a:p>
            <a:r>
              <a:rPr lang="en-US" altLang="ko-KR" b="1"/>
              <a:t>        </a:t>
            </a:r>
            <a:r>
              <a:rPr lang="en-US" altLang="ko-KR" b="1" err="1"/>
              <a:t>utime.sleep</a:t>
            </a:r>
            <a:r>
              <a:rPr lang="en-US" altLang="ko-KR" b="1"/>
              <a:t>(1)</a:t>
            </a:r>
          </a:p>
          <a:p>
            <a:r>
              <a:rPr lang="en-US" altLang="ko-KR" b="1"/>
              <a:t>        </a:t>
            </a:r>
            <a:r>
              <a:rPr lang="en-US" altLang="ko-KR" b="1" err="1"/>
              <a:t>led.value</a:t>
            </a:r>
            <a:r>
              <a:rPr lang="en-US" altLang="ko-KR" b="1"/>
              <a:t>(0)</a:t>
            </a:r>
          </a:p>
          <a:p>
            <a:r>
              <a:rPr lang="en-US" altLang="ko-KR" b="1"/>
              <a:t>        </a:t>
            </a:r>
            <a:r>
              <a:rPr lang="en-US" altLang="ko-KR" b="1" err="1"/>
              <a:t>utime.sleep</a:t>
            </a:r>
            <a:r>
              <a:rPr lang="en-US" altLang="ko-KR" b="1"/>
              <a:t>(1)</a:t>
            </a:r>
            <a:endParaRPr lang="ko-KR" altLang="en-US" b="1"/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253877"/>
              </p:ext>
            </p:extLst>
          </p:nvPr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24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GPIO0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LED, GPIO14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스위치를 연결하고</a:t>
                      </a:r>
                      <a:endParaRPr lang="en-US" altLang="ko-KR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스위치가 눌릴때 마다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를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초간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ON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A0864917-45D6-4FFB-A971-938F2E7264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7" y="2176950"/>
            <a:ext cx="3816424" cy="3965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80097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01" y="1535025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4788024" y="2039081"/>
            <a:ext cx="3312368" cy="4247317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/>
              <a:t>from machine import Pin</a:t>
            </a:r>
          </a:p>
          <a:p>
            <a:r>
              <a:rPr lang="en-US" altLang="ko-KR" b="1"/>
              <a:t>import utime</a:t>
            </a:r>
          </a:p>
          <a:p>
            <a:endParaRPr lang="en-US" altLang="ko-KR" b="1"/>
          </a:p>
          <a:p>
            <a:r>
              <a:rPr lang="en-US" altLang="ko-KR" b="1"/>
              <a:t>led_in = Pin(25, Pin.OUT)</a:t>
            </a:r>
          </a:p>
          <a:p>
            <a:r>
              <a:rPr lang="en-US" altLang="ko-KR" b="1"/>
              <a:t>led_out = Pin(0, Pin.OUT)</a:t>
            </a:r>
          </a:p>
          <a:p>
            <a:r>
              <a:rPr lang="en-US" altLang="ko-KR" b="1"/>
              <a:t>sw = Pin(14, Pin.IN)</a:t>
            </a:r>
          </a:p>
          <a:p>
            <a:endParaRPr lang="en-US" altLang="ko-KR" b="1"/>
          </a:p>
          <a:p>
            <a:r>
              <a:rPr lang="en-US" altLang="ko-KR" b="1"/>
              <a:t>while True:</a:t>
            </a:r>
          </a:p>
          <a:p>
            <a:r>
              <a:rPr lang="en-US" altLang="ko-KR" b="1"/>
              <a:t>    </a:t>
            </a:r>
          </a:p>
          <a:p>
            <a:r>
              <a:rPr lang="en-US" altLang="ko-KR" b="1"/>
              <a:t>    while sw.value() == 0:</a:t>
            </a:r>
          </a:p>
          <a:p>
            <a:r>
              <a:rPr lang="en-US" altLang="ko-KR" b="1"/>
              <a:t>        led_in.value(1)</a:t>
            </a:r>
          </a:p>
          <a:p>
            <a:r>
              <a:rPr lang="en-US" altLang="ko-KR" b="1"/>
              <a:t>        led_out.value(1)</a:t>
            </a:r>
          </a:p>
          <a:p>
            <a:r>
              <a:rPr lang="en-US" altLang="ko-KR" b="1"/>
              <a:t>        </a:t>
            </a:r>
          </a:p>
          <a:p>
            <a:r>
              <a:rPr lang="en-US" altLang="ko-KR" b="1"/>
              <a:t>    led_in.value(0)</a:t>
            </a:r>
          </a:p>
          <a:p>
            <a:r>
              <a:rPr lang="en-US" altLang="ko-KR" b="1"/>
              <a:t>    led_out.value(0)</a:t>
            </a:r>
            <a:endParaRPr lang="ko-KR" altLang="en-US" b="1"/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158335"/>
              </p:ext>
            </p:extLst>
          </p:nvPr>
        </p:nvGraphicFramePr>
        <p:xfrm>
          <a:off x="450052" y="609888"/>
          <a:ext cx="757833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4030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124302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24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GPIO14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스위치를 연결하고 스위치가 눌린 경우에만   </a:t>
                      </a:r>
                      <a:endParaRPr lang="en-US" altLang="ko-KR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외부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내장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가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ON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A0864917-45D6-4FFB-A971-938F2E7264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201" y="2180020"/>
            <a:ext cx="3816424" cy="3965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659622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4320480" cy="432048"/>
          </a:xfrm>
        </p:spPr>
        <p:txBody>
          <a:bodyPr/>
          <a:lstStyle/>
          <a:p>
            <a:pPr eaLnBrk="1" hangingPunct="1"/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스위치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상승엣지 찾기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CCAFC654-133D-4E50-86CE-7EA95C03B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980728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상승엣지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하강엣지 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15A6B97-39F5-4CB3-BE87-0B251B937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1421487"/>
            <a:ext cx="3932423" cy="14417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0B20C93-BC59-49D3-A656-63994AB95F5F}"/>
              </a:ext>
            </a:extLst>
          </p:cNvPr>
          <p:cNvSpPr txBox="1"/>
          <p:nvPr/>
        </p:nvSpPr>
        <p:spPr>
          <a:xfrm>
            <a:off x="1994570" y="3058694"/>
            <a:ext cx="608416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상승엣지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신호가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바뀌는 순간</a:t>
            </a:r>
            <a:endParaRPr kumimoji="1" lang="en-US" altLang="ko-KR" sz="1600" b="1" i="0" ker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kumimoji="1" lang="en-US" altLang="ko-KR" sz="1600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하강엣지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신호가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바뀌는 순간</a:t>
            </a:r>
            <a:endParaRPr lang="en-US" altLang="en-US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A5BC2F42-605C-4EA5-B2C2-75D6FBB50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3859992"/>
            <a:ext cx="7508690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채터링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(Chattering), 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바운싱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(Bouncing) , 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노이즈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(Noise)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26BFE9-6C52-47A9-807A-D611748F9705}"/>
              </a:ext>
            </a:extLst>
          </p:cNvPr>
          <p:cNvSpPr txBox="1"/>
          <p:nvPr/>
        </p:nvSpPr>
        <p:spPr>
          <a:xfrm>
            <a:off x="899592" y="4437113"/>
            <a:ext cx="75086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kumimoji="1" lang="en-US" altLang="ko-KR" sz="18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kumimoji="1" lang="ko-KR" altLang="en-US" sz="18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스위치</a:t>
            </a:r>
            <a:r>
              <a:rPr kumimoji="1" lang="ko-KR" altLang="en-US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물리적인 접점이 붙거나 떨어질때 기계적 진동으로 인해   </a:t>
            </a:r>
            <a:endParaRPr kumimoji="1" lang="en-US" altLang="ko-KR" b="1" ker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kumimoji="1" lang="en-US" altLang="ko-KR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짧은 시간동안 접점이 여러번 </a:t>
            </a:r>
            <a:r>
              <a:rPr kumimoji="1" lang="en-US" altLang="ko-KR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ON</a:t>
            </a:r>
            <a:r>
              <a:rPr kumimoji="1" lang="ko-KR" altLang="en-US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kumimoji="1" lang="en-US" altLang="ko-KR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OFF</a:t>
            </a:r>
            <a:r>
              <a:rPr kumimoji="1" lang="ko-KR" altLang="en-US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반복하는 현상</a:t>
            </a:r>
            <a:r>
              <a:rPr kumimoji="1" lang="en-US" altLang="ko-KR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  <a:endParaRPr kumimoji="1" lang="en-US" altLang="ko-KR" sz="1800" b="1" i="0" ker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B31ACD8B-5AA1-462D-85FB-BB0CEE9D5C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3847" y="5241469"/>
            <a:ext cx="2229889" cy="149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399686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01" y="1535025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5186129" y="1535025"/>
            <a:ext cx="3312368" cy="4770537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/>
              <a:t>from machine import Pin</a:t>
            </a:r>
          </a:p>
          <a:p>
            <a:r>
              <a:rPr lang="en-US" altLang="ko-KR" sz="1600" b="1"/>
              <a:t>import utime</a:t>
            </a:r>
          </a:p>
          <a:p>
            <a:endParaRPr lang="en-US" altLang="ko-KR" sz="1600" b="1"/>
          </a:p>
          <a:p>
            <a:r>
              <a:rPr lang="en-US" altLang="ko-KR" sz="1600" b="1"/>
              <a:t>sw_previous = False</a:t>
            </a:r>
          </a:p>
          <a:p>
            <a:r>
              <a:rPr lang="en-US" altLang="ko-KR" sz="1600" b="1"/>
              <a:t>sw_current = False</a:t>
            </a:r>
          </a:p>
          <a:p>
            <a:endParaRPr lang="en-US" altLang="ko-KR" sz="1600" b="1"/>
          </a:p>
          <a:p>
            <a:r>
              <a:rPr lang="en-US" altLang="ko-KR" sz="1600" b="1"/>
              <a:t>sw = Pin(14, Pin.IN)</a:t>
            </a:r>
          </a:p>
          <a:p>
            <a:r>
              <a:rPr lang="en-US" altLang="ko-KR" sz="1600" b="1"/>
              <a:t>led = Pin(0,Pin.OUT)</a:t>
            </a:r>
          </a:p>
          <a:p>
            <a:endParaRPr lang="en-US" altLang="ko-KR" sz="1600" b="1"/>
          </a:p>
          <a:p>
            <a:r>
              <a:rPr lang="en-US" altLang="ko-KR" sz="1600" b="1"/>
              <a:t>count =0</a:t>
            </a:r>
          </a:p>
          <a:p>
            <a:endParaRPr lang="en-US" altLang="ko-KR" sz="1600" b="1"/>
          </a:p>
          <a:p>
            <a:r>
              <a:rPr lang="en-US" altLang="ko-KR" sz="1600" b="1"/>
              <a:t>while True:</a:t>
            </a:r>
          </a:p>
          <a:p>
            <a:r>
              <a:rPr lang="en-US" altLang="ko-KR" sz="1600" b="1"/>
              <a:t>   sw_current = sw.value()</a:t>
            </a:r>
          </a:p>
          <a:p>
            <a:r>
              <a:rPr lang="en-US" altLang="ko-KR" sz="1600" b="1"/>
              <a:t>   if sw_current == 0:</a:t>
            </a:r>
          </a:p>
          <a:p>
            <a:r>
              <a:rPr lang="en-US" altLang="ko-KR" sz="1600" b="1"/>
              <a:t>       if sw_previous == 1:</a:t>
            </a:r>
          </a:p>
          <a:p>
            <a:r>
              <a:rPr lang="en-US" altLang="ko-KR" sz="1600" b="1"/>
              <a:t>          count = count + 1</a:t>
            </a:r>
          </a:p>
          <a:p>
            <a:r>
              <a:rPr lang="en-US" altLang="ko-KR" sz="1600" b="1"/>
              <a:t>          led.toggle()</a:t>
            </a:r>
          </a:p>
          <a:p>
            <a:r>
              <a:rPr lang="en-US" altLang="ko-KR" sz="1600" b="1"/>
              <a:t>          print(count)</a:t>
            </a:r>
          </a:p>
          <a:p>
            <a:r>
              <a:rPr lang="en-US" altLang="ko-KR" sz="1600" b="1"/>
              <a:t>   sw_previous = sw_current</a:t>
            </a:r>
            <a:endParaRPr lang="ko-KR" altLang="en-US" sz="1600" b="1"/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620553"/>
              </p:ext>
            </p:extLst>
          </p:nvPr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24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GPIO0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LED, GPIO14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스위치를 연결하고</a:t>
                      </a:r>
                      <a:endParaRPr lang="en-US" altLang="ko-KR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스위치가 눌릴때 마다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가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ON/OFF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 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반전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A0864917-45D6-4FFB-A971-938F2E7264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7" y="2176950"/>
            <a:ext cx="3816424" cy="3965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363167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4320480" cy="432048"/>
          </a:xfrm>
        </p:spPr>
        <p:txBody>
          <a:bodyPr/>
          <a:lstStyle/>
          <a:p>
            <a:pPr eaLnBrk="1" hangingPunct="1"/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광센서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CCAFC654-133D-4E50-86CE-7EA95C03B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980728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광센서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 Box 123">
            <a:extLst>
              <a:ext uri="{FF2B5EF4-FFF2-40B4-BE49-F238E27FC236}">
                <a16:creationId xmlns:a16="http://schemas.microsoft.com/office/drawing/2014/main" id="{48F2D54A-5603-4A88-8378-78A4B7C5D6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321" y="1570609"/>
            <a:ext cx="7488238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l" eaLnBrk="1" hangingPunct="1"/>
            <a:r>
              <a:rPr lang="en-US" altLang="ko-KR" sz="1800" dirty="0">
                <a:latin typeface="+mn-ea"/>
                <a:ea typeface="+mn-ea"/>
              </a:rPr>
              <a:t>“ </a:t>
            </a:r>
            <a:r>
              <a:rPr lang="ko-KR" altLang="en-US" sz="1800" dirty="0">
                <a:latin typeface="+mn-ea"/>
                <a:ea typeface="+mn-ea"/>
              </a:rPr>
              <a:t>광의 유무에 따라 전압</a:t>
            </a:r>
            <a:r>
              <a:rPr lang="en-US" altLang="ko-KR" sz="1800" dirty="0">
                <a:latin typeface="+mn-ea"/>
                <a:ea typeface="+mn-ea"/>
              </a:rPr>
              <a:t>, </a:t>
            </a:r>
            <a:r>
              <a:rPr lang="ko-KR" altLang="en-US" sz="1800" dirty="0">
                <a:latin typeface="+mn-ea"/>
                <a:ea typeface="+mn-ea"/>
              </a:rPr>
              <a:t>전류</a:t>
            </a:r>
            <a:r>
              <a:rPr lang="en-US" altLang="ko-KR" sz="1800" dirty="0">
                <a:latin typeface="+mn-ea"/>
                <a:ea typeface="+mn-ea"/>
              </a:rPr>
              <a:t>, </a:t>
            </a:r>
            <a:r>
              <a:rPr lang="ko-KR" altLang="en-US" sz="1800" dirty="0">
                <a:latin typeface="+mn-ea"/>
                <a:ea typeface="+mn-ea"/>
              </a:rPr>
              <a:t>저항이 변하는 센서”</a:t>
            </a:r>
          </a:p>
        </p:txBody>
      </p:sp>
      <p:graphicFrame>
        <p:nvGraphicFramePr>
          <p:cNvPr id="11" name="Group 160">
            <a:extLst>
              <a:ext uri="{FF2B5EF4-FFF2-40B4-BE49-F238E27FC236}">
                <a16:creationId xmlns:a16="http://schemas.microsoft.com/office/drawing/2014/main" id="{F012A726-04FA-4BDF-AB0A-B6CBFB6B88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123558"/>
              </p:ext>
            </p:extLst>
          </p:nvPr>
        </p:nvGraphicFramePr>
        <p:xfrm>
          <a:off x="1056352" y="2953658"/>
          <a:ext cx="7029450" cy="1961782"/>
        </p:xfrm>
        <a:graphic>
          <a:graphicData uri="http://schemas.openxmlformats.org/drawingml/2006/table">
            <a:tbl>
              <a:tblPr/>
              <a:tblGrid>
                <a:gridCol w="18797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6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31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센서</a:t>
                      </a:r>
                    </a:p>
                  </a:txBody>
                  <a:tcPr marL="90000" marR="90000" marT="46807" marB="468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변하는 </a:t>
                      </a:r>
                      <a:r>
                        <a:rPr kumimoji="1" lang="ko-KR" alt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물리량</a:t>
                      </a:r>
                      <a:endParaRPr kumimoji="1" lang="ko-KR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반응하는 광의 종류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38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4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Photo TR</a:t>
                      </a:r>
                    </a:p>
                  </a:txBody>
                  <a:tcPr marL="90000" marR="90000" marT="46807" marB="468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전압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적외선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84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Photo Diode</a:t>
                      </a:r>
                    </a:p>
                  </a:txBody>
                  <a:tcPr marL="90000" marR="90000" marT="46807" marB="468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전류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적외선</a:t>
                      </a: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,  </a:t>
                      </a:r>
                      <a:r>
                        <a:rPr kumimoji="1" lang="ko-KR" alt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가시광</a:t>
                      </a:r>
                      <a:endParaRPr kumimoji="1" lang="ko-KR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84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CDS</a:t>
                      </a:r>
                    </a:p>
                  </a:txBody>
                  <a:tcPr marL="90000" marR="90000" marT="46807" marB="468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저항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가시광</a:t>
                      </a:r>
                      <a:endParaRPr kumimoji="1" lang="ko-KR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84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IR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수신모듈</a:t>
                      </a:r>
                    </a:p>
                  </a:txBody>
                  <a:tcPr marL="90000" marR="90000" marT="46807" marB="468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논리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적외선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Text Box 161">
            <a:extLst>
              <a:ext uri="{FF2B5EF4-FFF2-40B4-BE49-F238E27FC236}">
                <a16:creationId xmlns:a16="http://schemas.microsoft.com/office/drawing/2014/main" id="{D678A451-4ECA-4631-8671-398D5A571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6352" y="5173285"/>
            <a:ext cx="8136904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+mn-ea"/>
                <a:ea typeface="+mn-ea"/>
              </a:rPr>
              <a:t>㈜ </a:t>
            </a:r>
            <a:r>
              <a:rPr lang="ko-KR" altLang="en-US" sz="1600" dirty="0">
                <a:latin typeface="+mn-ea"/>
                <a:ea typeface="+mn-ea"/>
              </a:rPr>
              <a:t>파장의 길이  </a:t>
            </a:r>
            <a:r>
              <a:rPr lang="en-US" altLang="ko-KR" sz="1600" dirty="0">
                <a:latin typeface="+mn-ea"/>
                <a:ea typeface="+mn-ea"/>
              </a:rPr>
              <a:t>:   </a:t>
            </a:r>
            <a:r>
              <a:rPr lang="ko-KR" altLang="en-US" sz="1600" dirty="0">
                <a:latin typeface="+mn-ea"/>
                <a:ea typeface="+mn-ea"/>
              </a:rPr>
              <a:t>적외선 </a:t>
            </a:r>
            <a:r>
              <a:rPr lang="en-US" altLang="ko-KR" sz="1600" dirty="0">
                <a:latin typeface="+mn-ea"/>
                <a:ea typeface="+mn-ea"/>
              </a:rPr>
              <a:t>&gt; </a:t>
            </a:r>
            <a:r>
              <a:rPr lang="ko-KR" altLang="en-US" sz="1600" dirty="0">
                <a:latin typeface="+mn-ea"/>
                <a:ea typeface="+mn-ea"/>
              </a:rPr>
              <a:t>가시광선 </a:t>
            </a:r>
            <a:r>
              <a:rPr lang="en-US" altLang="ko-KR" sz="1600" dirty="0">
                <a:latin typeface="+mn-ea"/>
                <a:ea typeface="+mn-ea"/>
              </a:rPr>
              <a:t>(</a:t>
            </a:r>
            <a:r>
              <a:rPr lang="ko-KR" altLang="en-US" sz="1600" dirty="0" err="1">
                <a:latin typeface="+mn-ea"/>
                <a:ea typeface="+mn-ea"/>
              </a:rPr>
              <a:t>빨주노초파남보</a:t>
            </a:r>
            <a:r>
              <a:rPr lang="en-US" altLang="ko-KR" sz="1600" dirty="0">
                <a:latin typeface="+mn-ea"/>
                <a:ea typeface="+mn-ea"/>
              </a:rPr>
              <a:t>) &gt; </a:t>
            </a:r>
            <a:r>
              <a:rPr lang="ko-KR" altLang="en-US" sz="1600" dirty="0">
                <a:latin typeface="+mn-ea"/>
                <a:ea typeface="+mn-ea"/>
              </a:rPr>
              <a:t>자외선</a:t>
            </a:r>
            <a:endParaRPr lang="en-US" altLang="ko-KR" sz="1600" dirty="0">
              <a:latin typeface="+mn-ea"/>
              <a:ea typeface="+mn-ea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B29C507-2495-4E46-AAA7-9691C0E210F1}"/>
              </a:ext>
            </a:extLst>
          </p:cNvPr>
          <p:cNvSpPr/>
          <p:nvPr/>
        </p:nvSpPr>
        <p:spPr>
          <a:xfrm>
            <a:off x="666321" y="2451204"/>
            <a:ext cx="4536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n-ea"/>
              </a:rPr>
              <a:t> 광 센서의 종류</a:t>
            </a:r>
            <a:endParaRPr lang="en-US" altLang="ko-KR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26347605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Picture 15">
            <a:extLst>
              <a:ext uri="{FF2B5EF4-FFF2-40B4-BE49-F238E27FC236}">
                <a16:creationId xmlns:a16="http://schemas.microsoft.com/office/drawing/2014/main" id="{F0EE5E31-8FE4-4471-ADE8-76A9AE217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1714500"/>
            <a:ext cx="4724400" cy="2905125"/>
          </a:xfrm>
          <a:prstGeom prst="rect">
            <a:avLst/>
          </a:prstGeom>
          <a:noFill/>
          <a:ln w="12700" algn="ctr">
            <a:solidFill>
              <a:schemeClr val="tx1">
                <a:alpha val="98822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7">
            <a:extLst>
              <a:ext uri="{FF2B5EF4-FFF2-40B4-BE49-F238E27FC236}">
                <a16:creationId xmlns:a16="http://schemas.microsoft.com/office/drawing/2014/main" id="{15CCB837-6065-406E-88E2-FA992C9D2E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3234" y="5161583"/>
            <a:ext cx="7643812" cy="586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l" eaLnBrk="1" hangingPunct="1">
              <a:buFont typeface="Wingdings" pitchFamily="2" charset="2"/>
              <a:buChar char="§"/>
            </a:pPr>
            <a:r>
              <a:rPr lang="en-US" altLang="ko-KR" sz="1600" dirty="0"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600" dirty="0">
                <a:latin typeface="+mj-ea"/>
                <a:ea typeface="+mj-ea"/>
                <a:sym typeface="Wingdings" pitchFamily="2" charset="2"/>
              </a:rPr>
              <a:t>가시광선 </a:t>
            </a:r>
            <a:r>
              <a:rPr lang="en-US" altLang="ko-KR" sz="1600" dirty="0">
                <a:latin typeface="+mj-ea"/>
                <a:ea typeface="+mj-ea"/>
                <a:sym typeface="Wingdings" pitchFamily="2" charset="2"/>
              </a:rPr>
              <a:t>: </a:t>
            </a:r>
            <a:r>
              <a:rPr lang="ko-KR" altLang="en-US" sz="1600" dirty="0">
                <a:latin typeface="+mj-ea"/>
                <a:ea typeface="+mj-ea"/>
                <a:sym typeface="Wingdings" pitchFamily="2" charset="2"/>
              </a:rPr>
              <a:t>사람 눈에 보이는 범위의 파장 </a:t>
            </a:r>
            <a:r>
              <a:rPr lang="en-US" altLang="ko-KR" sz="1600" dirty="0">
                <a:latin typeface="+mj-ea"/>
                <a:ea typeface="+mj-ea"/>
                <a:sym typeface="Wingdings" pitchFamily="2" charset="2"/>
              </a:rPr>
              <a:t>(380~750nm)</a:t>
            </a:r>
          </a:p>
          <a:p>
            <a:pPr algn="l" eaLnBrk="1" hangingPunct="1">
              <a:buFont typeface="Wingdings" pitchFamily="2" charset="2"/>
              <a:buChar char="§"/>
            </a:pPr>
            <a:r>
              <a:rPr lang="en-US" altLang="ko-KR" sz="1600" dirty="0"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600" dirty="0">
                <a:latin typeface="+mj-ea"/>
                <a:ea typeface="+mj-ea"/>
                <a:sym typeface="Wingdings" pitchFamily="2" charset="2"/>
              </a:rPr>
              <a:t>적외선</a:t>
            </a:r>
            <a:r>
              <a:rPr lang="en-US" altLang="ko-KR" sz="1600" dirty="0">
                <a:latin typeface="+mj-ea"/>
                <a:ea typeface="+mj-ea"/>
                <a:sym typeface="Wingdings" pitchFamily="2" charset="2"/>
              </a:rPr>
              <a:t>    : </a:t>
            </a:r>
            <a:r>
              <a:rPr lang="ko-KR" altLang="en-US" sz="1600" dirty="0">
                <a:latin typeface="+mj-ea"/>
                <a:ea typeface="+mj-ea"/>
                <a:sym typeface="Wingdings" pitchFamily="2" charset="2"/>
              </a:rPr>
              <a:t>적색 끝보다 바깥쪽에 있는 파장 </a:t>
            </a:r>
            <a:r>
              <a:rPr lang="en-US" altLang="ko-KR" sz="1600" dirty="0">
                <a:latin typeface="+mj-ea"/>
                <a:ea typeface="+mj-ea"/>
                <a:sym typeface="Wingdings" pitchFamily="2" charset="2"/>
              </a:rPr>
              <a:t>(0.75~30um)</a:t>
            </a:r>
            <a:r>
              <a:rPr lang="ko-KR" altLang="en-US" sz="1600" dirty="0">
                <a:latin typeface="+mj-ea"/>
                <a:ea typeface="+mj-ea"/>
                <a:sym typeface="Wingdings" pitchFamily="2" charset="2"/>
              </a:rPr>
              <a:t>  </a:t>
            </a:r>
            <a:endParaRPr lang="en-US" altLang="ko-KR" sz="1600" dirty="0">
              <a:latin typeface="+mj-ea"/>
              <a:ea typeface="+mj-e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77958F-5B44-4D29-AE40-D4030D7D7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8015" y="2000250"/>
            <a:ext cx="1168673" cy="369332"/>
          </a:xfrm>
          <a:prstGeom prst="rect">
            <a:avLst/>
          </a:prstGeom>
          <a:solidFill>
            <a:srgbClr val="FFFF00">
              <a:alpha val="30980"/>
            </a:srgbClr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ctr" eaLnBrk="1" hangingPunct="1"/>
            <a:r>
              <a:rPr lang="ko-KR" altLang="en-US" sz="1800">
                <a:latin typeface="+mj-ea"/>
                <a:ea typeface="+mj-ea"/>
              </a:rPr>
              <a:t>긴 파장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A47F471-0D21-4B40-9E0C-82694149F5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640" y="2000250"/>
            <a:ext cx="1168673" cy="646331"/>
          </a:xfrm>
          <a:prstGeom prst="rect">
            <a:avLst/>
          </a:prstGeom>
          <a:solidFill>
            <a:srgbClr val="FFFF00">
              <a:alpha val="30980"/>
            </a:srgbClr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ctr" eaLnBrk="1" hangingPunct="1"/>
            <a:r>
              <a:rPr lang="ko-KR" altLang="en-US" sz="1800" dirty="0">
                <a:latin typeface="+mj-ea"/>
                <a:ea typeface="+mj-ea"/>
              </a:rPr>
              <a:t>짧은 파장</a:t>
            </a:r>
          </a:p>
        </p:txBody>
      </p:sp>
      <p:cxnSp>
        <p:nvCxnSpPr>
          <p:cNvPr id="12" name="직선 화살표 연결선 12">
            <a:extLst>
              <a:ext uri="{FF2B5EF4-FFF2-40B4-BE49-F238E27FC236}">
                <a16:creationId xmlns:a16="http://schemas.microsoft.com/office/drawing/2014/main" id="{200D9611-41A4-42B3-A8E2-D12D398EBE49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2571750" y="2928938"/>
            <a:ext cx="1714500" cy="714375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직선 화살표 연결선 14">
            <a:extLst>
              <a:ext uri="{FF2B5EF4-FFF2-40B4-BE49-F238E27FC236}">
                <a16:creationId xmlns:a16="http://schemas.microsoft.com/office/drawing/2014/main" id="{2D21EA16-1A20-4EAA-904D-8276584CE59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57688" y="2928938"/>
            <a:ext cx="2286000" cy="714375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B807B6C-73FF-46D0-8713-A1254337AAAD}"/>
              </a:ext>
            </a:extLst>
          </p:cNvPr>
          <p:cNvSpPr/>
          <p:nvPr/>
        </p:nvSpPr>
        <p:spPr>
          <a:xfrm>
            <a:off x="683568" y="860253"/>
            <a:ext cx="71031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j-ea"/>
                <a:ea typeface="+mj-ea"/>
              </a:rPr>
              <a:t> 가시광선 </a:t>
            </a:r>
            <a:r>
              <a:rPr lang="en-US" altLang="ko-KR" b="1" dirty="0">
                <a:latin typeface="+mj-ea"/>
                <a:ea typeface="+mj-ea"/>
              </a:rPr>
              <a:t>(Visual rays)</a:t>
            </a:r>
            <a:r>
              <a:rPr lang="ko-KR" altLang="en-US" b="1" dirty="0">
                <a:latin typeface="+mj-ea"/>
                <a:ea typeface="+mj-ea"/>
              </a:rPr>
              <a:t>과 적외선의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>
                <a:latin typeface="+mj-ea"/>
                <a:ea typeface="+mj-ea"/>
              </a:rPr>
              <a:t>파장 비교</a:t>
            </a:r>
            <a:endParaRPr lang="en-US" altLang="ko-KR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359986540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3E903504-09DF-44B0-950C-9ADB290DDF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263" y="598185"/>
            <a:ext cx="5111750" cy="402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l" eaLnBrk="1" hangingPunct="1"/>
            <a:r>
              <a:rPr lang="en-US" altLang="ko-KR" sz="2000">
                <a:latin typeface="+mn-ea"/>
                <a:ea typeface="+mn-ea"/>
              </a:rPr>
              <a:t>(2) </a:t>
            </a:r>
            <a:r>
              <a:rPr lang="ko-KR" altLang="en-US" sz="2000">
                <a:latin typeface="+mn-ea"/>
                <a:ea typeface="+mn-ea"/>
              </a:rPr>
              <a:t>적외선 </a:t>
            </a:r>
            <a:r>
              <a:rPr lang="en-US" altLang="ko-KR" sz="2000">
                <a:latin typeface="+mn-ea"/>
                <a:ea typeface="+mn-ea"/>
              </a:rPr>
              <a:t>LED </a:t>
            </a:r>
          </a:p>
        </p:txBody>
      </p:sp>
      <p:pic>
        <p:nvPicPr>
          <p:cNvPr id="4" name="Picture 9" descr="UNI000006fc33af">
            <a:extLst>
              <a:ext uri="{FF2B5EF4-FFF2-40B4-BE49-F238E27FC236}">
                <a16:creationId xmlns:a16="http://schemas.microsoft.com/office/drawing/2014/main" id="{FDF0BC75-A911-40E6-B5FE-6914AADFE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313" y="2277467"/>
            <a:ext cx="3024187" cy="2808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UNI000006fc33b1">
            <a:extLst>
              <a:ext uri="{FF2B5EF4-FFF2-40B4-BE49-F238E27FC236}">
                <a16:creationId xmlns:a16="http://schemas.microsoft.com/office/drawing/2014/main" id="{4D4DB84E-03F7-4AB2-AD30-06EEDA8F2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2493367"/>
            <a:ext cx="400050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2">
            <a:extLst>
              <a:ext uri="{FF2B5EF4-FFF2-40B4-BE49-F238E27FC236}">
                <a16:creationId xmlns:a16="http://schemas.microsoft.com/office/drawing/2014/main" id="{7AB744D3-9FF0-45E4-8D98-C6AD69DA6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8463" y="4869855"/>
            <a:ext cx="865187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800">
                <a:latin typeface="+mn-ea"/>
                <a:ea typeface="+mn-ea"/>
              </a:rPr>
              <a:t> (+)A</a:t>
            </a:r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B7FF4A49-713B-4EFE-AE73-E42B91CB52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2425" y="4869855"/>
            <a:ext cx="1008063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800">
                <a:latin typeface="+mn-ea"/>
                <a:ea typeface="+mn-ea"/>
              </a:rPr>
              <a:t>(-)K</a:t>
            </a:r>
          </a:p>
        </p:txBody>
      </p:sp>
      <p:sp>
        <p:nvSpPr>
          <p:cNvPr id="8" name="Line 14">
            <a:extLst>
              <a:ext uri="{FF2B5EF4-FFF2-40B4-BE49-F238E27FC236}">
                <a16:creationId xmlns:a16="http://schemas.microsoft.com/office/drawing/2014/main" id="{E9771B91-9866-49AD-AD6F-0DF46A2350F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44725" y="4293592"/>
            <a:ext cx="431800" cy="5048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ko-KR" altLang="en-US">
              <a:latin typeface="+mn-ea"/>
            </a:endParaRPr>
          </a:p>
        </p:txBody>
      </p:sp>
      <p:sp>
        <p:nvSpPr>
          <p:cNvPr id="9" name="Line 15">
            <a:extLst>
              <a:ext uri="{FF2B5EF4-FFF2-40B4-BE49-F238E27FC236}">
                <a16:creationId xmlns:a16="http://schemas.microsoft.com/office/drawing/2014/main" id="{227A96A5-1204-4CA9-8886-1D05B13F6A7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965450" y="4293592"/>
            <a:ext cx="358775" cy="57626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ko-KR" altLang="en-US">
              <a:latin typeface="+mn-ea"/>
            </a:endParaRPr>
          </a:p>
        </p:txBody>
      </p:sp>
      <p:sp>
        <p:nvSpPr>
          <p:cNvPr id="10" name="Text Box 17">
            <a:extLst>
              <a:ext uri="{FF2B5EF4-FFF2-40B4-BE49-F238E27FC236}">
                <a16:creationId xmlns:a16="http://schemas.microsoft.com/office/drawing/2014/main" id="{C946DF85-625B-49E1-93D9-CDF86C7D9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608" y="5631874"/>
            <a:ext cx="7559675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800" dirty="0">
                <a:latin typeface="+mn-ea"/>
                <a:ea typeface="+mn-ea"/>
              </a:rPr>
              <a:t>“</a:t>
            </a:r>
            <a:r>
              <a:rPr lang="ko-KR" altLang="en-US" sz="1800" dirty="0">
                <a:latin typeface="+mn-ea"/>
                <a:ea typeface="+mn-ea"/>
              </a:rPr>
              <a:t>보통 </a:t>
            </a:r>
            <a:r>
              <a:rPr lang="en-US" altLang="ko-KR" sz="1800" dirty="0">
                <a:latin typeface="+mn-ea"/>
                <a:ea typeface="+mn-ea"/>
              </a:rPr>
              <a:t>5mA~50mA</a:t>
            </a:r>
            <a:r>
              <a:rPr lang="ko-KR" altLang="en-US" sz="1800" dirty="0">
                <a:latin typeface="+mn-ea"/>
                <a:ea typeface="+mn-ea"/>
              </a:rPr>
              <a:t>정도의  순방향 전류에 </a:t>
            </a:r>
            <a:r>
              <a:rPr lang="ko-KR" altLang="en-US" sz="1800">
                <a:latin typeface="+mn-ea"/>
                <a:ea typeface="+mn-ea"/>
              </a:rPr>
              <a:t>비례해서 적외선 </a:t>
            </a:r>
            <a:r>
              <a:rPr lang="ko-KR" altLang="en-US" sz="1800" dirty="0">
                <a:latin typeface="+mn-ea"/>
                <a:ea typeface="+mn-ea"/>
              </a:rPr>
              <a:t>방출” 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E53D727-797D-4A42-BF6A-DE0729A3BB74}"/>
              </a:ext>
            </a:extLst>
          </p:cNvPr>
          <p:cNvSpPr/>
          <p:nvPr/>
        </p:nvSpPr>
        <p:spPr>
          <a:xfrm>
            <a:off x="683568" y="1340768"/>
            <a:ext cx="5688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n-ea"/>
              </a:rPr>
              <a:t> </a:t>
            </a:r>
            <a:r>
              <a:rPr lang="en-US" altLang="ko-KR" b="1" dirty="0">
                <a:latin typeface="+mn-ea"/>
              </a:rPr>
              <a:t>EL-7L ( Infrared Emitter Diode )</a:t>
            </a:r>
          </a:p>
        </p:txBody>
      </p:sp>
    </p:spTree>
    <p:extLst>
      <p:ext uri="{BB962C8B-B14F-4D97-AF65-F5344CB8AC3E}">
        <p14:creationId xmlns:p14="http://schemas.microsoft.com/office/powerpoint/2010/main" val="137689811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2" name="Object 15">
            <a:extLst>
              <a:ext uri="{FF2B5EF4-FFF2-40B4-BE49-F238E27FC236}">
                <a16:creationId xmlns:a16="http://schemas.microsoft.com/office/drawing/2014/main" id="{F36EAAC4-A7C4-408B-8D05-CC83C017D45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4494021"/>
              </p:ext>
            </p:extLst>
          </p:nvPr>
        </p:nvGraphicFramePr>
        <p:xfrm>
          <a:off x="1871663" y="2197100"/>
          <a:ext cx="1187450" cy="246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VISIO" r:id="rId4" imgW="1186920" imgH="2463120" progId="Visio.Drawing.6">
                  <p:embed/>
                </p:oleObj>
              </mc:Choice>
              <mc:Fallback>
                <p:oleObj name="VISIO" r:id="rId4" imgW="1186920" imgH="2463120" progId="Visio.Drawing.6">
                  <p:embed/>
                  <p:pic>
                    <p:nvPicPr>
                      <p:cNvPr id="19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1663" y="2197100"/>
                        <a:ext cx="1187450" cy="2463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algn="ctr">
                            <a:solidFill>
                              <a:srgbClr val="FF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AutoShape 19" descr="PIC32">
            <a:extLst>
              <a:ext uri="{FF2B5EF4-FFF2-40B4-BE49-F238E27FC236}">
                <a16:creationId xmlns:a16="http://schemas.microsoft.com/office/drawing/2014/main" id="{05D12E3D-F5FC-4522-AA70-819E69A8606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b="1">
              <a:latin typeface="+mj-ea"/>
              <a:ea typeface="+mj-ea"/>
            </a:endParaRPr>
          </a:p>
        </p:txBody>
      </p:sp>
      <p:sp>
        <p:nvSpPr>
          <p:cNvPr id="15" name="AutoShape 21" descr="PIC34">
            <a:extLst>
              <a:ext uri="{FF2B5EF4-FFF2-40B4-BE49-F238E27FC236}">
                <a16:creationId xmlns:a16="http://schemas.microsoft.com/office/drawing/2014/main" id="{148F00DF-8B07-4C2B-B920-C4A2EB151FF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b="1">
              <a:latin typeface="+mj-ea"/>
              <a:ea typeface="+mj-ea"/>
            </a:endParaRPr>
          </a:p>
        </p:txBody>
      </p:sp>
      <p:sp>
        <p:nvSpPr>
          <p:cNvPr id="17" name="Line 23">
            <a:extLst>
              <a:ext uri="{FF2B5EF4-FFF2-40B4-BE49-F238E27FC236}">
                <a16:creationId xmlns:a16="http://schemas.microsoft.com/office/drawing/2014/main" id="{1137FFAB-CB6D-43CF-8D55-DDF3B8D584E2}"/>
              </a:ext>
            </a:extLst>
          </p:cNvPr>
          <p:cNvSpPr>
            <a:spLocks noChangeShapeType="1"/>
          </p:cNvSpPr>
          <p:nvPr/>
        </p:nvSpPr>
        <p:spPr bwMode="auto">
          <a:xfrm>
            <a:off x="2843808" y="2735766"/>
            <a:ext cx="0" cy="57626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ko-KR" altLang="en-US" b="1">
              <a:latin typeface="+mj-ea"/>
              <a:ea typeface="+mj-ea"/>
            </a:endParaRPr>
          </a:p>
        </p:txBody>
      </p:sp>
      <p:sp>
        <p:nvSpPr>
          <p:cNvPr id="18" name="Text Box 24">
            <a:extLst>
              <a:ext uri="{FF2B5EF4-FFF2-40B4-BE49-F238E27FC236}">
                <a16:creationId xmlns:a16="http://schemas.microsoft.com/office/drawing/2014/main" id="{F5387614-6B03-4D17-A55A-C89AD58D1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935" y="2853529"/>
            <a:ext cx="1001340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600">
                <a:latin typeface="+mj-ea"/>
                <a:ea typeface="+mj-ea"/>
              </a:rPr>
              <a:t>10mA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55E79AA-00E0-40C6-BC65-9750CD81469D}"/>
              </a:ext>
            </a:extLst>
          </p:cNvPr>
          <p:cNvSpPr/>
          <p:nvPr/>
        </p:nvSpPr>
        <p:spPr>
          <a:xfrm>
            <a:off x="575159" y="980728"/>
            <a:ext cx="39968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Aft>
                <a:spcPct val="40000"/>
              </a:spcAft>
              <a:buFont typeface="Wingdings" panose="05000000000000000000" pitchFamily="2" charset="2"/>
              <a:buChar char="l"/>
            </a:pPr>
            <a:r>
              <a:rPr lang="en-US" altLang="ko-KR" sz="2400" b="1">
                <a:latin typeface="+mj-ea"/>
                <a:ea typeface="+mj-ea"/>
              </a:rPr>
              <a:t>EL-7L </a:t>
            </a:r>
            <a:r>
              <a:rPr lang="ko-KR" altLang="en-US" sz="2400" b="1" dirty="0">
                <a:latin typeface="+mj-ea"/>
                <a:ea typeface="+mj-ea"/>
              </a:rPr>
              <a:t>의</a:t>
            </a:r>
            <a:r>
              <a:rPr lang="en-US" altLang="ko-KR" sz="2400" b="1" dirty="0">
                <a:latin typeface="+mj-ea"/>
                <a:ea typeface="+mj-ea"/>
              </a:rPr>
              <a:t> </a:t>
            </a:r>
            <a:r>
              <a:rPr lang="ko-KR" altLang="en-US" sz="2400" b="1" dirty="0">
                <a:latin typeface="+mj-ea"/>
                <a:ea typeface="+mj-ea"/>
              </a:rPr>
              <a:t>사용법</a:t>
            </a:r>
            <a:endParaRPr lang="en-US" altLang="ko-KR" sz="24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C463150-58E5-4A0A-9E4B-9944E14889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2096852"/>
            <a:ext cx="2952564" cy="2664296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3434273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Picture 12" descr="UNI000006fc33b7">
            <a:extLst>
              <a:ext uri="{FF2B5EF4-FFF2-40B4-BE49-F238E27FC236}">
                <a16:creationId xmlns:a16="http://schemas.microsoft.com/office/drawing/2014/main" id="{2BF518A2-7DE9-4972-B0ED-DD87A8B06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710136"/>
            <a:ext cx="40005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6" descr="UNI000006fc33b9">
            <a:extLst>
              <a:ext uri="{FF2B5EF4-FFF2-40B4-BE49-F238E27FC236}">
                <a16:creationId xmlns:a16="http://schemas.microsoft.com/office/drawing/2014/main" id="{15A66629-040A-4C67-9800-2FC17F6EC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483123"/>
            <a:ext cx="2592388" cy="2397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7">
            <a:extLst>
              <a:ext uri="{FF2B5EF4-FFF2-40B4-BE49-F238E27FC236}">
                <a16:creationId xmlns:a16="http://schemas.microsoft.com/office/drawing/2014/main" id="{16FA1885-70C3-4D78-A13E-8A21F87AAB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6086623"/>
            <a:ext cx="2212994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600">
                <a:latin typeface="+mn-ea"/>
                <a:ea typeface="+mn-ea"/>
              </a:rPr>
              <a:t> (+)</a:t>
            </a:r>
            <a:r>
              <a:rPr lang="ko-KR" altLang="en-US" sz="1600">
                <a:latin typeface="+mn-ea"/>
                <a:ea typeface="+mn-ea"/>
              </a:rPr>
              <a:t>컬렉터</a:t>
            </a:r>
          </a:p>
        </p:txBody>
      </p:sp>
      <p:sp>
        <p:nvSpPr>
          <p:cNvPr id="6" name="Text Box 18">
            <a:extLst>
              <a:ext uri="{FF2B5EF4-FFF2-40B4-BE49-F238E27FC236}">
                <a16:creationId xmlns:a16="http://schemas.microsoft.com/office/drawing/2014/main" id="{8D64C87B-AF07-4C5C-8AF6-B6F0A4F2BB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2" y="6086623"/>
            <a:ext cx="1711855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600">
                <a:latin typeface="+mn-ea"/>
                <a:ea typeface="+mn-ea"/>
              </a:rPr>
              <a:t>(-)</a:t>
            </a:r>
            <a:r>
              <a:rPr lang="ko-KR" altLang="en-US" sz="1600">
                <a:latin typeface="+mn-ea"/>
                <a:ea typeface="+mn-ea"/>
              </a:rPr>
              <a:t>에미터</a:t>
            </a:r>
          </a:p>
        </p:txBody>
      </p:sp>
      <p:sp>
        <p:nvSpPr>
          <p:cNvPr id="7" name="Line 19">
            <a:extLst>
              <a:ext uri="{FF2B5EF4-FFF2-40B4-BE49-F238E27FC236}">
                <a16:creationId xmlns:a16="http://schemas.microsoft.com/office/drawing/2014/main" id="{A1357099-0516-47CD-B920-F54560E34F5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403350" y="5510361"/>
            <a:ext cx="431800" cy="5048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ko-KR" altLang="en-US">
              <a:latin typeface="+mn-ea"/>
            </a:endParaRPr>
          </a:p>
        </p:txBody>
      </p:sp>
      <p:sp>
        <p:nvSpPr>
          <p:cNvPr id="8" name="Line 20">
            <a:extLst>
              <a:ext uri="{FF2B5EF4-FFF2-40B4-BE49-F238E27FC236}">
                <a16:creationId xmlns:a16="http://schemas.microsoft.com/office/drawing/2014/main" id="{FC111A65-2751-45E8-871E-277D736E0B1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124075" y="5437336"/>
            <a:ext cx="358775" cy="649287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ko-KR" altLang="en-US">
              <a:latin typeface="+mn-ea"/>
            </a:endParaRP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id="{877F0F42-D568-4F7E-A716-D9228D9FBD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6110" y="6086623"/>
            <a:ext cx="9978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600">
                <a:solidFill>
                  <a:srgbClr val="FF0000"/>
                </a:solidFill>
                <a:latin typeface="+mn-ea"/>
                <a:ea typeface="+mn-ea"/>
              </a:rPr>
              <a:t>((</a:t>
            </a:r>
            <a:r>
              <a:rPr lang="ko-KR" altLang="en-US" sz="1600">
                <a:solidFill>
                  <a:srgbClr val="FF0000"/>
                </a:solidFill>
                <a:latin typeface="+mn-ea"/>
                <a:ea typeface="+mn-ea"/>
              </a:rPr>
              <a:t>주의</a:t>
            </a:r>
            <a:r>
              <a:rPr lang="en-US" altLang="ko-KR" sz="1600">
                <a:solidFill>
                  <a:srgbClr val="FF0000"/>
                </a:solidFill>
                <a:latin typeface="+mn-ea"/>
                <a:ea typeface="+mn-ea"/>
              </a:rPr>
              <a:t>))</a:t>
            </a:r>
            <a:endParaRPr lang="ko-KR" altLang="en-US" sz="160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91C091A-A20B-4D63-BD89-7BF7361F2219}"/>
              </a:ext>
            </a:extLst>
          </p:cNvPr>
          <p:cNvSpPr/>
          <p:nvPr/>
        </p:nvSpPr>
        <p:spPr>
          <a:xfrm>
            <a:off x="490862" y="1114177"/>
            <a:ext cx="32660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n-ea"/>
              </a:rPr>
              <a:t> </a:t>
            </a:r>
            <a:r>
              <a:rPr lang="en-US" altLang="ko-KR" b="1" dirty="0">
                <a:latin typeface="+mn-ea"/>
              </a:rPr>
              <a:t>Photo</a:t>
            </a:r>
            <a:r>
              <a:rPr lang="ko-KR" altLang="en-US" b="1" dirty="0">
                <a:latin typeface="+mn-ea"/>
              </a:rPr>
              <a:t> </a:t>
            </a:r>
            <a:r>
              <a:rPr lang="en-US" altLang="ko-KR" b="1" dirty="0" err="1">
                <a:latin typeface="+mn-ea"/>
              </a:rPr>
              <a:t>Tr</a:t>
            </a:r>
            <a:endParaRPr lang="en-US" altLang="ko-KR" b="1" dirty="0">
              <a:latin typeface="+mn-ea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DB21BDF-19D3-4094-A224-19BCC34E503E}"/>
              </a:ext>
            </a:extLst>
          </p:cNvPr>
          <p:cNvSpPr/>
          <p:nvPr/>
        </p:nvSpPr>
        <p:spPr>
          <a:xfrm>
            <a:off x="530715" y="3140968"/>
            <a:ext cx="32660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n-ea"/>
              </a:rPr>
              <a:t> </a:t>
            </a:r>
            <a:r>
              <a:rPr lang="en-US" altLang="ko-KR" b="1" dirty="0">
                <a:latin typeface="+mn-ea"/>
              </a:rPr>
              <a:t>ST – 7L</a:t>
            </a:r>
            <a:r>
              <a:rPr lang="ko-KR" altLang="en-US" b="1" dirty="0">
                <a:latin typeface="+mn-ea"/>
              </a:rPr>
              <a:t>의 사용법</a:t>
            </a:r>
            <a:endParaRPr lang="en-US" altLang="ko-KR" b="1" dirty="0">
              <a:latin typeface="+mn-ea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986C85B-C1DA-4A0D-B5D4-9127173389A2}"/>
              </a:ext>
            </a:extLst>
          </p:cNvPr>
          <p:cNvSpPr/>
          <p:nvPr/>
        </p:nvSpPr>
        <p:spPr>
          <a:xfrm>
            <a:off x="1043608" y="2211541"/>
            <a:ext cx="5814392" cy="521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</a:pPr>
            <a:r>
              <a:rPr lang="en-US" altLang="ko-KR" b="1" dirty="0">
                <a:latin typeface="+mn-ea"/>
                <a:sym typeface="Wingdings" pitchFamily="2" charset="2"/>
              </a:rPr>
              <a:t> </a:t>
            </a:r>
            <a:r>
              <a:rPr lang="ko-KR" altLang="en-US" b="1" dirty="0">
                <a:latin typeface="+mn-ea"/>
                <a:sym typeface="Wingdings" pitchFamily="2" charset="2"/>
              </a:rPr>
              <a:t>베이스 단자가 없음 </a:t>
            </a:r>
          </a:p>
          <a:p>
            <a:pPr>
              <a:lnSpc>
                <a:spcPct val="95000"/>
              </a:lnSpc>
            </a:pPr>
            <a:r>
              <a:rPr lang="ko-KR" altLang="en-US" b="1" dirty="0">
                <a:latin typeface="+mn-ea"/>
                <a:sym typeface="Wingdings" pitchFamily="2" charset="2"/>
              </a:rPr>
              <a:t> 가시광선에도 반응</a:t>
            </a:r>
            <a:r>
              <a:rPr lang="en-US" altLang="ko-KR" b="1" dirty="0">
                <a:latin typeface="+mn-ea"/>
                <a:sym typeface="Wingdings" pitchFamily="2" charset="2"/>
              </a:rPr>
              <a:t>, </a:t>
            </a:r>
            <a:r>
              <a:rPr lang="ko-KR" altLang="en-US" b="1" dirty="0">
                <a:latin typeface="+mn-ea"/>
                <a:sym typeface="Wingdings" pitchFamily="2" charset="2"/>
              </a:rPr>
              <a:t>적외선에 민감하게 반응</a:t>
            </a:r>
            <a:r>
              <a:rPr lang="ko-KR" altLang="en-US" b="1" dirty="0">
                <a:latin typeface="+mn-ea"/>
              </a:rPr>
              <a:t>   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21AB158-FC47-4A8C-B261-69323C725E5C}"/>
              </a:ext>
            </a:extLst>
          </p:cNvPr>
          <p:cNvSpPr/>
          <p:nvPr/>
        </p:nvSpPr>
        <p:spPr>
          <a:xfrm>
            <a:off x="889614" y="1595869"/>
            <a:ext cx="7426802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b="1" dirty="0">
                <a:latin typeface="+mn-ea"/>
              </a:rPr>
              <a:t>베이스에 전압대신  빛이 가해지면 </a:t>
            </a:r>
            <a:r>
              <a:rPr lang="en-US" altLang="ko-KR" b="1" dirty="0" err="1">
                <a:latin typeface="+mn-ea"/>
              </a:rPr>
              <a:t>Tr</a:t>
            </a:r>
            <a:r>
              <a:rPr lang="ko-KR" altLang="en-US" b="1" dirty="0">
                <a:latin typeface="+mn-ea"/>
              </a:rPr>
              <a:t>이 </a:t>
            </a:r>
            <a:r>
              <a:rPr lang="en-US" altLang="ko-KR" b="1" dirty="0">
                <a:latin typeface="+mn-ea"/>
              </a:rPr>
              <a:t>ON</a:t>
            </a:r>
            <a:r>
              <a:rPr lang="ko-KR" altLang="en-US" b="1" dirty="0">
                <a:latin typeface="+mn-ea"/>
              </a:rPr>
              <a:t>되며 </a:t>
            </a:r>
            <a:r>
              <a:rPr lang="ko-KR" altLang="en-US" b="1" dirty="0">
                <a:latin typeface="+mn-ea"/>
                <a:sym typeface="Wingdings" pitchFamily="2" charset="2"/>
              </a:rPr>
              <a:t>대부분이 </a:t>
            </a:r>
            <a:r>
              <a:rPr lang="en-US" altLang="ko-KR" b="1" dirty="0" err="1">
                <a:latin typeface="+mn-ea"/>
                <a:sym typeface="Wingdings" pitchFamily="2" charset="2"/>
              </a:rPr>
              <a:t>npn</a:t>
            </a:r>
            <a:r>
              <a:rPr lang="ko-KR" altLang="en-US" b="1" dirty="0">
                <a:latin typeface="+mn-ea"/>
                <a:sym typeface="Wingdings" pitchFamily="2" charset="2"/>
              </a:rPr>
              <a:t>형 </a:t>
            </a:r>
            <a:endParaRPr lang="ko-KR" altLang="en-US" b="1" dirty="0">
              <a:latin typeface="+mn-ea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F7F6DC5-CF7C-4153-B7E0-1797DE9672B8}"/>
              </a:ext>
            </a:extLst>
          </p:cNvPr>
          <p:cNvSpPr/>
          <p:nvPr/>
        </p:nvSpPr>
        <p:spPr>
          <a:xfrm>
            <a:off x="294114" y="434112"/>
            <a:ext cx="18297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+mn-ea"/>
              </a:rPr>
              <a:t>(3) </a:t>
            </a:r>
            <a:r>
              <a:rPr lang="en-US" altLang="ko-KR" sz="2000" b="1" dirty="0">
                <a:latin typeface="+mn-ea"/>
              </a:rPr>
              <a:t>Photo TR </a:t>
            </a:r>
          </a:p>
        </p:txBody>
      </p:sp>
    </p:spTree>
    <p:extLst>
      <p:ext uri="{BB962C8B-B14F-4D97-AF65-F5344CB8AC3E}">
        <p14:creationId xmlns:p14="http://schemas.microsoft.com/office/powerpoint/2010/main" val="3532672484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F1B0A643-AE37-47E0-8A90-DB919C1BC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785813"/>
            <a:ext cx="5111750" cy="402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l" eaLnBrk="1" hangingPunct="1"/>
            <a:r>
              <a:rPr lang="en-US" altLang="ko-KR" sz="2000">
                <a:latin typeface="+mn-ea"/>
                <a:ea typeface="+mn-ea"/>
              </a:rPr>
              <a:t>(4) </a:t>
            </a:r>
            <a:r>
              <a:rPr lang="ko-KR" altLang="en-US" sz="2000">
                <a:latin typeface="+mn-ea"/>
                <a:ea typeface="+mn-ea"/>
              </a:rPr>
              <a:t>적외선 </a:t>
            </a:r>
            <a:r>
              <a:rPr lang="ko-KR" altLang="en-US" sz="2000" dirty="0">
                <a:latin typeface="+mn-ea"/>
                <a:ea typeface="+mn-ea"/>
              </a:rPr>
              <a:t>센서의 감지 원리 </a:t>
            </a:r>
          </a:p>
        </p:txBody>
      </p:sp>
      <p:graphicFrame>
        <p:nvGraphicFramePr>
          <p:cNvPr id="4" name="Object 8">
            <a:extLst>
              <a:ext uri="{FF2B5EF4-FFF2-40B4-BE49-F238E27FC236}">
                <a16:creationId xmlns:a16="http://schemas.microsoft.com/office/drawing/2014/main" id="{2174AD00-9BAF-488D-A8B6-D8539AE2B7F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9733186"/>
              </p:ext>
            </p:extLst>
          </p:nvPr>
        </p:nvGraphicFramePr>
        <p:xfrm>
          <a:off x="1691680" y="2852936"/>
          <a:ext cx="5290946" cy="259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VISIO" r:id="rId4" imgW="4263840" imgH="2089080" progId="Visio.Drawing.6">
                  <p:embed/>
                </p:oleObj>
              </mc:Choice>
              <mc:Fallback>
                <p:oleObj name="VISIO" r:id="rId4" imgW="4263840" imgH="2089080" progId="Visio.Drawing.6">
                  <p:embed/>
                  <p:pic>
                    <p:nvPicPr>
                      <p:cNvPr id="2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2852936"/>
                        <a:ext cx="5290946" cy="2592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25A74E31-9356-40E3-A4C8-D8586E8D44A3}"/>
              </a:ext>
            </a:extLst>
          </p:cNvPr>
          <p:cNvSpPr/>
          <p:nvPr/>
        </p:nvSpPr>
        <p:spPr>
          <a:xfrm>
            <a:off x="827584" y="1579502"/>
            <a:ext cx="45403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n-ea"/>
              </a:rPr>
              <a:t> 적외선 센서의 감지원리</a:t>
            </a:r>
            <a:endParaRPr lang="en-US" altLang="ko-KR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34672204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3" name="Object 9">
            <a:extLst>
              <a:ext uri="{FF2B5EF4-FFF2-40B4-BE49-F238E27FC236}">
                <a16:creationId xmlns:a16="http://schemas.microsoft.com/office/drawing/2014/main" id="{55CB6118-C3E7-4CD4-AFB5-6F3C6419B9C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0174512"/>
              </p:ext>
            </p:extLst>
          </p:nvPr>
        </p:nvGraphicFramePr>
        <p:xfrm>
          <a:off x="1042467" y="2196753"/>
          <a:ext cx="2914650" cy="247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VISIO" r:id="rId4" imgW="2914560" imgH="2475720" progId="Visio.Drawing.6">
                  <p:embed/>
                </p:oleObj>
              </mc:Choice>
              <mc:Fallback>
                <p:oleObj name="VISIO" r:id="rId4" imgW="2914560" imgH="2475720" progId="Visio.Drawing.6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467" y="2196753"/>
                        <a:ext cx="2914650" cy="2476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algn="ctr">
                            <a:solidFill>
                              <a:srgbClr val="FF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Group 43">
            <a:extLst>
              <a:ext uri="{FF2B5EF4-FFF2-40B4-BE49-F238E27FC236}">
                <a16:creationId xmlns:a16="http://schemas.microsoft.com/office/drawing/2014/main" id="{3C0DAFFC-D6B5-455E-BDCB-9E2F0931DD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4354905"/>
              </p:ext>
            </p:extLst>
          </p:nvPr>
        </p:nvGraphicFramePr>
        <p:xfrm>
          <a:off x="4788024" y="2852936"/>
          <a:ext cx="3600450" cy="1216025"/>
        </p:xfrm>
        <a:graphic>
          <a:graphicData uri="http://schemas.openxmlformats.org/drawingml/2006/table">
            <a:tbl>
              <a:tblPr/>
              <a:tblGrid>
                <a:gridCol w="143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84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종이</a:t>
                      </a:r>
                    </a:p>
                  </a:txBody>
                  <a:tcPr marL="90000" marR="90000" marT="46802" marB="468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출력전압</a:t>
                      </a: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en-US" altLang="ko-KR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Vout</a:t>
                      </a: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0000" marR="90000" marT="46802" marB="468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9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흰색</a:t>
                      </a:r>
                    </a:p>
                  </a:txBody>
                  <a:tcPr marL="90000" marR="90000" marT="46802" marB="468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0V</a:t>
                      </a:r>
                      <a:endParaRPr kumimoji="1" lang="ko-KR" altLang="ko-K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2" marB="468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0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검정색</a:t>
                      </a:r>
                    </a:p>
                  </a:txBody>
                  <a:tcPr marL="90000" marR="90000" marT="46802" marB="468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+</a:t>
                      </a:r>
                      <a:r>
                        <a:rPr kumimoji="1" lang="en-US" altLang="ko-KR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Vcc</a:t>
                      </a:r>
                      <a:endParaRPr kumimoji="1" lang="ko-KR" altLang="ko-K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2" marB="468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Text Box 45">
            <a:extLst>
              <a:ext uri="{FF2B5EF4-FFF2-40B4-BE49-F238E27FC236}">
                <a16:creationId xmlns:a16="http://schemas.microsoft.com/office/drawing/2014/main" id="{5A2717DD-B5E4-44BF-B803-3C9F4FD286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2699" y="2348111"/>
            <a:ext cx="2736850" cy="402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ko-KR" altLang="en-US" sz="2000">
                <a:latin typeface="+mn-ea"/>
                <a:ea typeface="+mn-ea"/>
              </a:rPr>
              <a:t>표 </a:t>
            </a:r>
            <a:r>
              <a:rPr lang="en-US" altLang="ko-KR" sz="2000">
                <a:latin typeface="+mn-ea"/>
                <a:ea typeface="+mn-ea"/>
              </a:rPr>
              <a:t>1.  </a:t>
            </a:r>
            <a:r>
              <a:rPr lang="ko-KR" altLang="en-US" sz="2000">
                <a:latin typeface="+mn-ea"/>
                <a:ea typeface="+mn-ea"/>
              </a:rPr>
              <a:t>센서실험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6453BA3-EADB-4C0C-B1C0-E9AD154527B6}"/>
              </a:ext>
            </a:extLst>
          </p:cNvPr>
          <p:cNvSpPr/>
          <p:nvPr/>
        </p:nvSpPr>
        <p:spPr>
          <a:xfrm>
            <a:off x="395536" y="740767"/>
            <a:ext cx="326609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Clr>
                <a:schemeClr val="accent1"/>
              </a:buClr>
            </a:pPr>
            <a:r>
              <a:rPr lang="en-US" altLang="ko-KR" sz="2000" b="1">
                <a:latin typeface="+mn-ea"/>
              </a:rPr>
              <a:t>(5) </a:t>
            </a:r>
            <a:r>
              <a:rPr lang="ko-KR" altLang="en-US" sz="2000" b="1">
                <a:latin typeface="+mn-ea"/>
              </a:rPr>
              <a:t>적외선 센서 회로</a:t>
            </a:r>
            <a:endParaRPr lang="en-US" altLang="ko-KR" sz="20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74027523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9B7ECE8B-339B-48FE-A31C-98805CFFF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660" y="1700808"/>
            <a:ext cx="427672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3D12613-C1BB-4AD5-ACEF-BC660781E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717032"/>
            <a:ext cx="1428750" cy="1362075"/>
          </a:xfrm>
          <a:prstGeom prst="rect">
            <a:avLst/>
          </a:prstGeom>
          <a:noFill/>
          <a:ln w="28575" algn="ctr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9">
            <a:extLst>
              <a:ext uri="{FF2B5EF4-FFF2-40B4-BE49-F238E27FC236}">
                <a16:creationId xmlns:a16="http://schemas.microsoft.com/office/drawing/2014/main" id="{2C4BCC82-F19A-47A9-913C-C53D02403E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833" y="5229200"/>
            <a:ext cx="3000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600" dirty="0">
                <a:latin typeface="+mn-ea"/>
                <a:ea typeface="+mn-ea"/>
              </a:rPr>
              <a:t>“</a:t>
            </a:r>
            <a:r>
              <a:rPr lang="ko-KR" altLang="en-US" sz="1600" dirty="0">
                <a:latin typeface="+mn-ea"/>
                <a:ea typeface="+mn-ea"/>
              </a:rPr>
              <a:t>육안으로 확인 안됨</a:t>
            </a:r>
            <a:r>
              <a:rPr lang="en-US" altLang="ko-KR" sz="1600" dirty="0">
                <a:latin typeface="+mn-ea"/>
                <a:ea typeface="+mn-ea"/>
              </a:rPr>
              <a:t>”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9BEC4BF1-D5AE-46EE-ABAF-E8967CEB8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689" y="2763064"/>
            <a:ext cx="25922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600" dirty="0">
                <a:latin typeface="+mn-ea"/>
                <a:ea typeface="+mn-ea"/>
              </a:rPr>
              <a:t>“</a:t>
            </a:r>
            <a:r>
              <a:rPr lang="ko-KR" altLang="en-US" sz="1600" dirty="0">
                <a:latin typeface="+mn-ea"/>
                <a:ea typeface="+mn-ea"/>
              </a:rPr>
              <a:t>적외선 직접 입력방지</a:t>
            </a:r>
            <a:r>
              <a:rPr lang="en-US" altLang="ko-KR" sz="1600" dirty="0">
                <a:latin typeface="+mn-ea"/>
                <a:ea typeface="+mn-ea"/>
              </a:rPr>
              <a:t>”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16885020-586A-4028-A855-2793563A3295}"/>
              </a:ext>
            </a:extLst>
          </p:cNvPr>
          <p:cNvSpPr/>
          <p:nvPr/>
        </p:nvSpPr>
        <p:spPr>
          <a:xfrm>
            <a:off x="622824" y="801985"/>
            <a:ext cx="32660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n-ea"/>
              </a:rPr>
              <a:t> 적외선 센서 확인</a:t>
            </a:r>
            <a:endParaRPr lang="en-US" altLang="ko-KR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5692038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01" y="1535025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5222431" y="2195434"/>
            <a:ext cx="3312368" cy="3293209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/>
              <a:t>from machine import Pin</a:t>
            </a:r>
          </a:p>
          <a:p>
            <a:r>
              <a:rPr lang="en-US" altLang="ko-KR" sz="1600" b="1"/>
              <a:t>import utime</a:t>
            </a:r>
          </a:p>
          <a:p>
            <a:endParaRPr lang="en-US" altLang="ko-KR" sz="1600" b="1"/>
          </a:p>
          <a:p>
            <a:r>
              <a:rPr lang="en-US" altLang="ko-KR" sz="1600" b="1"/>
              <a:t>sw = Pin(14, Pin.IN, Pin.PULL_UP)</a:t>
            </a:r>
          </a:p>
          <a:p>
            <a:r>
              <a:rPr lang="en-US" altLang="ko-KR" sz="1600" b="1"/>
              <a:t>led = Pin(0,Pin.OUT)</a:t>
            </a:r>
          </a:p>
          <a:p>
            <a:endParaRPr lang="en-US" altLang="ko-KR" sz="1600" b="1"/>
          </a:p>
          <a:p>
            <a:r>
              <a:rPr lang="en-US" altLang="ko-KR" sz="1600" b="1"/>
              <a:t>count =0</a:t>
            </a:r>
          </a:p>
          <a:p>
            <a:endParaRPr lang="en-US" altLang="ko-KR" sz="1600" b="1"/>
          </a:p>
          <a:p>
            <a:r>
              <a:rPr lang="en-US" altLang="ko-KR" sz="1600" b="1"/>
              <a:t>while True:</a:t>
            </a:r>
          </a:p>
          <a:p>
            <a:r>
              <a:rPr lang="en-US" altLang="ko-KR" sz="1600" b="1"/>
              <a:t>   if sw.value( ) == 0:</a:t>
            </a:r>
          </a:p>
          <a:p>
            <a:r>
              <a:rPr lang="en-US" altLang="ko-KR" sz="1600" b="1"/>
              <a:t>      print('</a:t>
            </a:r>
            <a:r>
              <a:rPr lang="ko-KR" altLang="en-US" sz="1600" b="1"/>
              <a:t>물체 감지</a:t>
            </a:r>
            <a:r>
              <a:rPr lang="en-US" altLang="ko-KR" sz="1600" b="1"/>
              <a:t>')</a:t>
            </a:r>
          </a:p>
          <a:p>
            <a:r>
              <a:rPr lang="en-US" altLang="ko-KR" sz="1600" b="1"/>
              <a:t>      led.value(1)</a:t>
            </a:r>
          </a:p>
          <a:p>
            <a:r>
              <a:rPr lang="en-US" altLang="ko-KR" sz="1600" b="1"/>
              <a:t>      utime.sleep(1)</a:t>
            </a:r>
            <a:endParaRPr lang="ko-KR" altLang="en-US" sz="1600" b="1"/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989001"/>
              </p:ext>
            </p:extLst>
          </p:nvPr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24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적외선 센서에 물체가 감지되었을때 셀에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“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물체 감지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” </a:t>
                      </a: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메세지를 출력하고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GPIO0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에 연결된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를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ON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919F3BDE-5563-45F2-9AA6-F638611CFA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2" y="2636912"/>
            <a:ext cx="4431809" cy="306848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1A56100-AE63-4D07-9C75-678ADEA08566}"/>
              </a:ext>
            </a:extLst>
          </p:cNvPr>
          <p:cNvSpPr txBox="1"/>
          <p:nvPr/>
        </p:nvSpPr>
        <p:spPr>
          <a:xfrm>
            <a:off x="3491880" y="4005064"/>
            <a:ext cx="16561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b="1">
                <a:latin typeface="+mn-ea"/>
              </a:rPr>
              <a:t>물체   감지 </a:t>
            </a:r>
            <a:r>
              <a:rPr lang="en-US" altLang="ko-KR" sz="1200" b="1">
                <a:latin typeface="+mn-ea"/>
              </a:rPr>
              <a:t>: </a:t>
            </a:r>
            <a:r>
              <a:rPr lang="ko-KR" altLang="en-US" sz="1200" b="1">
                <a:latin typeface="+mn-ea"/>
              </a:rPr>
              <a:t>출력 </a:t>
            </a:r>
            <a:r>
              <a:rPr lang="en-US" altLang="ko-KR" sz="1200" b="1">
                <a:latin typeface="+mn-ea"/>
              </a:rPr>
              <a:t>0</a:t>
            </a:r>
          </a:p>
          <a:p>
            <a:r>
              <a:rPr lang="ko-KR" altLang="en-US" sz="1200" b="1">
                <a:latin typeface="+mn-ea"/>
              </a:rPr>
              <a:t>물체미감지 </a:t>
            </a:r>
            <a:r>
              <a:rPr lang="en-US" altLang="ko-KR" sz="1200" b="1">
                <a:latin typeface="+mn-ea"/>
              </a:rPr>
              <a:t>: </a:t>
            </a:r>
            <a:r>
              <a:rPr lang="ko-KR" altLang="en-US" sz="1200" b="1">
                <a:latin typeface="+mn-ea"/>
              </a:rPr>
              <a:t>출력 </a:t>
            </a:r>
            <a:r>
              <a:rPr lang="en-US" altLang="ko-KR" sz="1200" b="1">
                <a:latin typeface="+mn-ea"/>
              </a:rPr>
              <a:t>1</a:t>
            </a:r>
            <a:endParaRPr lang="ko-KR" altLang="en-US" sz="12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67125890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Custom 343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90B0E3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3337</TotalTime>
  <Words>1025</Words>
  <Application>Microsoft Office PowerPoint</Application>
  <PresentationFormat>화면 슬라이드 쇼(4:3)</PresentationFormat>
  <Paragraphs>222</Paragraphs>
  <Slides>19</Slides>
  <Notes>18</Notes>
  <HiddenSlides>0</HiddenSlides>
  <MMClips>0</MMClips>
  <ScaleCrop>false</ScaleCrop>
  <HeadingPairs>
    <vt:vector size="8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6" baseType="lpstr">
      <vt:lpstr>HY헤드라인M</vt:lpstr>
      <vt:lpstr>맑은 고딕</vt:lpstr>
      <vt:lpstr>Arial</vt:lpstr>
      <vt:lpstr>Calibri</vt:lpstr>
      <vt:lpstr>Wingdings</vt:lpstr>
      <vt:lpstr>Office Theme</vt:lpstr>
      <vt:lpstr>VISIO</vt:lpstr>
      <vt:lpstr>PowerPoint 프레젠테이션</vt:lpstr>
      <vt:lpstr>1. 디지털 입력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2. 스위치 상승엣지 찾기 </vt:lpstr>
      <vt:lpstr>PowerPoint 프레젠테이션</vt:lpstr>
      <vt:lpstr>3. 광센서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Lines PowerPoint Presentation</dc:title>
  <dc:creator>jontypearce</dc:creator>
  <cp:lastModifiedBy>ADMIN</cp:lastModifiedBy>
  <cp:revision>229</cp:revision>
  <dcterms:created xsi:type="dcterms:W3CDTF">2011-07-11T11:56:50Z</dcterms:created>
  <dcterms:modified xsi:type="dcterms:W3CDTF">2026-03-26T11:08:44Z</dcterms:modified>
</cp:coreProperties>
</file>