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74" r:id="rId2"/>
    <p:sldId id="375" r:id="rId3"/>
    <p:sldId id="376" r:id="rId4"/>
    <p:sldId id="377" r:id="rId5"/>
    <p:sldId id="378" r:id="rId6"/>
    <p:sldId id="379" r:id="rId7"/>
    <p:sldId id="380" r:id="rId8"/>
    <p:sldId id="330" r:id="rId9"/>
    <p:sldId id="331" r:id="rId10"/>
    <p:sldId id="332" r:id="rId11"/>
    <p:sldId id="381" r:id="rId12"/>
    <p:sldId id="320" r:id="rId13"/>
    <p:sldId id="333" r:id="rId14"/>
    <p:sldId id="382" r:id="rId15"/>
    <p:sldId id="383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5561" autoAdjust="0"/>
    <p:restoredTop sz="94660"/>
  </p:normalViewPr>
  <p:slideViewPr>
    <p:cSldViewPr>
      <p:cViewPr varScale="1">
        <p:scale>
          <a:sx n="106" d="100"/>
          <a:sy n="106" d="100"/>
        </p:scale>
        <p:origin x="702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829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7325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9522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24995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3938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1854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63725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985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6424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9111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10820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57231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9726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4.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풀업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풀다운 저항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FA2597-8BE0-459D-92EF-7FC3C8839BAD}"/>
              </a:ext>
            </a:extLst>
          </p:cNvPr>
          <p:cNvSpPr txBox="1"/>
          <p:nvPr/>
        </p:nvSpPr>
        <p:spPr>
          <a:xfrm>
            <a:off x="5076056" y="1881010"/>
            <a:ext cx="37444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토글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9326EFE-E1DC-45EB-AC26-A1199A29D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960" y="2559467"/>
            <a:ext cx="1143160" cy="16290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1616D9-BDEB-4C64-B2CA-222549FE8E39}"/>
              </a:ext>
            </a:extLst>
          </p:cNvPr>
          <p:cNvSpPr txBox="1"/>
          <p:nvPr/>
        </p:nvSpPr>
        <p:spPr>
          <a:xfrm>
            <a:off x="755576" y="189377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푸쉬 버튼스위치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택트스위치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980AFA6-0C69-4FE1-A63A-0AF1B3590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629" y="2657367"/>
            <a:ext cx="1724266" cy="1543265"/>
          </a:xfrm>
          <a:prstGeom prst="rect">
            <a:avLst/>
          </a:prstGeom>
        </p:spPr>
      </p:pic>
      <p:sp>
        <p:nvSpPr>
          <p:cNvPr id="14" name="Rectangle 3">
            <a:extLst>
              <a:ext uri="{FF2B5EF4-FFF2-40B4-BE49-F238E27FC236}">
                <a16:creationId xmlns:a16="http://schemas.microsoft.com/office/drawing/2014/main" id="{78303D29-C541-404A-BCA9-CFBFCBABB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106147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스위치의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종류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E8DF86D-49B7-45FA-AFAB-6B8FBAA21E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8113" y="4440875"/>
            <a:ext cx="2493298" cy="103432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813A298-8A4E-4D90-8A14-CC6D284C17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2120" y="4435277"/>
            <a:ext cx="2229889" cy="986029"/>
          </a:xfrm>
          <a:prstGeom prst="rect">
            <a:avLst/>
          </a:prstGeom>
        </p:spPr>
      </p:pic>
      <p:sp>
        <p:nvSpPr>
          <p:cNvPr id="17" name="모서리가 둥근 직사각형 12">
            <a:extLst>
              <a:ext uri="{FF2B5EF4-FFF2-40B4-BE49-F238E27FC236}">
                <a16:creationId xmlns:a16="http://schemas.microsoft.com/office/drawing/2014/main" id="{BF6AE6A2-7657-4872-8012-586421338599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703615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6580-2493-4433-A577-FDF4D9607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90872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택트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스위치의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내부 연결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D770BD7-2636-4347-846C-D1F972F091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2210487"/>
            <a:ext cx="6480720" cy="2437026"/>
          </a:xfrm>
          <a:prstGeom prst="rect">
            <a:avLst/>
          </a:prstGeom>
        </p:spPr>
      </p:pic>
      <p:sp>
        <p:nvSpPr>
          <p:cNvPr id="7" name="모서리가 둥근 직사각형 12">
            <a:extLst>
              <a:ext uri="{FF2B5EF4-FFF2-40B4-BE49-F238E27FC236}">
                <a16:creationId xmlns:a16="http://schemas.microsoft.com/office/drawing/2014/main" id="{631F0152-A23E-473A-B0B7-5769CDB7D88D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71831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4303DBF3-2632-45D3-8CF9-8E32E7507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959" y="1233588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디지털 핀에 어떤 신호도 연결되지 않은 상태로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High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Low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도 아닌상태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입력신호를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확실하게 하기위해 풀업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풀다운 사용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0" indent="0" eaLnBrk="1" hangingPunct="1">
              <a:buNone/>
            </a:pP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Floating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C701D6A-5923-4A3B-B0E2-65556E2B8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534723"/>
            <a:ext cx="3240360" cy="3276898"/>
          </a:xfrm>
          <a:prstGeom prst="rect">
            <a:avLst/>
          </a:prstGeom>
        </p:spPr>
      </p:pic>
      <p:sp>
        <p:nvSpPr>
          <p:cNvPr id="9" name="모서리가 둥근 직사각형 12">
            <a:extLst>
              <a:ext uri="{FF2B5EF4-FFF2-40B4-BE49-F238E27FC236}">
                <a16:creationId xmlns:a16="http://schemas.microsoft.com/office/drawing/2014/main" id="{E943CEB0-4253-465D-A7DB-F54E37FDAF0A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947530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4303DBF3-2632-45D3-8CF9-8E32E7507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959" y="1233588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풀업저항은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특정지점의 전압을 끌어  올리는 것 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디지털회로는 보통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5V,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고저항을 이용  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Pull up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저항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150DA12-C1C9-4D3A-80FC-B178385E2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2564904"/>
            <a:ext cx="3168352" cy="3635882"/>
          </a:xfrm>
          <a:prstGeom prst="rect">
            <a:avLst/>
          </a:prstGeom>
        </p:spPr>
      </p:pic>
      <p:sp>
        <p:nvSpPr>
          <p:cNvPr id="9" name="모서리가 둥근 직사각형 12">
            <a:extLst>
              <a:ext uri="{FF2B5EF4-FFF2-40B4-BE49-F238E27FC236}">
                <a16:creationId xmlns:a16="http://schemas.microsoft.com/office/drawing/2014/main" id="{3CE7606C-DF53-4AFF-98A6-2EA3F038E3F4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994543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Pull Down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7692679-D22A-4F4A-BBEB-201D9DB1D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2406059"/>
            <a:ext cx="3672408" cy="3713817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7312B2BA-2F69-4C3D-B657-8667B0472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959" y="1233588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풀업저항은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특정지점의 전압을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0V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로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끌어  내리는 것 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디지털회로는 보통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0V,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고저항을 이용  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모서리가 둥근 직사각형 12">
            <a:extLst>
              <a:ext uri="{FF2B5EF4-FFF2-40B4-BE49-F238E27FC236}">
                <a16:creationId xmlns:a16="http://schemas.microsoft.com/office/drawing/2014/main" id="{359ABEEE-6CEC-4CE7-A608-0269BFE1579C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495850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주의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5BC9E3F-040E-40BC-9A18-C3716798C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1462861"/>
            <a:ext cx="3888432" cy="3932277"/>
          </a:xfrm>
          <a:prstGeom prst="rect">
            <a:avLst/>
          </a:prstGeom>
        </p:spPr>
      </p:pic>
      <p:sp>
        <p:nvSpPr>
          <p:cNvPr id="6" name="모서리가 둥근 직사각형 12">
            <a:extLst>
              <a:ext uri="{FF2B5EF4-FFF2-40B4-BE49-F238E27FC236}">
                <a16:creationId xmlns:a16="http://schemas.microsoft.com/office/drawing/2014/main" id="{217A61D0-81B9-49C9-A20B-281B9D4E5BF8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976482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525658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Pin( 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명령어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DF9938-202E-49DF-AFA7-7FFAAECA1054}"/>
              </a:ext>
            </a:extLst>
          </p:cNvPr>
          <p:cNvSpPr txBox="1"/>
          <p:nvPr/>
        </p:nvSpPr>
        <p:spPr>
          <a:xfrm>
            <a:off x="466865" y="150066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/>
              <a:t>Pin( ) </a:t>
            </a:r>
            <a:endParaRPr lang="ko-KR" altLang="en-US" b="1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46B1681-2789-4A4F-8089-A8F9B8125394}"/>
              </a:ext>
            </a:extLst>
          </p:cNvPr>
          <p:cNvGraphicFramePr>
            <a:graphicFrameLocks noGrp="1"/>
          </p:cNvGraphicFramePr>
          <p:nvPr/>
        </p:nvGraphicFramePr>
        <p:xfrm>
          <a:off x="779304" y="1983776"/>
          <a:ext cx="7897152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61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Pin( pin, mode, pull )</a:t>
                      </a:r>
                      <a:endParaRPr lang="ko-KR" altLang="en-US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핀으로 데이터 입력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  <a:tr h="426720"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입출력을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b="1" kern="120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mode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(IN), </a:t>
                      </a:r>
                      <a:r>
                        <a:rPr lang="ko-KR" altLang="en-US" sz="1600" b="1" kern="120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푸쉬풀모드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출력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(OUT), </a:t>
                      </a:r>
                      <a:r>
                        <a:rPr lang="ko-KR" altLang="en-US" sz="1600" b="1" kern="120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오픈드레인모드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출력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(OPEN__DRAIN) </a:t>
                      </a: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pull : PULL_UP(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풀업저항사용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PULL_DOWN(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풀다운 저항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NONE(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사용안함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AD">
                        <a:alpha val="5882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입력을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mode :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455084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B0A6224-D115-453A-8C0F-BE4E8C7C3BE3}"/>
              </a:ext>
            </a:extLst>
          </p:cNvPr>
          <p:cNvSpPr txBox="1"/>
          <p:nvPr/>
        </p:nvSpPr>
        <p:spPr>
          <a:xfrm>
            <a:off x="466865" y="4131837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/>
              <a:t>value( )</a:t>
            </a:r>
            <a:endParaRPr lang="ko-KR" altLang="en-US" b="1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E591F69-A15C-49C2-8326-3267278CD5CF}"/>
              </a:ext>
            </a:extLst>
          </p:cNvPr>
          <p:cNvGraphicFramePr>
            <a:graphicFrameLocks noGrp="1"/>
          </p:cNvGraphicFramePr>
          <p:nvPr/>
        </p:nvGraphicFramePr>
        <p:xfrm>
          <a:off x="749346" y="4713105"/>
          <a:ext cx="789715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241">
                  <a:extLst>
                    <a:ext uri="{9D8B030D-6E8A-4147-A177-3AD203B41FA5}">
                      <a16:colId xmlns:a16="http://schemas.microsoft.com/office/drawing/2014/main" val="514024591"/>
                    </a:ext>
                  </a:extLst>
                </a:gridCol>
                <a:gridCol w="4764911">
                  <a:extLst>
                    <a:ext uri="{9D8B030D-6E8A-4147-A177-3AD203B41FA5}">
                      <a16:colId xmlns:a16="http://schemas.microsoft.com/office/drawing/2014/main" val="1695283656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Pin.value(value )</a:t>
                      </a:r>
                      <a:endParaRPr lang="ko-KR" altLang="en-US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핀의 논리 레벨을 읽거나 설정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7821412"/>
                  </a:ext>
                </a:extLst>
              </a:tr>
              <a:tr h="426720"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value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핀으로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출력한 논리 레벨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True/False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변환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가능한 모든 값 사용가능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AD">
                        <a:alpha val="5882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입력을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mode :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8821059"/>
                  </a:ext>
                </a:extLst>
              </a:tr>
            </a:tbl>
          </a:graphicData>
        </a:graphic>
      </p:graphicFrame>
      <p:sp>
        <p:nvSpPr>
          <p:cNvPr id="9" name="모서리가 둥근 직사각형 12">
            <a:extLst>
              <a:ext uri="{FF2B5EF4-FFF2-40B4-BE49-F238E27FC236}">
                <a16:creationId xmlns:a16="http://schemas.microsoft.com/office/drawing/2014/main" id="{5460828D-1681-4771-A579-F5249CD00D8C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226645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801038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925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473455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피코 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눌리면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switch on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을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b="1"/>
                        <a:t>switch 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26AA99EE-2CF1-44C0-858B-F23E21887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201" y="2420888"/>
            <a:ext cx="3836400" cy="323248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D0F060A-1941-4C89-A861-37804E933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7029" y="1763844"/>
            <a:ext cx="1581315" cy="11896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3F5D01B-F77F-4A9A-9326-103734A474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9325" y="3033170"/>
            <a:ext cx="4427984" cy="262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52530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836712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2771800" y="1988840"/>
            <a:ext cx="3312368" cy="3139321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</a:t>
            </a:r>
            <a:r>
              <a:rPr lang="en-US" altLang="ko-KR" b="1" err="1"/>
              <a:t>utime</a:t>
            </a:r>
            <a:endParaRPr lang="en-US" altLang="ko-KR" b="1"/>
          </a:p>
          <a:p>
            <a:endParaRPr lang="en-US" altLang="ko-KR" b="1"/>
          </a:p>
          <a:p>
            <a:r>
              <a:rPr lang="en-US" altLang="ko-KR" b="1" err="1"/>
              <a:t>sw</a:t>
            </a:r>
            <a:r>
              <a:rPr lang="en-US" altLang="ko-KR" b="1"/>
              <a:t> = Pin(14, Pin.IN)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if </a:t>
            </a:r>
            <a:r>
              <a:rPr lang="en-US" altLang="ko-KR" b="1" err="1"/>
              <a:t>sw.value</a:t>
            </a:r>
            <a:r>
              <a:rPr lang="en-US" altLang="ko-KR" b="1"/>
              <a:t>( ) == 0:</a:t>
            </a:r>
          </a:p>
          <a:p>
            <a:r>
              <a:rPr lang="en-US" altLang="ko-KR" b="1"/>
              <a:t>        print("switch on")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utime.sleep</a:t>
            </a:r>
            <a:r>
              <a:rPr lang="en-US" altLang="ko-KR" b="1"/>
              <a:t>(1)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376982890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801038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925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473455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피코 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연결하고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눌리면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내부풀업을 이용해 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switch on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을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b="1"/>
                        <a:t>ch 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CC7DB3A-119E-43B2-8167-059CFABF723F}"/>
              </a:ext>
            </a:extLst>
          </p:cNvPr>
          <p:cNvSpPr txBox="1"/>
          <p:nvPr/>
        </p:nvSpPr>
        <p:spPr>
          <a:xfrm>
            <a:off x="5292080" y="2152328"/>
            <a:ext cx="3366120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utime</a:t>
            </a:r>
          </a:p>
          <a:p>
            <a:endParaRPr lang="en-US" altLang="ko-KR" b="1"/>
          </a:p>
          <a:p>
            <a:r>
              <a:rPr lang="en-US" altLang="ko-KR" b="1"/>
              <a:t>sw = Pin(14, Pin.IN, Pin.PULL_UP)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if sw.value( ) == 0:</a:t>
            </a:r>
          </a:p>
          <a:p>
            <a:r>
              <a:rPr lang="en-US" altLang="ko-KR" b="1"/>
              <a:t>        print("switch on")</a:t>
            </a:r>
          </a:p>
          <a:p>
            <a:r>
              <a:rPr lang="en-US" altLang="ko-KR" b="1"/>
              <a:t>        utime.sleep(1)</a:t>
            </a:r>
          </a:p>
          <a:p>
            <a:endParaRPr lang="ko-KR" altLang="en-US" b="1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B234E7-9BCC-4CFC-AEA4-1EB284B66B5C}"/>
              </a:ext>
            </a:extLst>
          </p:cNvPr>
          <p:cNvSpPr txBox="1"/>
          <p:nvPr/>
        </p:nvSpPr>
        <p:spPr>
          <a:xfrm>
            <a:off x="5364088" y="5733256"/>
            <a:ext cx="359804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b="1">
                <a:latin typeface="+mn-ea"/>
              </a:rPr>
              <a:t>-  Pin.PULL_UP </a:t>
            </a:r>
            <a:r>
              <a:rPr lang="ko-KR" altLang="en-US" sz="1600" b="1">
                <a:latin typeface="+mn-ea"/>
              </a:rPr>
              <a:t>삭제 </a:t>
            </a:r>
            <a:r>
              <a:rPr lang="en-US" altLang="ko-KR" sz="1600" b="1">
                <a:latin typeface="+mn-ea"/>
                <a:sym typeface="Wingdings" panose="05000000000000000000" pitchFamily="2" charset="2"/>
              </a:rPr>
              <a:t> floating </a:t>
            </a:r>
            <a:endParaRPr lang="ko-KR" altLang="en-US" sz="1600"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DD4F90E-159F-4EA4-B5E4-AF8F87BF4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315495"/>
            <a:ext cx="3790723" cy="37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7513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004048" y="2270001"/>
            <a:ext cx="3312368" cy="3970318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</a:t>
            </a:r>
            <a:r>
              <a:rPr lang="en-US" altLang="ko-KR" b="1" err="1"/>
              <a:t>utime</a:t>
            </a:r>
            <a:endParaRPr lang="en-US" altLang="ko-KR" b="1"/>
          </a:p>
          <a:p>
            <a:endParaRPr lang="en-US" altLang="ko-KR" b="1"/>
          </a:p>
          <a:p>
            <a:r>
              <a:rPr lang="en-US" altLang="ko-KR" b="1" err="1"/>
              <a:t>sw</a:t>
            </a:r>
            <a:r>
              <a:rPr lang="en-US" altLang="ko-KR" b="1"/>
              <a:t> = Pin(14, Pin.IN)</a:t>
            </a:r>
          </a:p>
          <a:p>
            <a:r>
              <a:rPr lang="en-US" altLang="ko-KR" b="1"/>
              <a:t>led = Pin(0,Pin.OUT)</a:t>
            </a:r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if </a:t>
            </a:r>
            <a:r>
              <a:rPr lang="en-US" altLang="ko-KR" b="1" err="1"/>
              <a:t>sw.value</a:t>
            </a:r>
            <a:r>
              <a:rPr lang="en-US" altLang="ko-KR" b="1"/>
              <a:t>( ) == 0:</a:t>
            </a:r>
          </a:p>
          <a:p>
            <a:r>
              <a:rPr lang="en-US" altLang="ko-KR" b="1"/>
              <a:t>        print("switch ON")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led.value</a:t>
            </a:r>
            <a:r>
              <a:rPr lang="en-US" altLang="ko-KR" b="1"/>
              <a:t>(1)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utime.sleep</a:t>
            </a:r>
            <a:r>
              <a:rPr lang="en-US" altLang="ko-KR" b="1"/>
              <a:t>(1)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led.value</a:t>
            </a:r>
            <a:r>
              <a:rPr lang="en-US" altLang="ko-KR" b="1"/>
              <a:t>(0)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utime.sleep</a:t>
            </a:r>
            <a:r>
              <a:rPr lang="en-US" altLang="ko-KR" b="1"/>
              <a:t>(1)</a:t>
            </a:r>
            <a:endParaRPr lang="ko-KR" altLang="en-US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LED,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스위치를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눌릴때 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초간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F3BE6789-E35E-40FE-8660-0BAEC1764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329669"/>
            <a:ext cx="3516168" cy="365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0097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4320480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스위치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 찾기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CCAFC654-133D-4E50-86CE-7EA95C03B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980728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하강엣지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15A6B97-39F5-4CB3-BE87-0B251B937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421487"/>
            <a:ext cx="3932423" cy="14417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B20C93-BC59-49D3-A656-63994AB95F5F}"/>
              </a:ext>
            </a:extLst>
          </p:cNvPr>
          <p:cNvSpPr txBox="1"/>
          <p:nvPr/>
        </p:nvSpPr>
        <p:spPr>
          <a:xfrm>
            <a:off x="1994570" y="3058694"/>
            <a:ext cx="60841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신호가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바뀌는 순간</a:t>
            </a:r>
            <a:endParaRPr kumimoji="1" lang="en-US" altLang="ko-KR" sz="1600" b="1" i="0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kumimoji="1" lang="en-US" altLang="ko-KR" sz="1600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하강엣지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신호가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바뀌는 순간</a:t>
            </a:r>
            <a:endParaRPr lang="en-US" altLang="en-US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A5BC2F42-605C-4EA5-B2C2-75D6FBB50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3859992"/>
            <a:ext cx="750869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채터링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(Chattering),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바운싱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(Bouncing) 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노이즈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(Noise)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26BFE9-6C52-47A9-807A-D611748F9705}"/>
              </a:ext>
            </a:extLst>
          </p:cNvPr>
          <p:cNvSpPr txBox="1"/>
          <p:nvPr/>
        </p:nvSpPr>
        <p:spPr>
          <a:xfrm>
            <a:off x="899592" y="4437113"/>
            <a:ext cx="75086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kumimoji="1" lang="en-US" altLang="ko-KR" sz="18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kumimoji="1" lang="ko-KR" altLang="en-US" sz="18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스위치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물리적인 접점이 붙거나 떨어질때 기계적 진동으로 인해   </a:t>
            </a:r>
            <a:endParaRPr kumimoji="1" lang="en-US" altLang="ko-KR" b="1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짧은 시간동안 접점이 여러번 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ON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OFF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반복하는 현상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endParaRPr kumimoji="1" lang="en-US" altLang="ko-KR" sz="1800" b="1" i="0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31ACD8B-5AA1-462D-85FB-BB0CEE9D5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7" y="5241469"/>
            <a:ext cx="2229889" cy="1491194"/>
          </a:xfrm>
          <a:prstGeom prst="rect">
            <a:avLst/>
          </a:prstGeom>
        </p:spPr>
      </p:pic>
      <p:sp>
        <p:nvSpPr>
          <p:cNvPr id="10" name="모서리가 둥근 직사각형 12">
            <a:extLst>
              <a:ext uri="{FF2B5EF4-FFF2-40B4-BE49-F238E27FC236}">
                <a16:creationId xmlns:a16="http://schemas.microsoft.com/office/drawing/2014/main" id="{B5504AEC-167F-41FA-A7DD-CF974EB98BC8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239968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186129" y="1535025"/>
            <a:ext cx="3312368" cy="477053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/>
              <a:t>from machine import Pin</a:t>
            </a:r>
          </a:p>
          <a:p>
            <a:r>
              <a:rPr lang="en-US" altLang="ko-KR" sz="1600" b="1"/>
              <a:t>import utime</a:t>
            </a:r>
          </a:p>
          <a:p>
            <a:endParaRPr lang="en-US" altLang="ko-KR" sz="1600" b="1"/>
          </a:p>
          <a:p>
            <a:r>
              <a:rPr lang="en-US" altLang="ko-KR" sz="1600" b="1"/>
              <a:t>sw_previous = False</a:t>
            </a:r>
          </a:p>
          <a:p>
            <a:r>
              <a:rPr lang="en-US" altLang="ko-KR" sz="1600" b="1"/>
              <a:t>sw_current = False</a:t>
            </a:r>
          </a:p>
          <a:p>
            <a:endParaRPr lang="en-US" altLang="ko-KR" sz="1600" b="1"/>
          </a:p>
          <a:p>
            <a:r>
              <a:rPr lang="en-US" altLang="ko-KR" sz="1600" b="1"/>
              <a:t>sw = Pin(14, Pin.IN)</a:t>
            </a:r>
          </a:p>
          <a:p>
            <a:r>
              <a:rPr lang="en-US" altLang="ko-KR" sz="1600" b="1"/>
              <a:t>led = Pin(0,Pin.OUT)</a:t>
            </a:r>
          </a:p>
          <a:p>
            <a:endParaRPr lang="en-US" altLang="ko-KR" sz="1600" b="1"/>
          </a:p>
          <a:p>
            <a:r>
              <a:rPr lang="en-US" altLang="ko-KR" sz="1600" b="1"/>
              <a:t>count =0</a:t>
            </a:r>
          </a:p>
          <a:p>
            <a:endParaRPr lang="en-US" altLang="ko-KR" sz="1600" b="1"/>
          </a:p>
          <a:p>
            <a:r>
              <a:rPr lang="en-US" altLang="ko-KR" sz="1600" b="1"/>
              <a:t>while True:</a:t>
            </a:r>
          </a:p>
          <a:p>
            <a:r>
              <a:rPr lang="en-US" altLang="ko-KR" sz="1600" b="1"/>
              <a:t>   sw_current = sw.value( )</a:t>
            </a:r>
          </a:p>
          <a:p>
            <a:r>
              <a:rPr lang="en-US" altLang="ko-KR" sz="1600" b="1"/>
              <a:t>   if sw_current == 0:</a:t>
            </a:r>
          </a:p>
          <a:p>
            <a:r>
              <a:rPr lang="en-US" altLang="ko-KR" sz="1600" b="1"/>
              <a:t>       if sw_previous == 1:</a:t>
            </a:r>
          </a:p>
          <a:p>
            <a:r>
              <a:rPr lang="en-US" altLang="ko-KR" sz="1600" b="1"/>
              <a:t>          count = count + 1</a:t>
            </a:r>
          </a:p>
          <a:p>
            <a:r>
              <a:rPr lang="en-US" altLang="ko-KR" sz="1600" b="1"/>
              <a:t>          led.toggle()</a:t>
            </a:r>
          </a:p>
          <a:p>
            <a:r>
              <a:rPr lang="en-US" altLang="ko-KR" sz="1600" b="1"/>
              <a:t>          print(count)</a:t>
            </a:r>
          </a:p>
          <a:p>
            <a:r>
              <a:rPr lang="en-US" altLang="ko-KR" sz="1600" b="1"/>
              <a:t>   sw_previous = sw_current</a:t>
            </a:r>
            <a:endParaRPr lang="ko-KR" altLang="en-US" sz="1600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LED,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스위치를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눌릴때 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반전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55A5CBBC-E652-425B-BE0C-8C6BF8C5C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246780"/>
            <a:ext cx="4373189" cy="418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36316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6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풀 다운 예제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LED,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스위치를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눌릴때 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반전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381A9F4B-D97A-4294-9218-6BC8049EB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1490" y="1808947"/>
            <a:ext cx="5433907" cy="443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28237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836712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정답</a:t>
            </a:r>
            <a:r>
              <a:rPr lang="en-US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C46460-BAD7-4AC8-B443-131AE574DCF9}"/>
              </a:ext>
            </a:extLst>
          </p:cNvPr>
          <p:cNvSpPr txBox="1"/>
          <p:nvPr/>
        </p:nvSpPr>
        <p:spPr>
          <a:xfrm>
            <a:off x="2483768" y="1484784"/>
            <a:ext cx="3312368" cy="477053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/>
              <a:t>from machine import Pin</a:t>
            </a:r>
          </a:p>
          <a:p>
            <a:r>
              <a:rPr lang="en-US" altLang="ko-KR" sz="1600" b="1"/>
              <a:t>import utime</a:t>
            </a:r>
          </a:p>
          <a:p>
            <a:endParaRPr lang="en-US" altLang="ko-KR" sz="1600" b="1"/>
          </a:p>
          <a:p>
            <a:r>
              <a:rPr lang="en-US" altLang="ko-KR" sz="1600" b="1"/>
              <a:t>sw_previous = False</a:t>
            </a:r>
          </a:p>
          <a:p>
            <a:r>
              <a:rPr lang="en-US" altLang="ko-KR" sz="1600" b="1"/>
              <a:t>sw_current = False</a:t>
            </a:r>
          </a:p>
          <a:p>
            <a:endParaRPr lang="en-US" altLang="ko-KR" sz="1600" b="1"/>
          </a:p>
          <a:p>
            <a:r>
              <a:rPr lang="en-US" altLang="ko-KR" sz="1600" b="1"/>
              <a:t>sw = Pin(14, Pin.IN)</a:t>
            </a:r>
          </a:p>
          <a:p>
            <a:r>
              <a:rPr lang="en-US" altLang="ko-KR" sz="1600" b="1"/>
              <a:t>led = Pin(0,Pin.OUT)</a:t>
            </a:r>
          </a:p>
          <a:p>
            <a:endParaRPr lang="en-US" altLang="ko-KR" sz="1600" b="1"/>
          </a:p>
          <a:p>
            <a:r>
              <a:rPr lang="en-US" altLang="ko-KR" sz="1600" b="1"/>
              <a:t>count =0</a:t>
            </a:r>
          </a:p>
          <a:p>
            <a:endParaRPr lang="en-US" altLang="ko-KR" sz="1600" b="1"/>
          </a:p>
          <a:p>
            <a:r>
              <a:rPr lang="en-US" altLang="ko-KR" sz="1600" b="1"/>
              <a:t>while True:</a:t>
            </a:r>
          </a:p>
          <a:p>
            <a:r>
              <a:rPr lang="en-US" altLang="ko-KR" sz="1600" b="1"/>
              <a:t>   sw_current = sw.value()</a:t>
            </a:r>
          </a:p>
          <a:p>
            <a:r>
              <a:rPr lang="en-US" altLang="ko-KR" sz="1600" b="1"/>
              <a:t>   if sw_current == 1:</a:t>
            </a:r>
          </a:p>
          <a:p>
            <a:r>
              <a:rPr lang="en-US" altLang="ko-KR" sz="1600" b="1"/>
              <a:t>       if sw_previous == 0:</a:t>
            </a:r>
          </a:p>
          <a:p>
            <a:r>
              <a:rPr lang="en-US" altLang="ko-KR" sz="1600" b="1"/>
              <a:t>          count = count + 1</a:t>
            </a:r>
          </a:p>
          <a:p>
            <a:r>
              <a:rPr lang="en-US" altLang="ko-KR" sz="1600" b="1"/>
              <a:t>          led.toggle()</a:t>
            </a:r>
          </a:p>
          <a:p>
            <a:r>
              <a:rPr lang="en-US" altLang="ko-KR" sz="1600" b="1"/>
              <a:t>          print(count)</a:t>
            </a:r>
          </a:p>
          <a:p>
            <a:r>
              <a:rPr lang="en-US" altLang="ko-KR" sz="1600" b="1"/>
              <a:t>   sw_previous = sw_current</a:t>
            </a:r>
            <a:endParaRPr lang="ko-KR" altLang="en-US" sz="1600" b="1"/>
          </a:p>
        </p:txBody>
      </p:sp>
    </p:spTree>
    <p:extLst>
      <p:ext uri="{BB962C8B-B14F-4D97-AF65-F5344CB8AC3E}">
        <p14:creationId xmlns:p14="http://schemas.microsoft.com/office/powerpoint/2010/main" val="153288624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3232</TotalTime>
  <Words>776</Words>
  <Application>Microsoft Office PowerPoint</Application>
  <PresentationFormat>화면 슬라이드 쇼(4:3)</PresentationFormat>
  <Paragraphs>163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HY헤드라인M</vt:lpstr>
      <vt:lpstr>맑은 고딕</vt:lpstr>
      <vt:lpstr>Arial</vt:lpstr>
      <vt:lpstr>Calibri</vt:lpstr>
      <vt:lpstr>Wingdings</vt:lpstr>
      <vt:lpstr>Office Theme</vt:lpstr>
      <vt:lpstr>4. 풀업, 풀다운 저항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5. 디지털 입력 </vt:lpstr>
      <vt:lpstr>PowerPoint 프레젠테이션</vt:lpstr>
      <vt:lpstr>PowerPoint 프레젠테이션</vt:lpstr>
      <vt:lpstr>PowerPoint 프레젠테이션</vt:lpstr>
      <vt:lpstr>PowerPoint 프레젠테이션</vt:lpstr>
      <vt:lpstr>6. 스위치 상승엣지 찾기 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209</cp:revision>
  <dcterms:created xsi:type="dcterms:W3CDTF">2011-07-11T11:56:50Z</dcterms:created>
  <dcterms:modified xsi:type="dcterms:W3CDTF">2026-09-23T12:55:08Z</dcterms:modified>
</cp:coreProperties>
</file>