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312" r:id="rId2"/>
    <p:sldId id="340" r:id="rId3"/>
    <p:sldId id="347" r:id="rId4"/>
    <p:sldId id="364" r:id="rId5"/>
    <p:sldId id="388" r:id="rId6"/>
    <p:sldId id="369" r:id="rId7"/>
    <p:sldId id="386" r:id="rId8"/>
    <p:sldId id="371" r:id="rId9"/>
    <p:sldId id="382" r:id="rId10"/>
    <p:sldId id="389" r:id="rId11"/>
    <p:sldId id="381" r:id="rId12"/>
    <p:sldId id="390" r:id="rId13"/>
    <p:sldId id="391" r:id="rId14"/>
    <p:sldId id="392" r:id="rId15"/>
    <p:sldId id="393" r:id="rId16"/>
    <p:sldId id="384" r:id="rId17"/>
    <p:sldId id="394" r:id="rId18"/>
    <p:sldId id="373" r:id="rId19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CC"/>
    <a:srgbClr val="FF6600"/>
    <a:srgbClr val="BCFC2C"/>
    <a:srgbClr val="D4FD77"/>
    <a:srgbClr val="CC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4" autoAdjust="0"/>
    <p:restoredTop sz="94660"/>
  </p:normalViewPr>
  <p:slideViewPr>
    <p:cSldViewPr>
      <p:cViewPr varScale="1">
        <p:scale>
          <a:sx n="106" d="100"/>
          <a:sy n="106" d="100"/>
        </p:scale>
        <p:origin x="984" y="108"/>
      </p:cViewPr>
      <p:guideLst>
        <p:guide orient="horz" pos="216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>
      <p:cViewPr varScale="1">
        <p:scale>
          <a:sx n="85" d="100"/>
          <a:sy n="85" d="100"/>
        </p:scale>
        <p:origin x="369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0F9216BC-2BCA-4DD5-BE86-F2C7F82B53AF}" type="datetimeFigureOut">
              <a:rPr lang="en-GB"/>
              <a:pPr>
                <a:defRPr/>
              </a:pPr>
              <a:t>30/09/2026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/>
            </a:lvl1pPr>
          </a:lstStyle>
          <a:p>
            <a:pPr>
              <a:defRPr/>
            </a:pPr>
            <a:fld id="{24203FE3-0BE2-4B73-A3CE-B4703CE1EB8C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86530622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3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8890230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4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9647902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5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2207503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6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7069899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7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6831573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8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4304496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9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4596352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11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2477504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12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7163696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13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9033276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14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910760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15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7069899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16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3752972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17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6831573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18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317122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8C4E54-2631-4529-BB83-1D21A6F35C67}" type="datetimeFigureOut">
              <a:rPr lang="en-GB"/>
              <a:pPr>
                <a:defRPr/>
              </a:pPr>
              <a:t>30/09/2026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B4F0CBD0-082A-47C5-9AEA-E966810D008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949484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3496" y="1370013"/>
            <a:ext cx="6842125" cy="922337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0825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1AF289-03A1-48E1-9CE2-25427E95097B}" type="datetimeFigureOut">
              <a:rPr lang="en-GB"/>
              <a:pPr>
                <a:defRPr/>
              </a:pPr>
              <a:t>30/09/2026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8966060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AE3F66-FE49-4825-A77D-B5B8FD0A75AB}" type="datetimeFigureOut">
              <a:rPr lang="en-GB"/>
              <a:pPr>
                <a:defRPr/>
              </a:pPr>
              <a:t>30/09/2026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AD94BA-AE01-4C86-ADA4-6099BC2BA460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2493468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0825" y="65199"/>
            <a:ext cx="6842125" cy="922337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384053-A685-416D-B21C-9F4B53C98934}" type="datetimeFigureOut">
              <a:rPr lang="en-GB"/>
              <a:pPr>
                <a:defRPr/>
              </a:pPr>
              <a:t>30/09/2026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735145-396B-4676-BBD9-812951E37F9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42162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0825" y="65199"/>
            <a:ext cx="6842125" cy="922337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0F28FA-182E-4EBA-8A3E-E8A9505BC989}" type="datetimeFigureOut">
              <a:rPr lang="en-GB"/>
              <a:pPr>
                <a:defRPr/>
              </a:pPr>
              <a:t>30/09/2026</a:t>
            </a:fld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6507CB-4477-4ED9-ADD4-11A149EE32A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254410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0825" y="65199"/>
            <a:ext cx="6842125" cy="922337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2446A9-A18F-46C4-9F8C-E2EEF1B6F9DD}" type="datetimeFigureOut">
              <a:rPr lang="en-GB"/>
              <a:pPr>
                <a:defRPr/>
              </a:pPr>
              <a:t>30/09/2026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5B2E04-FDC9-4372-9E02-2FB1A5F9395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2961496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377B50-7EBB-4650-A912-A4325B3D6937}" type="datetimeFigureOut">
              <a:rPr lang="en-GB"/>
              <a:pPr>
                <a:defRPr/>
              </a:pPr>
              <a:t>30/09/2026</a:t>
            </a:fld>
            <a:endParaRPr lang="en-GB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C943F9-9855-4D47-8C14-F0CB13BE1F0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056507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EE5161-6359-4A42-B417-2E1A22E7D347}" type="datetimeFigureOut">
              <a:rPr lang="en-GB"/>
              <a:pPr>
                <a:defRPr/>
              </a:pPr>
              <a:t>30/09/2026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375558-61B1-4676-9302-B92D389F04B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021615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94566D-BF3E-44C6-80B1-BAD25E99DB1C}" type="datetimeFigureOut">
              <a:rPr lang="en-GB"/>
              <a:pPr>
                <a:defRPr/>
              </a:pPr>
              <a:t>30/09/2026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4B9A88-C57D-44A4-8C5C-7EAD6F2A86E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913307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0825" y="65199"/>
            <a:ext cx="6842125" cy="922337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0825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3F70E7-78B2-4297-A044-8FF750854E2C}" type="datetimeFigureOut">
              <a:rPr lang="en-GB"/>
              <a:pPr>
                <a:defRPr/>
              </a:pPr>
              <a:t>30/09/2026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C4D7D9-CC2A-44AA-80D7-73D39B7B973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556025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5CFD59-8273-47D9-935B-6A615623A7A1}" type="datetimeFigureOut">
              <a:rPr lang="en-GB"/>
              <a:pPr>
                <a:defRPr/>
              </a:pPr>
              <a:t>30/09/2026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E2920D-42C3-44C5-B520-2345D0B6BFE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3442032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-1992" y="-27384"/>
            <a:ext cx="8045240" cy="763512"/>
          </a:xfrm>
          <a:prstGeom prst="rect">
            <a:avLst/>
          </a:prstGeom>
          <a:solidFill>
            <a:srgbClr val="92D050">
              <a:alpha val="5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24CF537-6F32-415C-8AB8-D147454CE4D1}" type="datetimeFigureOut">
              <a:rPr lang="en-GB"/>
              <a:pPr>
                <a:defRPr/>
              </a:pPr>
              <a:t>30/09/2026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03711B65-86F8-4A28-9862-31030894965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44B5F5E9-D8D5-4B88-BC26-7F29F24C1D6E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8115256" y="78014"/>
            <a:ext cx="777224" cy="614682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55" r:id="rId1"/>
    <p:sldLayoutId id="2147483745" r:id="rId2"/>
    <p:sldLayoutId id="2147483746" r:id="rId3"/>
    <p:sldLayoutId id="2147483747" r:id="rId4"/>
    <p:sldLayoutId id="2147483748" r:id="rId5"/>
    <p:sldLayoutId id="2147483749" r:id="rId6"/>
    <p:sldLayoutId id="2147483750" r:id="rId7"/>
    <p:sldLayoutId id="2147483751" r:id="rId8"/>
    <p:sldLayoutId id="2147483752" r:id="rId9"/>
    <p:sldLayoutId id="2147483753" r:id="rId10"/>
    <p:sldLayoutId id="2147483754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 kern="1200">
          <a:solidFill>
            <a:schemeClr val="bg1"/>
          </a:solidFill>
          <a:latin typeface="Arial" pitchFamily="34" charset="0"/>
          <a:ea typeface="+mj-ea"/>
          <a:cs typeface="Arial" pitchFamily="34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4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Subtitle 2"/>
          <p:cNvSpPr>
            <a:spLocks noGrp="1"/>
          </p:cNvSpPr>
          <p:nvPr>
            <p:ph type="subTitle" idx="4294967295"/>
          </p:nvPr>
        </p:nvSpPr>
        <p:spPr>
          <a:xfrm>
            <a:off x="2954730" y="5404385"/>
            <a:ext cx="3419377" cy="1030844"/>
          </a:xfrm>
          <a:prstGeom prst="rect">
            <a:avLst/>
          </a:prstGeom>
        </p:spPr>
        <p:txBody>
          <a:bodyPr/>
          <a:lstStyle/>
          <a:p>
            <a:pPr marL="0" indent="0" algn="ctr">
              <a:buNone/>
            </a:pPr>
            <a:r>
              <a:rPr lang="ko-KR" altLang="en-US" sz="2000" b="1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부천대학교 </a:t>
            </a:r>
            <a:r>
              <a:rPr lang="ko-KR" altLang="en-US" sz="2000" b="1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전기과</a:t>
            </a:r>
            <a:endParaRPr lang="en-US" altLang="ko-KR" sz="2000" b="1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 algn="ctr">
              <a:buNone/>
            </a:pPr>
            <a:r>
              <a:rPr lang="en-US" altLang="ko-KR" sz="20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 </a:t>
            </a:r>
            <a:r>
              <a:rPr lang="ko-KR" altLang="en-US" sz="2000" b="1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이한석</a:t>
            </a:r>
            <a:r>
              <a:rPr lang="ko-KR" altLang="en-US" sz="2000" b="1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교수</a:t>
            </a:r>
            <a:endParaRPr lang="en-GB" altLang="en-US" sz="2000" b="1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2F6BFD68-1FEC-455F-A7E4-5A35B4000647}"/>
              </a:ext>
            </a:extLst>
          </p:cNvPr>
          <p:cNvSpPr txBox="1">
            <a:spLocks noChangeArrowheads="1"/>
          </p:cNvSpPr>
          <p:nvPr/>
        </p:nvSpPr>
        <p:spPr>
          <a:xfrm>
            <a:off x="1475656" y="552091"/>
            <a:ext cx="5976664" cy="85606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txBody>
          <a:bodyPr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Arial" charset="0"/>
                <a:cs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Arial" charset="0"/>
                <a:cs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Arial" charset="0"/>
                <a:cs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Arial" charset="0"/>
                <a:cs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ko-KR" altLang="en-US" sz="4800" b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전기공학 종합설계 </a:t>
            </a:r>
            <a:r>
              <a:rPr lang="en-US" altLang="ko-KR" sz="4800" b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endParaRPr lang="en-US" altLang="en-US" sz="4800" b="1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08531397-ECE1-4758-B872-7406592E59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64791" y="2110124"/>
            <a:ext cx="3999256" cy="2592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53004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Subtitle 2"/>
          <p:cNvSpPr>
            <a:spLocks noGrp="1"/>
          </p:cNvSpPr>
          <p:nvPr>
            <p:ph type="subTitle" idx="4294967295"/>
          </p:nvPr>
        </p:nvSpPr>
        <p:spPr>
          <a:xfrm>
            <a:off x="1259632" y="603466"/>
            <a:ext cx="5832648" cy="864096"/>
          </a:xfrm>
          <a:prstGeom prst="rect">
            <a:avLst/>
          </a:prstGeom>
        </p:spPr>
        <p:txBody>
          <a:bodyPr/>
          <a:lstStyle/>
          <a:p>
            <a:pPr marL="0" indent="0" algn="ctr">
              <a:buNone/>
            </a:pPr>
            <a:r>
              <a:rPr lang="ko-KR" altLang="en-US" sz="3600" b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제</a:t>
            </a:r>
            <a:r>
              <a:rPr lang="en-US" altLang="ko-KR" sz="3600" b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4</a:t>
            </a:r>
            <a:r>
              <a:rPr lang="ko-KR" altLang="en-US" sz="3600" b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장</a:t>
            </a:r>
            <a:r>
              <a:rPr lang="en-US" altLang="ko-KR" sz="3600" b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PIR</a:t>
            </a:r>
            <a:r>
              <a:rPr lang="ko-KR" altLang="en-US" sz="3600" b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센서 제어</a:t>
            </a:r>
            <a:endParaRPr lang="en-GB" altLang="en-US" sz="3600" b="1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5" name="Subtitle 2"/>
          <p:cNvSpPr txBox="1">
            <a:spLocks/>
          </p:cNvSpPr>
          <p:nvPr/>
        </p:nvSpPr>
        <p:spPr>
          <a:xfrm>
            <a:off x="1907704" y="5724884"/>
            <a:ext cx="5057894" cy="432048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ko-KR" altLang="en-US" sz="1600" b="1" dirty="0">
                <a:latin typeface="+mn-ea"/>
              </a:rPr>
              <a:t>부천대학교 </a:t>
            </a:r>
            <a:r>
              <a:rPr lang="ko-KR" altLang="en-US" sz="1600" b="1" dirty="0" err="1">
                <a:latin typeface="+mn-ea"/>
              </a:rPr>
              <a:t>전기과</a:t>
            </a:r>
            <a:r>
              <a:rPr lang="ko-KR" altLang="en-US" sz="1600" b="1" dirty="0">
                <a:latin typeface="+mn-ea"/>
              </a:rPr>
              <a:t> </a:t>
            </a:r>
            <a:r>
              <a:rPr lang="en-US" altLang="ko-KR" sz="1600" b="1" dirty="0">
                <a:latin typeface="+mn-ea"/>
              </a:rPr>
              <a:t>  </a:t>
            </a:r>
            <a:r>
              <a:rPr lang="ko-KR" altLang="en-US" sz="1600" b="1" dirty="0">
                <a:latin typeface="+mn-ea"/>
              </a:rPr>
              <a:t>이한석 교수</a:t>
            </a:r>
            <a:endParaRPr lang="en-GB" altLang="en-US" sz="1600" b="1" dirty="0">
              <a:latin typeface="+mn-ea"/>
            </a:endParaRP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E9B6CEA4-3A60-46FB-BC45-61749CCB38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30321" y="116632"/>
            <a:ext cx="1018279" cy="1160992"/>
          </a:xfrm>
          <a:prstGeom prst="rect">
            <a:avLst/>
          </a:prstGeom>
        </p:spPr>
      </p:pic>
      <p:pic>
        <p:nvPicPr>
          <p:cNvPr id="2" name="Picture 2">
            <a:extLst>
              <a:ext uri="{FF2B5EF4-FFF2-40B4-BE49-F238E27FC236}">
                <a16:creationId xmlns:a16="http://schemas.microsoft.com/office/drawing/2014/main" id="{DE556EC8-7C0C-4592-AE02-AB97F061D0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1988840"/>
            <a:ext cx="3068960" cy="3068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604019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467544" y="116632"/>
            <a:ext cx="5256584" cy="432048"/>
          </a:xfrm>
        </p:spPr>
        <p:txBody>
          <a:bodyPr/>
          <a:lstStyle/>
          <a:p>
            <a:pPr eaLnBrk="1" hangingPunct="1"/>
            <a:r>
              <a:rPr lang="en-US" altLang="ko-KR" sz="2400" b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1. PIR </a:t>
            </a:r>
            <a:r>
              <a:rPr lang="ko-KR" altLang="en-US" sz="2400" b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센서</a:t>
            </a:r>
            <a:r>
              <a:rPr lang="en-US" altLang="ko-KR" sz="2400" b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en-US" sz="2400" b="1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3" name="모서리가 둥근 직사각형 22"/>
          <p:cNvSpPr/>
          <p:nvPr/>
        </p:nvSpPr>
        <p:spPr>
          <a:xfrm>
            <a:off x="6878615" y="6453336"/>
            <a:ext cx="2229889" cy="360040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i="1">
                <a:latin typeface="HY헤드라인M" panose="02030600000101010101" pitchFamily="18" charset="-127"/>
                <a:ea typeface="HY헤드라인M" panose="02030600000101010101" pitchFamily="18" charset="-127"/>
              </a:rPr>
              <a:t>부천대학교 </a:t>
            </a:r>
            <a:r>
              <a:rPr lang="ko-KR" altLang="en-US" sz="1200" i="1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전기과</a:t>
            </a:r>
            <a:endParaRPr lang="ko-KR" altLang="en-US" sz="1200" i="1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7" name="Text Box 161">
            <a:extLst>
              <a:ext uri="{FF2B5EF4-FFF2-40B4-BE49-F238E27FC236}">
                <a16:creationId xmlns:a16="http://schemas.microsoft.com/office/drawing/2014/main" id="{BC522F94-C156-48D3-A23C-57271F4E30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3844" y="1010159"/>
            <a:ext cx="504666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spcBef>
                <a:spcPct val="50000"/>
              </a:spcBef>
              <a:buFont typeface="Wingdings" panose="05000000000000000000" pitchFamily="2" charset="2"/>
              <a:buChar char="q"/>
            </a:pPr>
            <a:r>
              <a:rPr lang="en-US" altLang="ko-KR" sz="2000" b="1">
                <a:latin typeface="+mn-ea"/>
                <a:ea typeface="+mn-ea"/>
              </a:rPr>
              <a:t> PIR(Passive Infrared Sensor)</a:t>
            </a:r>
            <a:r>
              <a:rPr lang="ko-KR" altLang="en-US" sz="2000" b="1">
                <a:latin typeface="+mn-ea"/>
                <a:ea typeface="+mn-ea"/>
              </a:rPr>
              <a:t>센서</a:t>
            </a:r>
            <a:r>
              <a:rPr lang="en-US" altLang="ko-KR" sz="2000" b="1">
                <a:latin typeface="+mn-ea"/>
                <a:ea typeface="+mn-ea"/>
              </a:rPr>
              <a:t>?</a:t>
            </a:r>
          </a:p>
        </p:txBody>
      </p:sp>
      <p:sp>
        <p:nvSpPr>
          <p:cNvPr id="9" name="Text Box 162">
            <a:extLst>
              <a:ext uri="{FF2B5EF4-FFF2-40B4-BE49-F238E27FC236}">
                <a16:creationId xmlns:a16="http://schemas.microsoft.com/office/drawing/2014/main" id="{E7916237-3FDF-4CAE-B5E4-F2B5EE4AEFC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552" y="1479333"/>
            <a:ext cx="7848872" cy="784830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spcBef>
                <a:spcPct val="50000"/>
              </a:spcBef>
              <a:buClr>
                <a:srgbClr val="FF33CC"/>
              </a:buClr>
              <a:buFont typeface="Wingdings" panose="05000000000000000000" pitchFamily="2" charset="2"/>
              <a:buNone/>
            </a:pPr>
            <a:r>
              <a:rPr lang="en-US" altLang="ko-KR" sz="1800" b="1">
                <a:latin typeface="+mn-ea"/>
                <a:ea typeface="+mn-ea"/>
              </a:rPr>
              <a:t>  </a:t>
            </a:r>
            <a:r>
              <a:rPr lang="en-US" altLang="ko-KR" sz="1800" b="1">
                <a:latin typeface="+mn-ea"/>
                <a:ea typeface="+mn-ea"/>
                <a:sym typeface="Wingdings" panose="05000000000000000000" pitchFamily="2" charset="2"/>
              </a:rPr>
              <a:t></a:t>
            </a:r>
            <a:r>
              <a:rPr lang="en-US" altLang="ko-KR" sz="1800" b="1">
                <a:latin typeface="+mn-ea"/>
                <a:ea typeface="+mn-ea"/>
              </a:rPr>
              <a:t> </a:t>
            </a:r>
            <a:r>
              <a:rPr lang="ko-KR" altLang="en-US" sz="1800" b="1">
                <a:latin typeface="+mn-ea"/>
                <a:ea typeface="+mn-ea"/>
              </a:rPr>
              <a:t>사람의 움직임을 감지하는 센서</a:t>
            </a:r>
            <a:endParaRPr lang="en-US" altLang="ko-KR" sz="1800" b="1">
              <a:latin typeface="+mn-ea"/>
              <a:ea typeface="+mn-ea"/>
            </a:endParaRPr>
          </a:p>
          <a:p>
            <a:pPr eaLnBrk="1" hangingPunct="1">
              <a:spcBef>
                <a:spcPct val="50000"/>
              </a:spcBef>
              <a:buClr>
                <a:srgbClr val="FF33CC"/>
              </a:buClr>
              <a:buFont typeface="Wingdings" panose="05000000000000000000" pitchFamily="2" charset="2"/>
              <a:buNone/>
            </a:pPr>
            <a:r>
              <a:rPr lang="en-US" altLang="ko-KR" sz="1800" b="1">
                <a:latin typeface="+mn-ea"/>
                <a:ea typeface="+mn-ea"/>
              </a:rPr>
              <a:t>  </a:t>
            </a:r>
            <a:r>
              <a:rPr lang="en-US" altLang="ko-KR" sz="1800" b="1">
                <a:latin typeface="+mn-ea"/>
                <a:ea typeface="+mn-ea"/>
                <a:sym typeface="Wingdings" panose="05000000000000000000" pitchFamily="2" charset="2"/>
              </a:rPr>
              <a:t></a:t>
            </a:r>
            <a:r>
              <a:rPr lang="ko-KR" altLang="en-US" sz="1800" b="1">
                <a:latin typeface="+mn-ea"/>
                <a:ea typeface="+mn-ea"/>
              </a:rPr>
              <a:t> 적외선 방출물체가 움직이면 센서에 입력되는 적외선 패턴의 변화</a:t>
            </a:r>
          </a:p>
        </p:txBody>
      </p:sp>
      <p:sp>
        <p:nvSpPr>
          <p:cNvPr id="17" name="Text Box 161">
            <a:extLst>
              <a:ext uri="{FF2B5EF4-FFF2-40B4-BE49-F238E27FC236}">
                <a16:creationId xmlns:a16="http://schemas.microsoft.com/office/drawing/2014/main" id="{93AAB6F5-2C1C-4D96-8D15-E655633C8DC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5983" y="2583547"/>
            <a:ext cx="504666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spcBef>
                <a:spcPct val="50000"/>
              </a:spcBef>
              <a:buFont typeface="Wingdings" panose="05000000000000000000" pitchFamily="2" charset="2"/>
              <a:buChar char="q"/>
            </a:pPr>
            <a:r>
              <a:rPr lang="en-US" altLang="ko-KR" sz="2000" b="1">
                <a:latin typeface="+mn-ea"/>
                <a:ea typeface="+mn-ea"/>
              </a:rPr>
              <a:t> PIR</a:t>
            </a:r>
            <a:r>
              <a:rPr lang="ko-KR" altLang="en-US" sz="2000" b="1">
                <a:latin typeface="+mn-ea"/>
                <a:ea typeface="+mn-ea"/>
              </a:rPr>
              <a:t>센서 구조 및 동작</a:t>
            </a:r>
            <a:endParaRPr lang="en-US" altLang="ko-KR" sz="2000" b="1">
              <a:latin typeface="+mn-ea"/>
              <a:ea typeface="+mn-ea"/>
            </a:endParaRPr>
          </a:p>
        </p:txBody>
      </p:sp>
      <p:sp>
        <p:nvSpPr>
          <p:cNvPr id="18" name="Text Box 162">
            <a:extLst>
              <a:ext uri="{FF2B5EF4-FFF2-40B4-BE49-F238E27FC236}">
                <a16:creationId xmlns:a16="http://schemas.microsoft.com/office/drawing/2014/main" id="{58AEF8CC-B07E-47AE-A22E-643B0CF6F9A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552" y="3150670"/>
            <a:ext cx="6984776" cy="369332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spcBef>
                <a:spcPct val="50000"/>
              </a:spcBef>
              <a:buClr>
                <a:srgbClr val="FF33CC"/>
              </a:buClr>
              <a:buFont typeface="Wingdings" panose="05000000000000000000" pitchFamily="2" charset="2"/>
              <a:buNone/>
            </a:pPr>
            <a:r>
              <a:rPr lang="en-US" altLang="ko-KR" sz="1800" b="1">
                <a:latin typeface="+mn-ea"/>
                <a:ea typeface="+mn-ea"/>
              </a:rPr>
              <a:t>  </a:t>
            </a:r>
            <a:r>
              <a:rPr lang="en-US" altLang="ko-KR" sz="1800" b="1">
                <a:latin typeface="+mn-ea"/>
                <a:ea typeface="+mn-ea"/>
                <a:sym typeface="Wingdings" panose="05000000000000000000" pitchFamily="2" charset="2"/>
              </a:rPr>
              <a:t></a:t>
            </a:r>
            <a:r>
              <a:rPr lang="en-US" altLang="ko-KR" sz="1800" b="1">
                <a:latin typeface="+mn-ea"/>
                <a:ea typeface="+mn-ea"/>
              </a:rPr>
              <a:t> </a:t>
            </a:r>
            <a:r>
              <a:rPr lang="ko-KR" altLang="en-US" sz="1800" b="1">
                <a:latin typeface="+mn-ea"/>
                <a:ea typeface="+mn-ea"/>
              </a:rPr>
              <a:t>디지털 출력 센서로 </a:t>
            </a:r>
            <a:r>
              <a:rPr lang="en-US" altLang="ko-KR" sz="1800" b="1">
                <a:latin typeface="+mn-ea"/>
                <a:ea typeface="+mn-ea"/>
              </a:rPr>
              <a:t>2</a:t>
            </a:r>
            <a:r>
              <a:rPr lang="ko-KR" altLang="en-US" sz="1800" b="1">
                <a:latin typeface="+mn-ea"/>
                <a:ea typeface="+mn-ea"/>
              </a:rPr>
              <a:t>가지 출력</a:t>
            </a:r>
          </a:p>
        </p:txBody>
      </p:sp>
      <p:graphicFrame>
        <p:nvGraphicFramePr>
          <p:cNvPr id="2" name="표 2">
            <a:extLst>
              <a:ext uri="{FF2B5EF4-FFF2-40B4-BE49-F238E27FC236}">
                <a16:creationId xmlns:a16="http://schemas.microsoft.com/office/drawing/2014/main" id="{E8EBB4F9-2958-429D-A6F7-DE7793F274FD}"/>
              </a:ext>
            </a:extLst>
          </p:cNvPr>
          <p:cNvGraphicFramePr>
            <a:graphicFrameLocks noGrp="1"/>
          </p:cNvGraphicFramePr>
          <p:nvPr/>
        </p:nvGraphicFramePr>
        <p:xfrm>
          <a:off x="4355976" y="4499085"/>
          <a:ext cx="3735032" cy="71244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22864">
                  <a:extLst>
                    <a:ext uri="{9D8B030D-6E8A-4147-A177-3AD203B41FA5}">
                      <a16:colId xmlns:a16="http://schemas.microsoft.com/office/drawing/2014/main" val="1468930012"/>
                    </a:ext>
                  </a:extLst>
                </a:gridCol>
                <a:gridCol w="1512168">
                  <a:extLst>
                    <a:ext uri="{9D8B030D-6E8A-4147-A177-3AD203B41FA5}">
                      <a16:colId xmlns:a16="http://schemas.microsoft.com/office/drawing/2014/main" val="276012410"/>
                    </a:ext>
                  </a:extLst>
                </a:gridCol>
              </a:tblGrid>
              <a:tr h="34160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아무 움직임이 없음</a:t>
                      </a:r>
                      <a:r>
                        <a:rPr lang="en-US" altLang="ko-KR" sz="1600" b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600" b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b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600" b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출력 </a:t>
                      </a:r>
                      <a:r>
                        <a:rPr lang="en-US" altLang="ko-KR" sz="1600" b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: LOW</a:t>
                      </a:r>
                      <a:endParaRPr lang="ko-KR" altLang="en-US" sz="1600" b="1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791594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사람</a:t>
                      </a:r>
                      <a:r>
                        <a:rPr lang="en-US" altLang="ko-KR" sz="1600" b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600" b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움직임이 감지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b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출력 </a:t>
                      </a:r>
                      <a:r>
                        <a:rPr lang="en-US" altLang="ko-KR" sz="1600" b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: HIGH</a:t>
                      </a:r>
                      <a:endParaRPr lang="ko-KR" altLang="en-US" sz="1600" b="1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59243679"/>
                  </a:ext>
                </a:extLst>
              </a:tr>
            </a:tbl>
          </a:graphicData>
        </a:graphic>
      </p:graphicFrame>
      <p:pic>
        <p:nvPicPr>
          <p:cNvPr id="4" name="그림 3">
            <a:extLst>
              <a:ext uri="{FF2B5EF4-FFF2-40B4-BE49-F238E27FC236}">
                <a16:creationId xmlns:a16="http://schemas.microsoft.com/office/drawing/2014/main" id="{98AA61C1-A91D-4709-B6BC-CBC6A7CC934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9752" y="3738830"/>
            <a:ext cx="1872208" cy="2232950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38DDCD97-8BFB-442F-8CB2-D7FA96C0900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3593" y="4191238"/>
            <a:ext cx="1494151" cy="13281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0045300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모서리가 둥근 직사각형 12"/>
          <p:cNvSpPr/>
          <p:nvPr/>
        </p:nvSpPr>
        <p:spPr>
          <a:xfrm>
            <a:off x="6878615" y="6453336"/>
            <a:ext cx="2229889" cy="360040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i="1">
                <a:latin typeface="HY헤드라인M" panose="02030600000101010101" pitchFamily="18" charset="-127"/>
                <a:ea typeface="HY헤드라인M" panose="02030600000101010101" pitchFamily="18" charset="-127"/>
              </a:rPr>
              <a:t>부천대학교 </a:t>
            </a:r>
            <a:r>
              <a:rPr lang="ko-KR" altLang="en-US" sz="1200" i="1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전기과</a:t>
            </a:r>
            <a:endParaRPr lang="ko-KR" altLang="en-US" sz="1200" i="1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27" name="그림 26">
            <a:extLst>
              <a:ext uri="{FF2B5EF4-FFF2-40B4-BE49-F238E27FC236}">
                <a16:creationId xmlns:a16="http://schemas.microsoft.com/office/drawing/2014/main" id="{C074FC3E-6672-45E9-97A3-68045E55A45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2629" y="2175138"/>
            <a:ext cx="3799371" cy="4134182"/>
          </a:xfrm>
          <a:prstGeom prst="rect">
            <a:avLst/>
          </a:prstGeom>
        </p:spPr>
      </p:pic>
      <p:sp>
        <p:nvSpPr>
          <p:cNvPr id="28" name="Text Box 161">
            <a:extLst>
              <a:ext uri="{FF2B5EF4-FFF2-40B4-BE49-F238E27FC236}">
                <a16:creationId xmlns:a16="http://schemas.microsoft.com/office/drawing/2014/main" id="{925B86ED-FFF8-4176-BA6B-68462AFF2BE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552" y="748100"/>
            <a:ext cx="504666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spcBef>
                <a:spcPct val="50000"/>
              </a:spcBef>
              <a:buFont typeface="Wingdings" panose="05000000000000000000" pitchFamily="2" charset="2"/>
              <a:buChar char="q"/>
            </a:pPr>
            <a:r>
              <a:rPr lang="en-US" altLang="ko-KR" sz="2000" b="1">
                <a:latin typeface="+mn-ea"/>
                <a:ea typeface="+mn-ea"/>
              </a:rPr>
              <a:t> </a:t>
            </a:r>
            <a:r>
              <a:rPr lang="en-US" altLang="ko-KR" sz="2000" b="1" i="0">
                <a:solidFill>
                  <a:srgbClr val="000000"/>
                </a:solidFill>
                <a:effectLst/>
                <a:latin typeface="+mj-ea"/>
                <a:ea typeface="+mj-ea"/>
              </a:rPr>
              <a:t>DC </a:t>
            </a:r>
            <a:r>
              <a:rPr lang="ko-KR" altLang="en-US" sz="2000" b="1" i="0">
                <a:solidFill>
                  <a:srgbClr val="000000"/>
                </a:solidFill>
                <a:effectLst/>
                <a:latin typeface="+mj-ea"/>
                <a:ea typeface="+mj-ea"/>
              </a:rPr>
              <a:t>인체감지센서 </a:t>
            </a:r>
            <a:r>
              <a:rPr lang="en-US" altLang="ko-KR" sz="2000" b="1" i="0">
                <a:solidFill>
                  <a:srgbClr val="000000"/>
                </a:solidFill>
                <a:effectLst/>
                <a:latin typeface="+mj-ea"/>
                <a:ea typeface="+mj-ea"/>
              </a:rPr>
              <a:t>(HC-SR501)</a:t>
            </a:r>
            <a:endParaRPr lang="en-US" altLang="ko-KR" sz="2000" b="1">
              <a:latin typeface="+mn-ea"/>
              <a:ea typeface="+mn-ea"/>
            </a:endParaRPr>
          </a:p>
        </p:txBody>
      </p:sp>
      <p:sp>
        <p:nvSpPr>
          <p:cNvPr id="29" name="Text Box 161">
            <a:extLst>
              <a:ext uri="{FF2B5EF4-FFF2-40B4-BE49-F238E27FC236}">
                <a16:creationId xmlns:a16="http://schemas.microsoft.com/office/drawing/2014/main" id="{3244CCFA-A1A1-4DCC-89D6-EA3F0A7799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1600" y="1556792"/>
            <a:ext cx="295232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marL="285750" indent="-285750" eaLnBrk="1" hangingPunct="1">
              <a:spcBef>
                <a:spcPct val="50000"/>
              </a:spcBef>
              <a:buFont typeface="Wingdings" panose="05000000000000000000" pitchFamily="2" charset="2"/>
              <a:buChar char="§"/>
            </a:pPr>
            <a:r>
              <a:rPr lang="ko-KR" altLang="en-US" b="1">
                <a:latin typeface="+mn-ea"/>
                <a:ea typeface="+mn-ea"/>
              </a:rPr>
              <a:t>센서 각 부분의 기능</a:t>
            </a:r>
            <a:endParaRPr lang="en-US" altLang="ko-KR" b="1">
              <a:latin typeface="+mn-ea"/>
              <a:ea typeface="+mn-ea"/>
            </a:endParaRPr>
          </a:p>
        </p:txBody>
      </p:sp>
      <p:sp>
        <p:nvSpPr>
          <p:cNvPr id="30" name="Text Box 161">
            <a:extLst>
              <a:ext uri="{FF2B5EF4-FFF2-40B4-BE49-F238E27FC236}">
                <a16:creationId xmlns:a16="http://schemas.microsoft.com/office/drawing/2014/main" id="{39066D8F-6401-4012-BEE2-4C1E743702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20072" y="1598077"/>
            <a:ext cx="295232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marL="285750" indent="-285750" eaLnBrk="1" hangingPunct="1">
              <a:spcBef>
                <a:spcPct val="50000"/>
              </a:spcBef>
              <a:buFont typeface="Wingdings" panose="05000000000000000000" pitchFamily="2" charset="2"/>
              <a:buChar char="§"/>
            </a:pPr>
            <a:r>
              <a:rPr lang="ko-KR" altLang="en-US" b="1">
                <a:latin typeface="+mn-ea"/>
                <a:ea typeface="+mn-ea"/>
              </a:rPr>
              <a:t>센서 감지 범위</a:t>
            </a:r>
            <a:endParaRPr lang="en-US" altLang="ko-KR" b="1">
              <a:latin typeface="+mn-ea"/>
              <a:ea typeface="+mn-ea"/>
            </a:endParaRPr>
          </a:p>
        </p:txBody>
      </p:sp>
      <p:pic>
        <p:nvPicPr>
          <p:cNvPr id="32" name="그림 31">
            <a:extLst>
              <a:ext uri="{FF2B5EF4-FFF2-40B4-BE49-F238E27FC236}">
                <a16:creationId xmlns:a16="http://schemas.microsoft.com/office/drawing/2014/main" id="{5975C022-2E13-4CB5-9E97-77F6ECA40C9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85377" y="2924944"/>
            <a:ext cx="3170711" cy="1556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8701968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모서리가 둥근 직사각형 12"/>
          <p:cNvSpPr/>
          <p:nvPr/>
        </p:nvSpPr>
        <p:spPr>
          <a:xfrm>
            <a:off x="6878615" y="6453336"/>
            <a:ext cx="2229889" cy="360040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i="1">
                <a:latin typeface="HY헤드라인M" panose="02030600000101010101" pitchFamily="18" charset="-127"/>
                <a:ea typeface="HY헤드라인M" panose="02030600000101010101" pitchFamily="18" charset="-127"/>
              </a:rPr>
              <a:t>부천대학교 </a:t>
            </a:r>
            <a:r>
              <a:rPr lang="ko-KR" altLang="en-US" sz="1200" i="1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전기과</a:t>
            </a:r>
            <a:endParaRPr lang="ko-KR" altLang="en-US" sz="1200" i="1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8" name="Rectangle 3">
            <a:extLst>
              <a:ext uri="{FF2B5EF4-FFF2-40B4-BE49-F238E27FC236}">
                <a16:creationId xmlns:a16="http://schemas.microsoft.com/office/drawing/2014/main" id="{FE842938-DA50-4821-9165-89F9E274FB5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552" y="692696"/>
            <a:ext cx="5760640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buFont typeface="Wingdings" panose="05000000000000000000" pitchFamily="2" charset="2"/>
              <a:buChar char="q"/>
            </a:pPr>
            <a:r>
              <a:rPr lang="ko-KR" altLang="en-US" sz="2000" b="1" err="1">
                <a:latin typeface="맑은 고딕" panose="020B0503020000020004" pitchFamily="50" charset="-127"/>
                <a:ea typeface="맑은 고딕" panose="020B0503020000020004" pitchFamily="50" charset="-127"/>
              </a:rPr>
              <a:t>마이크로파이썬의</a:t>
            </a:r>
            <a:r>
              <a:rPr lang="ko-KR" altLang="en-US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MotionSensor( ) </a:t>
            </a:r>
            <a:r>
              <a:rPr lang="ko-KR" altLang="en-US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클래스</a:t>
            </a:r>
            <a:r>
              <a:rPr lang="en-US" altLang="ko-KR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en-US" sz="2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aphicFrame>
        <p:nvGraphicFramePr>
          <p:cNvPr id="9" name="표 5">
            <a:extLst>
              <a:ext uri="{FF2B5EF4-FFF2-40B4-BE49-F238E27FC236}">
                <a16:creationId xmlns:a16="http://schemas.microsoft.com/office/drawing/2014/main" id="{05A214FD-4C5A-4013-9C21-43247CE1A81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33002757"/>
              </p:ext>
            </p:extLst>
          </p:nvPr>
        </p:nvGraphicFramePr>
        <p:xfrm>
          <a:off x="899592" y="1305998"/>
          <a:ext cx="7632848" cy="214513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32848">
                  <a:extLst>
                    <a:ext uri="{9D8B030D-6E8A-4147-A177-3AD203B41FA5}">
                      <a16:colId xmlns:a16="http://schemas.microsoft.com/office/drawing/2014/main" val="307293328"/>
                    </a:ext>
                  </a:extLst>
                </a:gridCol>
              </a:tblGrid>
              <a:tr h="743051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MotionSensor(pin, queue_len=1, sample_rate=10, threshold=0.5,                      </a:t>
                      </a:r>
                    </a:p>
                    <a:p>
                      <a:pPr latinLnBrk="1"/>
                      <a:r>
                        <a:rPr lang="en-US" altLang="ko-KR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                    partial=False)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  <a:alpha val="59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28754226"/>
                  </a:ext>
                </a:extLst>
              </a:tr>
              <a:tr h="137995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b="1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주변</a:t>
                      </a:r>
                      <a:r>
                        <a:rPr lang="en-US" altLang="ko-KR" b="1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 </a:t>
                      </a:r>
                      <a:r>
                        <a:rPr lang="ko-KR" altLang="en-US" b="1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움직임</a:t>
                      </a:r>
                      <a:r>
                        <a:rPr lang="en-US" altLang="ko-KR" b="1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(</a:t>
                      </a:r>
                      <a:r>
                        <a:rPr lang="ko-KR" altLang="en-US" b="1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체온변화</a:t>
                      </a:r>
                      <a:r>
                        <a:rPr lang="en-US" altLang="ko-KR" b="1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)</a:t>
                      </a:r>
                      <a:r>
                        <a:rPr lang="ko-KR" altLang="en-US" b="1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을 감지하여 켜짐 또는 꺼짐을 반환</a:t>
                      </a:r>
                      <a:endParaRPr lang="en-US" altLang="ko-KR" b="1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b="1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  <a:p>
                      <a:pPr marL="285750" marR="0" lvl="0" indent="-28575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en-US" altLang="ko-KR" sz="1600" b="1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pin : </a:t>
                      </a:r>
                      <a:r>
                        <a:rPr lang="ko-KR" altLang="en-US" sz="1600" b="1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센서의 </a:t>
                      </a:r>
                      <a:r>
                        <a:rPr lang="en-US" altLang="ko-KR" sz="1600" b="1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OUT</a:t>
                      </a:r>
                      <a:r>
                        <a:rPr lang="ko-KR" altLang="en-US" sz="1600" b="1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핀이 연결된 </a:t>
                      </a:r>
                      <a:r>
                        <a:rPr lang="en-US" altLang="ko-KR" sz="1600" b="1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GPIO</a:t>
                      </a:r>
                      <a:r>
                        <a:rPr lang="ko-KR" altLang="en-US" sz="1600" b="1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핀 번호</a:t>
                      </a:r>
                      <a:endParaRPr lang="en-US" altLang="ko-KR" sz="1600" b="1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  <a:p>
                      <a:pPr marL="285750" marR="0" lvl="0" indent="-28575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en-US" altLang="ko-KR" sz="1600" b="1" kern="120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queue_len : </a:t>
                      </a:r>
                      <a:r>
                        <a:rPr lang="ko-KR" altLang="en-US" sz="1600" b="1" kern="120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값을 판정하기 위한 샘플링 횟수</a:t>
                      </a:r>
                      <a:r>
                        <a:rPr lang="en-US" altLang="ko-KR" sz="1600" b="1" kern="120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600" b="1" kern="120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기본값</a:t>
                      </a:r>
                      <a:r>
                        <a:rPr lang="en-US" altLang="ko-KR" sz="1600" b="1" kern="120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=1)</a:t>
                      </a:r>
                    </a:p>
                    <a:p>
                      <a:pPr marL="285750" marR="0" lvl="0" indent="-28575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en-US" altLang="ko-KR" sz="1600" b="1" kern="120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sample_rate : </a:t>
                      </a:r>
                      <a:r>
                        <a:rPr lang="ko-KR" altLang="en-US" sz="1600" b="1" kern="120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초당 샘플링 횟수</a:t>
                      </a:r>
                      <a:r>
                        <a:rPr lang="en-US" altLang="ko-KR" sz="1600" b="1" kern="120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600" b="1" kern="120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기본값 </a:t>
                      </a:r>
                      <a:r>
                        <a:rPr lang="en-US" altLang="ko-KR" sz="1600" b="1" kern="120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10</a:t>
                      </a:r>
                      <a:r>
                        <a:rPr lang="en-US" altLang="ko-KR" sz="1800" b="1" kern="120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) </a:t>
                      </a:r>
                      <a:endParaRPr lang="ko-KR" altLang="en-US" b="1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9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59482732"/>
                  </a:ext>
                </a:extLst>
              </a:tr>
            </a:tbl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E1817556-F0A2-41FC-8438-50434684238B}"/>
              </a:ext>
            </a:extLst>
          </p:cNvPr>
          <p:cNvSpPr txBox="1"/>
          <p:nvPr/>
        </p:nvSpPr>
        <p:spPr>
          <a:xfrm>
            <a:off x="827584" y="3755003"/>
            <a:ext cx="626469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altLang="ko-KR" sz="1600" b="1">
                <a:latin typeface="+mj-ea"/>
                <a:ea typeface="+mj-ea"/>
              </a:rPr>
              <a:t>PWMLED( )</a:t>
            </a:r>
            <a:r>
              <a:rPr lang="ko-KR" altLang="en-US" sz="1600" b="1">
                <a:latin typeface="+mj-ea"/>
                <a:ea typeface="+mj-ea"/>
              </a:rPr>
              <a:t>의 속성 및 메소드 </a:t>
            </a:r>
            <a:r>
              <a:rPr lang="en-US" altLang="ko-KR" sz="1600" b="1">
                <a:solidFill>
                  <a:schemeClr val="tx1"/>
                </a:solidFill>
                <a:latin typeface="+mj-ea"/>
                <a:ea typeface="+mj-ea"/>
              </a:rPr>
              <a:t> </a:t>
            </a:r>
            <a:endParaRPr lang="ko-KR" altLang="en-US" sz="1600" b="1" dirty="0"/>
          </a:p>
        </p:txBody>
      </p:sp>
      <p:graphicFrame>
        <p:nvGraphicFramePr>
          <p:cNvPr id="12" name="표 5">
            <a:extLst>
              <a:ext uri="{FF2B5EF4-FFF2-40B4-BE49-F238E27FC236}">
                <a16:creationId xmlns:a16="http://schemas.microsoft.com/office/drawing/2014/main" id="{F3C751B8-A403-40AB-8056-8F177E5AB5F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50418466"/>
              </p:ext>
            </p:extLst>
          </p:nvPr>
        </p:nvGraphicFramePr>
        <p:xfrm>
          <a:off x="1079612" y="4247149"/>
          <a:ext cx="7452828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28166">
                  <a:extLst>
                    <a:ext uri="{9D8B030D-6E8A-4147-A177-3AD203B41FA5}">
                      <a16:colId xmlns:a16="http://schemas.microsoft.com/office/drawing/2014/main" val="307293328"/>
                    </a:ext>
                  </a:extLst>
                </a:gridCol>
                <a:gridCol w="5224662">
                  <a:extLst>
                    <a:ext uri="{9D8B030D-6E8A-4147-A177-3AD203B41FA5}">
                      <a16:colId xmlns:a16="http://schemas.microsoft.com/office/drawing/2014/main" val="3303386938"/>
                    </a:ext>
                  </a:extLst>
                </a:gridCol>
              </a:tblGrid>
              <a:tr h="369333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motion._detected </a:t>
                      </a:r>
                      <a:endParaRPr lang="ko-KR" altLang="en-US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  <a:alpha val="5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- 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움직임이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 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감지되고 있는 상태인지 확인</a:t>
                      </a:r>
                      <a:endParaRPr lang="en-US" altLang="ko-KR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  <a:p>
                      <a:pPr latinLnBrk="1"/>
                      <a:r>
                        <a:rPr lang="en-US" altLang="ko-KR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- True or False 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반환</a:t>
                      </a:r>
                      <a:endParaRPr lang="ko-KR" altLang="en-US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28754226"/>
                  </a:ext>
                </a:extLst>
              </a:tr>
            </a:tbl>
          </a:graphicData>
        </a:graphic>
      </p:graphicFrame>
      <p:graphicFrame>
        <p:nvGraphicFramePr>
          <p:cNvPr id="14" name="표 5">
            <a:extLst>
              <a:ext uri="{FF2B5EF4-FFF2-40B4-BE49-F238E27FC236}">
                <a16:creationId xmlns:a16="http://schemas.microsoft.com/office/drawing/2014/main" id="{574BEBBF-8016-4F1C-9CF2-4128D359304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8616369"/>
              </p:ext>
            </p:extLst>
          </p:nvPr>
        </p:nvGraphicFramePr>
        <p:xfrm>
          <a:off x="1079612" y="5030202"/>
          <a:ext cx="7452828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89748">
                  <a:extLst>
                    <a:ext uri="{9D8B030D-6E8A-4147-A177-3AD203B41FA5}">
                      <a16:colId xmlns:a16="http://schemas.microsoft.com/office/drawing/2014/main" val="307293328"/>
                    </a:ext>
                  </a:extLst>
                </a:gridCol>
                <a:gridCol w="5263080">
                  <a:extLst>
                    <a:ext uri="{9D8B030D-6E8A-4147-A177-3AD203B41FA5}">
                      <a16:colId xmlns:a16="http://schemas.microsoft.com/office/drawing/2014/main" val="3303386938"/>
                    </a:ext>
                  </a:extLst>
                </a:gridCol>
              </a:tblGrid>
              <a:tr h="369333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when_motion</a:t>
                      </a:r>
                    </a:p>
                    <a:p>
                      <a:pPr latinLnBrk="1"/>
                      <a:r>
                        <a:rPr lang="en-US" altLang="ko-KR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  = 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함수명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 </a:t>
                      </a:r>
                      <a:endParaRPr lang="ko-KR" altLang="en-US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  <a:alpha val="5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- 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움직임이 감지되었을때 실행할 콜백함수 지정</a:t>
                      </a:r>
                      <a:endParaRPr lang="ko-KR" altLang="en-US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28754226"/>
                  </a:ext>
                </a:extLst>
              </a:tr>
            </a:tbl>
          </a:graphicData>
        </a:graphic>
      </p:graphicFrame>
      <p:graphicFrame>
        <p:nvGraphicFramePr>
          <p:cNvPr id="15" name="표 5">
            <a:extLst>
              <a:ext uri="{FF2B5EF4-FFF2-40B4-BE49-F238E27FC236}">
                <a16:creationId xmlns:a16="http://schemas.microsoft.com/office/drawing/2014/main" id="{AF5E75B2-CD4D-49E6-B2B0-3B1F3BC78B6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48353028"/>
              </p:ext>
            </p:extLst>
          </p:nvPr>
        </p:nvGraphicFramePr>
        <p:xfrm>
          <a:off x="1100418" y="5741769"/>
          <a:ext cx="7452828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89748">
                  <a:extLst>
                    <a:ext uri="{9D8B030D-6E8A-4147-A177-3AD203B41FA5}">
                      <a16:colId xmlns:a16="http://schemas.microsoft.com/office/drawing/2014/main" val="307293328"/>
                    </a:ext>
                  </a:extLst>
                </a:gridCol>
                <a:gridCol w="5263080">
                  <a:extLst>
                    <a:ext uri="{9D8B030D-6E8A-4147-A177-3AD203B41FA5}">
                      <a16:colId xmlns:a16="http://schemas.microsoft.com/office/drawing/2014/main" val="3303386938"/>
                    </a:ext>
                  </a:extLst>
                </a:gridCol>
              </a:tblGrid>
              <a:tr h="369333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when_no_motion  </a:t>
                      </a:r>
                    </a:p>
                    <a:p>
                      <a:pPr latinLnBrk="1"/>
                      <a:r>
                        <a:rPr lang="en-US" altLang="ko-KR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  = 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함수명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 </a:t>
                      </a:r>
                      <a:endParaRPr lang="ko-KR" altLang="en-US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  <a:alpha val="5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- 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움직임이 멈췄을때 실행할 콜백함수 지정</a:t>
                      </a:r>
                      <a:endParaRPr lang="ko-KR" altLang="en-US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2875422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26175094"/>
      </p:ext>
    </p:extLst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3">
            <a:extLst>
              <a:ext uri="{FF2B5EF4-FFF2-40B4-BE49-F238E27FC236}">
                <a16:creationId xmlns:a16="http://schemas.microsoft.com/office/drawing/2014/main" id="{51A83B71-6F53-4019-8EB3-5F30D2CFB93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536" y="2060848"/>
            <a:ext cx="3240360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buNone/>
            </a:pPr>
            <a:r>
              <a:rPr lang="en-US" altLang="ko-KR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(1)</a:t>
            </a:r>
            <a:r>
              <a:rPr lang="ko-KR" altLang="en-US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회로도 </a:t>
            </a:r>
            <a:endParaRPr lang="en-US" altLang="en-US" sz="2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9C2706E-EA67-4837-A642-1E8B13C12B5E}"/>
              </a:ext>
            </a:extLst>
          </p:cNvPr>
          <p:cNvSpPr txBox="1"/>
          <p:nvPr/>
        </p:nvSpPr>
        <p:spPr>
          <a:xfrm>
            <a:off x="4572000" y="2169438"/>
            <a:ext cx="4203864" cy="4247317"/>
          </a:xfrm>
          <a:prstGeom prst="rect">
            <a:avLst/>
          </a:prstGeom>
          <a:noFill/>
          <a:ln>
            <a:solidFill>
              <a:schemeClr val="tx2">
                <a:lumMod val="50000"/>
                <a:lumOff val="5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n-US" altLang="ko-KR" b="1" i="0">
                <a:effectLst/>
                <a:latin typeface="+mn-ea"/>
              </a:rPr>
              <a:t>from gpiozero import MotionSensor </a:t>
            </a:r>
          </a:p>
          <a:p>
            <a:r>
              <a:rPr lang="en-US" altLang="ko-KR" b="1" i="0">
                <a:effectLst/>
                <a:latin typeface="+mn-ea"/>
              </a:rPr>
              <a:t>from time import sleep</a:t>
            </a:r>
          </a:p>
          <a:p>
            <a:endParaRPr lang="en-US" altLang="ko-KR" b="1" i="0">
              <a:effectLst/>
              <a:latin typeface="+mn-ea"/>
            </a:endParaRPr>
          </a:p>
          <a:p>
            <a:r>
              <a:rPr lang="en-US" altLang="ko-KR" b="1" i="0">
                <a:effectLst/>
                <a:latin typeface="+mn-ea"/>
              </a:rPr>
              <a:t>pir = MotionSensor(18)  </a:t>
            </a:r>
          </a:p>
          <a:p>
            <a:r>
              <a:rPr lang="ko-KR" altLang="en-US" b="1">
                <a:latin typeface="+mn-ea"/>
              </a:rPr>
              <a:t> </a:t>
            </a:r>
            <a:endParaRPr lang="en-US" altLang="ko-KR" b="1">
              <a:latin typeface="+mn-ea"/>
            </a:endParaRPr>
          </a:p>
          <a:p>
            <a:r>
              <a:rPr lang="en-US" altLang="ko-KR" b="1" i="0">
                <a:effectLst/>
                <a:latin typeface="+mn-ea"/>
              </a:rPr>
              <a:t>try: </a:t>
            </a:r>
          </a:p>
          <a:p>
            <a:r>
              <a:rPr lang="en-US" altLang="ko-KR" b="1">
                <a:latin typeface="+mn-ea"/>
              </a:rPr>
              <a:t>    </a:t>
            </a:r>
            <a:r>
              <a:rPr lang="en-US" altLang="ko-KR" b="1" i="0">
                <a:effectLst/>
                <a:latin typeface="+mn-ea"/>
              </a:rPr>
              <a:t>while True: </a:t>
            </a:r>
          </a:p>
          <a:p>
            <a:r>
              <a:rPr lang="en-US" altLang="ko-KR" b="1">
                <a:latin typeface="+mn-ea"/>
              </a:rPr>
              <a:t>       if pir.value ==1:</a:t>
            </a:r>
          </a:p>
          <a:p>
            <a:r>
              <a:rPr lang="en-US" altLang="ko-KR" b="1" i="0">
                <a:effectLst/>
                <a:latin typeface="+mn-ea"/>
              </a:rPr>
              <a:t>          print(‘</a:t>
            </a:r>
            <a:r>
              <a:rPr lang="ko-KR" altLang="en-US" b="1" i="0">
                <a:effectLst/>
                <a:latin typeface="+mn-ea"/>
              </a:rPr>
              <a:t>움직임</a:t>
            </a:r>
            <a:r>
              <a:rPr lang="en-US" altLang="ko-KR" b="1" i="0">
                <a:effectLst/>
                <a:latin typeface="+mn-ea"/>
              </a:rPr>
              <a:t> </a:t>
            </a:r>
            <a:r>
              <a:rPr lang="ko-KR" altLang="en-US" b="1" i="0">
                <a:effectLst/>
                <a:latin typeface="+mn-ea"/>
              </a:rPr>
              <a:t>감지</a:t>
            </a:r>
            <a:r>
              <a:rPr lang="en-US" altLang="ko-KR" b="1" i="0">
                <a:effectLst/>
                <a:latin typeface="+mn-ea"/>
              </a:rPr>
              <a:t>’)</a:t>
            </a:r>
          </a:p>
          <a:p>
            <a:r>
              <a:rPr lang="en-US" altLang="ko-KR" b="1" i="0">
                <a:effectLst/>
                <a:latin typeface="+mn-ea"/>
              </a:rPr>
              <a:t>       </a:t>
            </a:r>
            <a:r>
              <a:rPr lang="en-US" altLang="ko-KR" b="1">
                <a:latin typeface="+mn-ea"/>
              </a:rPr>
              <a:t>else:</a:t>
            </a:r>
          </a:p>
          <a:p>
            <a:r>
              <a:rPr lang="en-US" altLang="ko-KR" b="1" i="0">
                <a:effectLst/>
                <a:latin typeface="+mn-ea"/>
              </a:rPr>
              <a:t>          print(‘</a:t>
            </a:r>
            <a:r>
              <a:rPr lang="ko-KR" altLang="en-US" b="1" i="0">
                <a:effectLst/>
                <a:latin typeface="+mn-ea"/>
              </a:rPr>
              <a:t>움직임</a:t>
            </a:r>
            <a:r>
              <a:rPr lang="en-US" altLang="ko-KR" b="1" i="0">
                <a:effectLst/>
                <a:latin typeface="+mn-ea"/>
              </a:rPr>
              <a:t> </a:t>
            </a:r>
            <a:r>
              <a:rPr lang="ko-KR" altLang="en-US" b="1" i="0">
                <a:effectLst/>
                <a:latin typeface="+mn-ea"/>
              </a:rPr>
              <a:t>없음</a:t>
            </a:r>
            <a:r>
              <a:rPr lang="en-US" altLang="ko-KR" b="1" i="0">
                <a:effectLst/>
                <a:latin typeface="+mn-ea"/>
              </a:rPr>
              <a:t>’)</a:t>
            </a:r>
          </a:p>
          <a:p>
            <a:r>
              <a:rPr lang="en-US" altLang="ko-KR" b="1">
                <a:latin typeface="+mn-ea"/>
              </a:rPr>
              <a:t>        sleep(0.1)</a:t>
            </a:r>
            <a:endParaRPr lang="en-US" altLang="ko-KR" b="1" i="0">
              <a:effectLst/>
              <a:latin typeface="+mn-ea"/>
            </a:endParaRPr>
          </a:p>
          <a:p>
            <a:r>
              <a:rPr lang="en-US" altLang="ko-KR" b="1" i="0">
                <a:effectLst/>
                <a:latin typeface="+mn-ea"/>
              </a:rPr>
              <a:t> except KeyboardInterrupt:</a:t>
            </a:r>
          </a:p>
          <a:p>
            <a:r>
              <a:rPr lang="en-US" altLang="ko-KR" b="1" i="0">
                <a:effectLst/>
                <a:latin typeface="+mn-ea"/>
              </a:rPr>
              <a:t>   print(‘</a:t>
            </a:r>
            <a:r>
              <a:rPr lang="ko-KR" altLang="en-US" b="1" i="0">
                <a:effectLst/>
                <a:latin typeface="+mn-ea"/>
              </a:rPr>
              <a:t>사용자 중지</a:t>
            </a:r>
            <a:r>
              <a:rPr lang="en-US" altLang="ko-KR" b="1" i="0">
                <a:effectLst/>
                <a:latin typeface="+mn-ea"/>
              </a:rPr>
              <a:t>’)</a:t>
            </a:r>
          </a:p>
          <a:p>
            <a:endParaRPr lang="ko-KR" altLang="en-US" b="1" dirty="0">
              <a:latin typeface="+mn-ea"/>
            </a:endParaRPr>
          </a:p>
        </p:txBody>
      </p:sp>
      <p:graphicFrame>
        <p:nvGraphicFramePr>
          <p:cNvPr id="9" name="표 3">
            <a:extLst>
              <a:ext uri="{FF2B5EF4-FFF2-40B4-BE49-F238E27FC236}">
                <a16:creationId xmlns:a16="http://schemas.microsoft.com/office/drawing/2014/main" id="{FA7E3A89-6DC4-49C3-98B3-FC4596F93EC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9846585"/>
              </p:ext>
            </p:extLst>
          </p:nvPr>
        </p:nvGraphicFramePr>
        <p:xfrm>
          <a:off x="450052" y="609888"/>
          <a:ext cx="7362308" cy="1005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12582">
                  <a:extLst>
                    <a:ext uri="{9D8B030D-6E8A-4147-A177-3AD203B41FA5}">
                      <a16:colId xmlns:a16="http://schemas.microsoft.com/office/drawing/2014/main" val="1293550469"/>
                    </a:ext>
                  </a:extLst>
                </a:gridCol>
                <a:gridCol w="5949726">
                  <a:extLst>
                    <a:ext uri="{9D8B030D-6E8A-4147-A177-3AD203B41FA5}">
                      <a16:colId xmlns:a16="http://schemas.microsoft.com/office/drawing/2014/main" val="1795505544"/>
                    </a:ext>
                  </a:extLst>
                </a:gridCol>
              </a:tblGrid>
              <a:tr h="320040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2400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실습 </a:t>
                      </a:r>
                      <a:r>
                        <a:rPr lang="en-US" altLang="ko-KR" sz="2400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1</a:t>
                      </a:r>
                      <a:endParaRPr lang="ko-KR" altLang="en-US" sz="240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</a:rPr>
                        <a:t>움직임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</a:rPr>
                        <a:t>감지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 </a:t>
                      </a:r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14900162"/>
                  </a:ext>
                </a:extLst>
              </a:tr>
              <a:tr h="32004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b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라즈베리파이 </a:t>
                      </a:r>
                      <a:r>
                        <a:rPr lang="en-US" altLang="ko-KR" b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GPIO18</a:t>
                      </a:r>
                      <a:r>
                        <a:rPr lang="ko-KR" altLang="en-US" b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번 핀에 </a:t>
                      </a:r>
                      <a:r>
                        <a:rPr lang="en-US" altLang="ko-KR" b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PIR</a:t>
                      </a:r>
                      <a:r>
                        <a:rPr lang="ko-KR" altLang="en-US" b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센서를 연결하고 움직임이 감지되면 </a:t>
                      </a:r>
                      <a:r>
                        <a:rPr lang="en-US" altLang="ko-KR" b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“</a:t>
                      </a:r>
                      <a:r>
                        <a:rPr lang="ko-KR" altLang="en-US" b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움직임 감지</a:t>
                      </a:r>
                      <a:r>
                        <a:rPr lang="en-US" altLang="ko-KR" b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”</a:t>
                      </a:r>
                      <a:r>
                        <a:rPr lang="ko-KR" altLang="en-US" b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를 출력하시오</a:t>
                      </a:r>
                      <a:r>
                        <a:rPr lang="en-US" altLang="ko-KR" b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.</a:t>
                      </a:r>
                      <a:endParaRPr lang="ko-KR" altLang="en-US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92510006"/>
                  </a:ext>
                </a:extLst>
              </a:tr>
            </a:tbl>
          </a:graphicData>
        </a:graphic>
      </p:graphicFrame>
      <p:pic>
        <p:nvPicPr>
          <p:cNvPr id="4" name="그림 3">
            <a:extLst>
              <a:ext uri="{FF2B5EF4-FFF2-40B4-BE49-F238E27FC236}">
                <a16:creationId xmlns:a16="http://schemas.microsoft.com/office/drawing/2014/main" id="{D13425DC-E571-41B9-86E6-4A1CFD232F9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8136" y="2780928"/>
            <a:ext cx="3911618" cy="27997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3676819"/>
      </p:ext>
    </p:extLst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79C2706E-EA67-4837-A642-1E8B13C12B5E}"/>
              </a:ext>
            </a:extLst>
          </p:cNvPr>
          <p:cNvSpPr txBox="1"/>
          <p:nvPr/>
        </p:nvSpPr>
        <p:spPr>
          <a:xfrm>
            <a:off x="1066647" y="2132856"/>
            <a:ext cx="6129118" cy="4247317"/>
          </a:xfrm>
          <a:prstGeom prst="rect">
            <a:avLst/>
          </a:prstGeom>
          <a:noFill/>
          <a:ln>
            <a:solidFill>
              <a:schemeClr val="tx2">
                <a:lumMod val="50000"/>
                <a:lumOff val="5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n-US" altLang="ko-KR" b="1" i="0">
                <a:effectLst/>
                <a:latin typeface="+mn-ea"/>
              </a:rPr>
              <a:t>from gpiozero import MotionSensor </a:t>
            </a:r>
          </a:p>
          <a:p>
            <a:r>
              <a:rPr lang="en-US" altLang="ko-KR" b="1" i="0">
                <a:effectLst/>
                <a:latin typeface="+mn-ea"/>
              </a:rPr>
              <a:t>from signal import pause</a:t>
            </a:r>
          </a:p>
          <a:p>
            <a:endParaRPr lang="en-US" altLang="ko-KR" b="1" i="0">
              <a:effectLst/>
              <a:latin typeface="+mn-ea"/>
            </a:endParaRPr>
          </a:p>
          <a:p>
            <a:r>
              <a:rPr lang="en-US" altLang="ko-KR" b="1" i="0">
                <a:effectLst/>
                <a:latin typeface="+mn-ea"/>
              </a:rPr>
              <a:t>pir = MotionSensor(18)  </a:t>
            </a:r>
          </a:p>
          <a:p>
            <a:r>
              <a:rPr lang="en-US" altLang="ko-KR" b="1" i="0">
                <a:effectLst/>
                <a:latin typeface="+mn-ea"/>
              </a:rPr>
              <a:t>def pirmotion( ):</a:t>
            </a:r>
          </a:p>
          <a:p>
            <a:r>
              <a:rPr lang="en-US" altLang="ko-KR" b="1" i="0">
                <a:effectLst/>
                <a:latin typeface="+mn-ea"/>
              </a:rPr>
              <a:t>      print('</a:t>
            </a:r>
            <a:r>
              <a:rPr lang="ko-KR" altLang="en-US" b="1" i="0">
                <a:effectLst/>
                <a:latin typeface="+mn-ea"/>
              </a:rPr>
              <a:t>움직임 감지</a:t>
            </a:r>
            <a:r>
              <a:rPr lang="en-US" altLang="ko-KR" b="1" i="0">
                <a:effectLst/>
                <a:latin typeface="+mn-ea"/>
              </a:rPr>
              <a:t>')</a:t>
            </a:r>
          </a:p>
          <a:p>
            <a:endParaRPr lang="en-US" altLang="ko-KR" b="1" i="0">
              <a:effectLst/>
              <a:latin typeface="+mn-ea"/>
            </a:endParaRPr>
          </a:p>
          <a:p>
            <a:r>
              <a:rPr lang="en-US" altLang="ko-KR" b="1" i="0">
                <a:effectLst/>
                <a:latin typeface="+mn-ea"/>
              </a:rPr>
              <a:t>def pirnomotion( ):</a:t>
            </a:r>
          </a:p>
          <a:p>
            <a:r>
              <a:rPr lang="en-US" altLang="ko-KR" b="1" i="0">
                <a:effectLst/>
                <a:latin typeface="+mn-ea"/>
              </a:rPr>
              <a:t>      print('</a:t>
            </a:r>
            <a:r>
              <a:rPr lang="ko-KR" altLang="en-US" b="1" i="0">
                <a:effectLst/>
                <a:latin typeface="+mn-ea"/>
              </a:rPr>
              <a:t>움직임 없음</a:t>
            </a:r>
            <a:r>
              <a:rPr lang="en-US" altLang="ko-KR" b="1" i="0">
                <a:effectLst/>
                <a:latin typeface="+mn-ea"/>
              </a:rPr>
              <a:t>')</a:t>
            </a:r>
          </a:p>
          <a:p>
            <a:endParaRPr lang="en-US" altLang="ko-KR" b="1" i="0">
              <a:effectLst/>
              <a:latin typeface="+mn-ea"/>
            </a:endParaRPr>
          </a:p>
          <a:p>
            <a:r>
              <a:rPr lang="en-US" altLang="ko-KR" b="1" i="0">
                <a:effectLst/>
                <a:latin typeface="+mn-ea"/>
              </a:rPr>
              <a:t>pir.when_motion = pirmotion</a:t>
            </a:r>
          </a:p>
          <a:p>
            <a:r>
              <a:rPr lang="en-US" altLang="ko-KR" b="1" i="0">
                <a:effectLst/>
                <a:latin typeface="+mn-ea"/>
              </a:rPr>
              <a:t>pir.when_no_motion = pirnomotion</a:t>
            </a:r>
          </a:p>
          <a:p>
            <a:endParaRPr lang="en-US" altLang="ko-KR" b="1" i="0">
              <a:effectLst/>
              <a:latin typeface="+mn-ea"/>
            </a:endParaRPr>
          </a:p>
          <a:p>
            <a:r>
              <a:rPr lang="en-US" altLang="ko-KR" b="1" i="0">
                <a:effectLst/>
                <a:latin typeface="+mn-ea"/>
              </a:rPr>
              <a:t>pause( )</a:t>
            </a:r>
          </a:p>
          <a:p>
            <a:r>
              <a:rPr lang="ko-KR" altLang="en-US" b="1">
                <a:latin typeface="+mn-ea"/>
              </a:rPr>
              <a:t> </a:t>
            </a:r>
            <a:endParaRPr lang="ko-KR" altLang="en-US" b="1" dirty="0">
              <a:latin typeface="+mn-ea"/>
            </a:endParaRPr>
          </a:p>
        </p:txBody>
      </p:sp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39606396-BAAD-43CD-A499-FA5464E282B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6256570"/>
              </p:ext>
            </p:extLst>
          </p:nvPr>
        </p:nvGraphicFramePr>
        <p:xfrm>
          <a:off x="450052" y="609888"/>
          <a:ext cx="7362308" cy="1005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12582">
                  <a:extLst>
                    <a:ext uri="{9D8B030D-6E8A-4147-A177-3AD203B41FA5}">
                      <a16:colId xmlns:a16="http://schemas.microsoft.com/office/drawing/2014/main" val="1293550469"/>
                    </a:ext>
                  </a:extLst>
                </a:gridCol>
                <a:gridCol w="5949726">
                  <a:extLst>
                    <a:ext uri="{9D8B030D-6E8A-4147-A177-3AD203B41FA5}">
                      <a16:colId xmlns:a16="http://schemas.microsoft.com/office/drawing/2014/main" val="1795505544"/>
                    </a:ext>
                  </a:extLst>
                </a:gridCol>
              </a:tblGrid>
              <a:tr h="320040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240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실습 </a:t>
                      </a:r>
                      <a:r>
                        <a:rPr lang="en-US" altLang="ko-KR" sz="240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2</a:t>
                      </a:r>
                      <a:endParaRPr lang="ko-KR" altLang="en-US" sz="240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</a:rPr>
                        <a:t>움직임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</a:rPr>
                        <a:t>감지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  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</a:rPr>
                        <a:t>콜백함수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 </a:t>
                      </a:r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14900162"/>
                  </a:ext>
                </a:extLst>
              </a:tr>
              <a:tr h="32004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b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실습</a:t>
                      </a:r>
                      <a:r>
                        <a:rPr lang="en-US" altLang="ko-KR" b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</a:t>
                      </a:r>
                      <a:r>
                        <a:rPr lang="ko-KR" altLang="en-US" b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의 회로도에서 움직임이 감지되면 </a:t>
                      </a:r>
                      <a:r>
                        <a:rPr lang="en-US" altLang="ko-KR" b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“</a:t>
                      </a:r>
                      <a:r>
                        <a:rPr lang="ko-KR" altLang="en-US" b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움직임 감지</a:t>
                      </a:r>
                      <a:r>
                        <a:rPr lang="en-US" altLang="ko-KR" b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”</a:t>
                      </a:r>
                      <a:r>
                        <a:rPr lang="ko-KR" altLang="en-US" b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를 콜백함수로 출력하시오</a:t>
                      </a:r>
                      <a:r>
                        <a:rPr lang="en-US" altLang="ko-KR" b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.</a:t>
                      </a:r>
                      <a:endParaRPr lang="ko-KR" altLang="en-US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925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50872823"/>
      </p:ext>
    </p:extLst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">
            <a:extLst>
              <a:ext uri="{FF2B5EF4-FFF2-40B4-BE49-F238E27FC236}">
                <a16:creationId xmlns:a16="http://schemas.microsoft.com/office/drawing/2014/main" id="{0F122A40-A5C5-4951-A902-8601A6D61A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0726" y="1916832"/>
            <a:ext cx="4968552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buNone/>
            </a:pPr>
            <a:r>
              <a:rPr lang="en-US" altLang="ko-KR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(1) </a:t>
            </a:r>
            <a:r>
              <a:rPr lang="ko-KR" altLang="en-US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회로도</a:t>
            </a:r>
            <a:endParaRPr lang="en-US" altLang="en-US" sz="2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aphicFrame>
        <p:nvGraphicFramePr>
          <p:cNvPr id="6" name="표 5">
            <a:extLst>
              <a:ext uri="{FF2B5EF4-FFF2-40B4-BE49-F238E27FC236}">
                <a16:creationId xmlns:a16="http://schemas.microsoft.com/office/drawing/2014/main" id="{740CA8A8-FE21-47DE-A32F-3D9E85B555E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21892947"/>
              </p:ext>
            </p:extLst>
          </p:nvPr>
        </p:nvGraphicFramePr>
        <p:xfrm>
          <a:off x="450052" y="609888"/>
          <a:ext cx="7362308" cy="1005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12582">
                  <a:extLst>
                    <a:ext uri="{9D8B030D-6E8A-4147-A177-3AD203B41FA5}">
                      <a16:colId xmlns:a16="http://schemas.microsoft.com/office/drawing/2014/main" val="1293550469"/>
                    </a:ext>
                  </a:extLst>
                </a:gridCol>
                <a:gridCol w="5949726">
                  <a:extLst>
                    <a:ext uri="{9D8B030D-6E8A-4147-A177-3AD203B41FA5}">
                      <a16:colId xmlns:a16="http://schemas.microsoft.com/office/drawing/2014/main" val="1795505544"/>
                    </a:ext>
                  </a:extLst>
                </a:gridCol>
              </a:tblGrid>
              <a:tr h="320040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240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실습 </a:t>
                      </a:r>
                      <a:r>
                        <a:rPr lang="en-US" altLang="ko-KR" sz="240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3</a:t>
                      </a:r>
                      <a:endParaRPr lang="ko-KR" altLang="en-US" sz="240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</a:rPr>
                        <a:t>움직임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</a:rPr>
                        <a:t>감지시 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LED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</a:rPr>
                        <a:t>켜기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 </a:t>
                      </a:r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14900162"/>
                  </a:ext>
                </a:extLst>
              </a:tr>
              <a:tr h="32004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b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움직임이 감지되면 </a:t>
                      </a:r>
                      <a:r>
                        <a:rPr lang="en-US" altLang="ko-KR" b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“</a:t>
                      </a:r>
                      <a:r>
                        <a:rPr lang="ko-KR" altLang="en-US" b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움직임 감지</a:t>
                      </a:r>
                      <a:r>
                        <a:rPr lang="en-US" altLang="ko-KR" b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”</a:t>
                      </a:r>
                      <a:r>
                        <a:rPr lang="ko-KR" altLang="en-US" b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를 출력하고 </a:t>
                      </a:r>
                      <a:r>
                        <a:rPr lang="en-US" altLang="ko-KR" b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LED</a:t>
                      </a:r>
                      <a:r>
                        <a:rPr lang="ko-KR" altLang="en-US" b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를 </a:t>
                      </a:r>
                      <a:r>
                        <a:rPr lang="en-US" altLang="ko-KR" b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0.2</a:t>
                      </a:r>
                      <a:r>
                        <a:rPr lang="ko-KR" altLang="en-US" b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초간 점등하시오</a:t>
                      </a:r>
                      <a:r>
                        <a:rPr lang="en-US" altLang="ko-KR" b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.</a:t>
                      </a:r>
                      <a:endParaRPr lang="ko-KR" altLang="en-US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92510006"/>
                  </a:ext>
                </a:extLst>
              </a:tr>
            </a:tbl>
          </a:graphicData>
        </a:graphic>
      </p:graphicFrame>
      <p:pic>
        <p:nvPicPr>
          <p:cNvPr id="4" name="그림 3">
            <a:extLst>
              <a:ext uri="{FF2B5EF4-FFF2-40B4-BE49-F238E27FC236}">
                <a16:creationId xmlns:a16="http://schemas.microsoft.com/office/drawing/2014/main" id="{38D92292-76C3-4A70-9A55-619F3C4A93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5656" y="2452838"/>
            <a:ext cx="5544616" cy="3968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6342525"/>
      </p:ext>
    </p:extLst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B909DC1B-E39C-4247-9632-61B05314C114}"/>
              </a:ext>
            </a:extLst>
          </p:cNvPr>
          <p:cNvSpPr txBox="1"/>
          <p:nvPr/>
        </p:nvSpPr>
        <p:spPr>
          <a:xfrm>
            <a:off x="753418" y="1124744"/>
            <a:ext cx="7343318" cy="535531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US" altLang="ko-KR" b="1" i="0">
                <a:effectLst/>
                <a:latin typeface="+mn-ea"/>
              </a:rPr>
              <a:t>from gpiozero import LED, MotionSensor </a:t>
            </a:r>
          </a:p>
          <a:p>
            <a:r>
              <a:rPr lang="en-US" altLang="ko-KR" b="1" i="0">
                <a:effectLst/>
                <a:latin typeface="+mn-ea"/>
              </a:rPr>
              <a:t>from time import sleep</a:t>
            </a:r>
          </a:p>
          <a:p>
            <a:r>
              <a:rPr lang="en-US" altLang="ko-KR" b="1" i="0">
                <a:effectLst/>
                <a:latin typeface="+mn-ea"/>
              </a:rPr>
              <a:t>from signal import pause</a:t>
            </a:r>
          </a:p>
          <a:p>
            <a:endParaRPr lang="en-US" altLang="ko-KR" b="1" i="0">
              <a:effectLst/>
              <a:latin typeface="+mn-ea"/>
            </a:endParaRPr>
          </a:p>
          <a:p>
            <a:r>
              <a:rPr lang="en-US" altLang="ko-KR" b="1" i="0">
                <a:effectLst/>
                <a:latin typeface="+mn-ea"/>
              </a:rPr>
              <a:t>pir = MotionSensor(18)</a:t>
            </a:r>
          </a:p>
          <a:p>
            <a:r>
              <a:rPr lang="en-US" altLang="ko-KR" b="1" i="0">
                <a:effectLst/>
                <a:latin typeface="+mn-ea"/>
              </a:rPr>
              <a:t>led</a:t>
            </a:r>
            <a:r>
              <a:rPr lang="ko-KR" altLang="en-US" b="1" i="0">
                <a:effectLst/>
                <a:latin typeface="+mn-ea"/>
              </a:rPr>
              <a:t> </a:t>
            </a:r>
            <a:r>
              <a:rPr lang="en-US" altLang="ko-KR" b="1" i="0">
                <a:effectLst/>
                <a:latin typeface="+mn-ea"/>
              </a:rPr>
              <a:t>=</a:t>
            </a:r>
            <a:r>
              <a:rPr lang="ko-KR" altLang="en-US" b="1" i="0">
                <a:effectLst/>
                <a:latin typeface="+mn-ea"/>
              </a:rPr>
              <a:t> </a:t>
            </a:r>
            <a:r>
              <a:rPr lang="en-US" altLang="ko-KR" b="1" i="0">
                <a:effectLst/>
                <a:latin typeface="+mn-ea"/>
              </a:rPr>
              <a:t>LED(17)  </a:t>
            </a:r>
          </a:p>
          <a:p>
            <a:endParaRPr lang="en-US" altLang="ko-KR" b="1" i="0">
              <a:effectLst/>
              <a:latin typeface="+mn-ea"/>
            </a:endParaRPr>
          </a:p>
          <a:p>
            <a:r>
              <a:rPr lang="en-US" altLang="ko-KR" b="1" i="0">
                <a:effectLst/>
                <a:latin typeface="+mn-ea"/>
              </a:rPr>
              <a:t>def pirmotion( ):</a:t>
            </a:r>
          </a:p>
          <a:p>
            <a:r>
              <a:rPr lang="en-US" altLang="ko-KR" b="1" i="0">
                <a:effectLst/>
                <a:latin typeface="+mn-ea"/>
              </a:rPr>
              <a:t>      print(‘</a:t>
            </a:r>
            <a:r>
              <a:rPr lang="ko-KR" altLang="en-US" b="1" i="0">
                <a:effectLst/>
                <a:latin typeface="+mn-ea"/>
              </a:rPr>
              <a:t>움직임 감지</a:t>
            </a:r>
            <a:r>
              <a:rPr lang="en-US" altLang="ko-KR" b="1" i="0">
                <a:effectLst/>
                <a:latin typeface="+mn-ea"/>
              </a:rPr>
              <a:t>’)</a:t>
            </a:r>
          </a:p>
          <a:p>
            <a:r>
              <a:rPr lang="en-US" altLang="ko-KR" b="1" i="0">
                <a:effectLst/>
                <a:latin typeface="+mn-ea"/>
              </a:rPr>
              <a:t>      led.on( )</a:t>
            </a:r>
          </a:p>
          <a:p>
            <a:r>
              <a:rPr lang="en-US" altLang="ko-KR" b="1">
                <a:latin typeface="+mn-ea"/>
              </a:rPr>
              <a:t>      sleep(0.2) </a:t>
            </a:r>
            <a:r>
              <a:rPr lang="en-US" altLang="ko-KR" b="1" i="0">
                <a:effectLst/>
                <a:latin typeface="+mn-ea"/>
              </a:rPr>
              <a:t> </a:t>
            </a:r>
          </a:p>
          <a:p>
            <a:endParaRPr lang="en-US" altLang="ko-KR" b="1" i="0">
              <a:effectLst/>
              <a:latin typeface="+mn-ea"/>
            </a:endParaRPr>
          </a:p>
          <a:p>
            <a:r>
              <a:rPr lang="en-US" altLang="ko-KR" b="1" i="0">
                <a:effectLst/>
                <a:latin typeface="+mn-ea"/>
              </a:rPr>
              <a:t>def pirnomotion( ):</a:t>
            </a:r>
          </a:p>
          <a:p>
            <a:r>
              <a:rPr lang="en-US" altLang="ko-KR" b="1" i="0">
                <a:effectLst/>
                <a:latin typeface="+mn-ea"/>
              </a:rPr>
              <a:t>      print('</a:t>
            </a:r>
            <a:r>
              <a:rPr lang="ko-KR" altLang="en-US" b="1" i="0">
                <a:effectLst/>
                <a:latin typeface="+mn-ea"/>
              </a:rPr>
              <a:t>움직임 없음</a:t>
            </a:r>
            <a:r>
              <a:rPr lang="en-US" altLang="ko-KR" b="1" i="0">
                <a:effectLst/>
                <a:latin typeface="+mn-ea"/>
              </a:rPr>
              <a:t>')</a:t>
            </a:r>
          </a:p>
          <a:p>
            <a:endParaRPr lang="en-US" altLang="ko-KR" b="1" i="0">
              <a:effectLst/>
              <a:latin typeface="+mn-ea"/>
            </a:endParaRPr>
          </a:p>
          <a:p>
            <a:r>
              <a:rPr lang="en-US" altLang="ko-KR" b="1" i="0">
                <a:effectLst/>
                <a:latin typeface="+mn-ea"/>
              </a:rPr>
              <a:t>pir.when_motion = pirmotion</a:t>
            </a:r>
          </a:p>
          <a:p>
            <a:r>
              <a:rPr lang="en-US" altLang="ko-KR" b="1" i="0">
                <a:effectLst/>
                <a:latin typeface="+mn-ea"/>
              </a:rPr>
              <a:t>pir.when_no_motion = pirnomotion</a:t>
            </a:r>
          </a:p>
          <a:p>
            <a:endParaRPr lang="en-US" altLang="ko-KR" b="1" i="0">
              <a:effectLst/>
              <a:latin typeface="+mn-ea"/>
            </a:endParaRPr>
          </a:p>
          <a:p>
            <a:r>
              <a:rPr lang="en-US" altLang="ko-KR" b="1" i="0">
                <a:effectLst/>
                <a:latin typeface="+mn-ea"/>
              </a:rPr>
              <a:t>pause( )</a:t>
            </a:r>
            <a:endParaRPr lang="ko-KR" altLang="en-US" b="1">
              <a:latin typeface="+mn-ea"/>
            </a:endParaRPr>
          </a:p>
        </p:txBody>
      </p:sp>
      <p:sp>
        <p:nvSpPr>
          <p:cNvPr id="3" name="Rectangle 3">
            <a:extLst>
              <a:ext uri="{FF2B5EF4-FFF2-40B4-BE49-F238E27FC236}">
                <a16:creationId xmlns:a16="http://schemas.microsoft.com/office/drawing/2014/main" id="{9B027D75-FA88-452B-880D-136178DBE6B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077" y="548680"/>
            <a:ext cx="1512168" cy="36004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eaLnBrk="1" hangingPunct="1">
              <a:buNone/>
            </a:pPr>
            <a:r>
              <a:rPr lang="ko-KR" altLang="en-US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답중 하나</a:t>
            </a:r>
            <a:r>
              <a:rPr lang="en-US" altLang="ko-KR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r>
              <a:rPr lang="en-US" altLang="en-US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en-US" sz="2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033037723"/>
      </p:ext>
    </p:extLst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Subtitle 2"/>
          <p:cNvSpPr>
            <a:spLocks noGrp="1"/>
          </p:cNvSpPr>
          <p:nvPr>
            <p:ph type="subTitle" idx="4294967295"/>
          </p:nvPr>
        </p:nvSpPr>
        <p:spPr>
          <a:xfrm>
            <a:off x="1259632" y="603466"/>
            <a:ext cx="5832648" cy="864096"/>
          </a:xfrm>
          <a:prstGeom prst="rect">
            <a:avLst/>
          </a:prstGeom>
        </p:spPr>
        <p:txBody>
          <a:bodyPr/>
          <a:lstStyle/>
          <a:p>
            <a:pPr marL="0" indent="0" algn="ctr">
              <a:buNone/>
            </a:pPr>
            <a:r>
              <a:rPr lang="ko-KR" altLang="en-US" sz="3600" b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제</a:t>
            </a:r>
            <a:r>
              <a:rPr lang="en-US" altLang="ko-KR" sz="3600" b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5</a:t>
            </a:r>
            <a:r>
              <a:rPr lang="ko-KR" altLang="en-US" sz="3600" b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장</a:t>
            </a:r>
            <a:r>
              <a:rPr lang="en-US" altLang="ko-KR" sz="3600" b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3600" b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초음파 센서</a:t>
            </a:r>
            <a:endParaRPr lang="en-GB" altLang="en-US" sz="3600" b="1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5" name="Subtitle 2"/>
          <p:cNvSpPr txBox="1">
            <a:spLocks/>
          </p:cNvSpPr>
          <p:nvPr/>
        </p:nvSpPr>
        <p:spPr>
          <a:xfrm>
            <a:off x="1907704" y="5724884"/>
            <a:ext cx="5057894" cy="432048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ko-KR" altLang="en-US" sz="1600" b="1" dirty="0">
                <a:latin typeface="+mn-ea"/>
              </a:rPr>
              <a:t>부천대학교 </a:t>
            </a:r>
            <a:r>
              <a:rPr lang="ko-KR" altLang="en-US" sz="1600" b="1" dirty="0" err="1">
                <a:latin typeface="+mn-ea"/>
              </a:rPr>
              <a:t>전기과</a:t>
            </a:r>
            <a:r>
              <a:rPr lang="ko-KR" altLang="en-US" sz="1600" b="1" dirty="0">
                <a:latin typeface="+mn-ea"/>
              </a:rPr>
              <a:t> </a:t>
            </a:r>
            <a:r>
              <a:rPr lang="en-US" altLang="ko-KR" sz="1600" b="1" dirty="0">
                <a:latin typeface="+mn-ea"/>
              </a:rPr>
              <a:t>  </a:t>
            </a:r>
            <a:r>
              <a:rPr lang="ko-KR" altLang="en-US" sz="1600" b="1" dirty="0">
                <a:latin typeface="+mn-ea"/>
              </a:rPr>
              <a:t>이한석 교수</a:t>
            </a:r>
            <a:endParaRPr lang="en-GB" altLang="en-US" sz="1600" b="1" dirty="0">
              <a:latin typeface="+mn-ea"/>
            </a:endParaRP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E9B6CEA4-3A60-46FB-BC45-61749CCB38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30321" y="116632"/>
            <a:ext cx="1018279" cy="1160992"/>
          </a:xfrm>
          <a:prstGeom prst="rect">
            <a:avLst/>
          </a:prstGeom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E09D652F-8DB6-42C3-AF8A-7CC81328F1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4166" y="2011638"/>
            <a:ext cx="3931432" cy="244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4569887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467544" y="116632"/>
            <a:ext cx="5256584" cy="432048"/>
          </a:xfrm>
        </p:spPr>
        <p:txBody>
          <a:bodyPr/>
          <a:lstStyle/>
          <a:p>
            <a:pPr eaLnBrk="1" hangingPunct="1"/>
            <a:r>
              <a:rPr lang="en-US" altLang="ko-KR" sz="2400" b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1. </a:t>
            </a:r>
            <a:r>
              <a:rPr lang="ko-KR" altLang="en-US" sz="2400" b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초음파</a:t>
            </a:r>
            <a:r>
              <a:rPr lang="en-US" altLang="ko-KR" sz="2400" b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400" b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센서</a:t>
            </a:r>
            <a:r>
              <a:rPr lang="en-US" altLang="ko-KR" sz="2400" b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en-US" sz="2400" b="1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3" name="모서리가 둥근 직사각형 22"/>
          <p:cNvSpPr/>
          <p:nvPr/>
        </p:nvSpPr>
        <p:spPr>
          <a:xfrm>
            <a:off x="6878615" y="6453336"/>
            <a:ext cx="2229889" cy="360040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i="1">
                <a:latin typeface="HY헤드라인M" panose="02030600000101010101" pitchFamily="18" charset="-127"/>
                <a:ea typeface="HY헤드라인M" panose="02030600000101010101" pitchFamily="18" charset="-127"/>
              </a:rPr>
              <a:t>부천대학교 </a:t>
            </a:r>
            <a:r>
              <a:rPr lang="ko-KR" altLang="en-US" sz="1200" i="1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전기과</a:t>
            </a:r>
            <a:endParaRPr lang="ko-KR" altLang="en-US" sz="1200" i="1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7" name="Text Box 161">
            <a:extLst>
              <a:ext uri="{FF2B5EF4-FFF2-40B4-BE49-F238E27FC236}">
                <a16:creationId xmlns:a16="http://schemas.microsoft.com/office/drawing/2014/main" id="{BC522F94-C156-48D3-A23C-57271F4E30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3844" y="1010159"/>
            <a:ext cx="504666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spcBef>
                <a:spcPct val="50000"/>
              </a:spcBef>
              <a:buFont typeface="Wingdings" panose="05000000000000000000" pitchFamily="2" charset="2"/>
              <a:buChar char="q"/>
            </a:pPr>
            <a:r>
              <a:rPr lang="en-US" altLang="ko-KR" sz="2000" b="1">
                <a:latin typeface="+mn-ea"/>
                <a:ea typeface="+mn-ea"/>
              </a:rPr>
              <a:t> </a:t>
            </a:r>
            <a:r>
              <a:rPr lang="ko-KR" altLang="en-US" sz="2000" b="1">
                <a:latin typeface="+mn-ea"/>
                <a:ea typeface="+mn-ea"/>
              </a:rPr>
              <a:t>초음파</a:t>
            </a:r>
            <a:r>
              <a:rPr lang="en-US" altLang="ko-KR" sz="2000" b="1">
                <a:latin typeface="+mn-ea"/>
                <a:ea typeface="+mn-ea"/>
              </a:rPr>
              <a:t>(Ultrasonic)</a:t>
            </a:r>
            <a:r>
              <a:rPr lang="ko-KR" altLang="en-US" sz="2000" b="1">
                <a:latin typeface="+mn-ea"/>
                <a:ea typeface="+mn-ea"/>
              </a:rPr>
              <a:t>센서</a:t>
            </a:r>
            <a:r>
              <a:rPr lang="en-US" altLang="ko-KR" sz="2000" b="1">
                <a:latin typeface="+mn-ea"/>
                <a:ea typeface="+mn-ea"/>
              </a:rPr>
              <a:t>?</a:t>
            </a:r>
          </a:p>
        </p:txBody>
      </p:sp>
      <p:sp>
        <p:nvSpPr>
          <p:cNvPr id="9" name="Text Box 162">
            <a:extLst>
              <a:ext uri="{FF2B5EF4-FFF2-40B4-BE49-F238E27FC236}">
                <a16:creationId xmlns:a16="http://schemas.microsoft.com/office/drawing/2014/main" id="{E7916237-3FDF-4CAE-B5E4-F2B5EE4AEFC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552" y="1479333"/>
            <a:ext cx="7848872" cy="738664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spcBef>
                <a:spcPct val="50000"/>
              </a:spcBef>
              <a:buClr>
                <a:srgbClr val="FF33CC"/>
              </a:buClr>
              <a:buFont typeface="Wingdings" panose="05000000000000000000" pitchFamily="2" charset="2"/>
              <a:buNone/>
            </a:pPr>
            <a:r>
              <a:rPr lang="en-US" altLang="ko-KR" sz="1800" b="1">
                <a:latin typeface="+mn-ea"/>
                <a:ea typeface="+mn-ea"/>
              </a:rPr>
              <a:t>  </a:t>
            </a:r>
            <a:r>
              <a:rPr lang="en-US" altLang="ko-KR" sz="1800" b="1">
                <a:latin typeface="+mn-ea"/>
                <a:ea typeface="+mn-ea"/>
                <a:sym typeface="Wingdings" panose="05000000000000000000" pitchFamily="2" charset="2"/>
              </a:rPr>
              <a:t></a:t>
            </a:r>
            <a:r>
              <a:rPr lang="en-US" altLang="ko-KR" sz="1800" b="1">
                <a:latin typeface="+mn-ea"/>
                <a:ea typeface="+mn-ea"/>
              </a:rPr>
              <a:t> </a:t>
            </a:r>
            <a:r>
              <a:rPr lang="ko-KR" altLang="en-US" sz="1800" b="1">
                <a:latin typeface="+mn-ea"/>
                <a:ea typeface="+mn-ea"/>
              </a:rPr>
              <a:t>고주파 음파를 이용해 물체의 거리나 위치를 측정하는 비접촉 센서</a:t>
            </a:r>
            <a:endParaRPr lang="en-US" altLang="ko-KR" sz="1800" b="1">
              <a:latin typeface="+mn-ea"/>
              <a:ea typeface="+mn-ea"/>
            </a:endParaRPr>
          </a:p>
          <a:p>
            <a:pPr eaLnBrk="1" hangingPunct="1">
              <a:spcBef>
                <a:spcPct val="50000"/>
              </a:spcBef>
              <a:buClr>
                <a:srgbClr val="FF33CC"/>
              </a:buClr>
              <a:buFont typeface="Wingdings" panose="05000000000000000000" pitchFamily="2" charset="2"/>
              <a:buNone/>
            </a:pPr>
            <a:r>
              <a:rPr lang="en-US" altLang="ko-KR" b="1">
                <a:latin typeface="+mn-ea"/>
                <a:ea typeface="+mn-ea"/>
              </a:rPr>
              <a:t>  </a:t>
            </a:r>
            <a:r>
              <a:rPr lang="en-US" altLang="ko-KR" b="1">
                <a:latin typeface="+mn-ea"/>
                <a:ea typeface="+mn-ea"/>
                <a:sym typeface="Wingdings" panose="05000000000000000000" pitchFamily="2" charset="2"/>
              </a:rPr>
              <a:t>     (</a:t>
            </a:r>
            <a:r>
              <a:rPr lang="ko-KR" altLang="en-US" b="1">
                <a:latin typeface="+mn-ea"/>
                <a:ea typeface="+mn-ea"/>
                <a:sym typeface="Wingdings" panose="05000000000000000000" pitchFamily="2" charset="2"/>
              </a:rPr>
              <a:t>용도</a:t>
            </a:r>
            <a:r>
              <a:rPr lang="en-US" altLang="ko-KR" b="1">
                <a:latin typeface="+mn-ea"/>
                <a:ea typeface="+mn-ea"/>
                <a:sym typeface="Wingdings" panose="05000000000000000000" pitchFamily="2" charset="2"/>
              </a:rPr>
              <a:t>) </a:t>
            </a:r>
            <a:r>
              <a:rPr lang="ko-KR" altLang="en-US" b="1">
                <a:latin typeface="+mn-ea"/>
                <a:ea typeface="+mn-ea"/>
                <a:sym typeface="Wingdings" panose="05000000000000000000" pitchFamily="2" charset="2"/>
              </a:rPr>
              <a:t>자동차 후방감지</a:t>
            </a:r>
            <a:r>
              <a:rPr lang="en-US" altLang="ko-KR" b="1">
                <a:latin typeface="+mn-ea"/>
                <a:ea typeface="+mn-ea"/>
                <a:sym typeface="Wingdings" panose="05000000000000000000" pitchFamily="2" charset="2"/>
              </a:rPr>
              <a:t>, </a:t>
            </a:r>
            <a:r>
              <a:rPr lang="ko-KR" altLang="en-US" b="1">
                <a:latin typeface="+mn-ea"/>
                <a:ea typeface="+mn-ea"/>
                <a:sym typeface="Wingdings" panose="05000000000000000000" pitchFamily="2" charset="2"/>
              </a:rPr>
              <a:t>거리측정기</a:t>
            </a:r>
            <a:r>
              <a:rPr lang="en-US" altLang="ko-KR" b="1">
                <a:latin typeface="+mn-ea"/>
                <a:ea typeface="+mn-ea"/>
                <a:sym typeface="Wingdings" panose="05000000000000000000" pitchFamily="2" charset="2"/>
              </a:rPr>
              <a:t>, </a:t>
            </a:r>
            <a:r>
              <a:rPr lang="ko-KR" altLang="en-US" b="1">
                <a:latin typeface="+mn-ea"/>
                <a:ea typeface="+mn-ea"/>
                <a:sym typeface="Wingdings" panose="05000000000000000000" pitchFamily="2" charset="2"/>
              </a:rPr>
              <a:t>로봇청소기</a:t>
            </a:r>
            <a:endParaRPr lang="ko-KR" altLang="en-US" b="1">
              <a:latin typeface="+mn-ea"/>
              <a:ea typeface="+mn-ea"/>
            </a:endParaRPr>
          </a:p>
        </p:txBody>
      </p:sp>
      <p:sp>
        <p:nvSpPr>
          <p:cNvPr id="17" name="Text Box 161">
            <a:extLst>
              <a:ext uri="{FF2B5EF4-FFF2-40B4-BE49-F238E27FC236}">
                <a16:creationId xmlns:a16="http://schemas.microsoft.com/office/drawing/2014/main" id="{93AAB6F5-2C1C-4D96-8D15-E655633C8DC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5983" y="2583547"/>
            <a:ext cx="504666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spcBef>
                <a:spcPct val="50000"/>
              </a:spcBef>
              <a:buFont typeface="Wingdings" panose="05000000000000000000" pitchFamily="2" charset="2"/>
              <a:buChar char="q"/>
            </a:pPr>
            <a:r>
              <a:rPr lang="en-US" altLang="ko-KR" sz="2000" b="1">
                <a:latin typeface="+mn-ea"/>
                <a:ea typeface="+mn-ea"/>
              </a:rPr>
              <a:t> </a:t>
            </a:r>
            <a:r>
              <a:rPr lang="ko-KR" altLang="en-US" sz="2000" b="1">
                <a:latin typeface="+mn-ea"/>
                <a:ea typeface="+mn-ea"/>
              </a:rPr>
              <a:t>초음파 거리센서</a:t>
            </a:r>
            <a:r>
              <a:rPr lang="en-US" altLang="ko-KR" sz="2000" b="1">
                <a:latin typeface="+mn-ea"/>
                <a:ea typeface="+mn-ea"/>
              </a:rPr>
              <a:t>(HC-SR04)</a:t>
            </a:r>
            <a:r>
              <a:rPr lang="ko-KR" altLang="en-US" sz="2000" b="1">
                <a:latin typeface="+mn-ea"/>
                <a:ea typeface="+mn-ea"/>
              </a:rPr>
              <a:t> 구조 </a:t>
            </a:r>
            <a:endParaRPr lang="en-US" altLang="ko-KR" sz="2000" b="1">
              <a:latin typeface="+mn-ea"/>
              <a:ea typeface="+mn-ea"/>
            </a:endParaRPr>
          </a:p>
        </p:txBody>
      </p:sp>
      <p:sp>
        <p:nvSpPr>
          <p:cNvPr id="18" name="Text Box 162">
            <a:extLst>
              <a:ext uri="{FF2B5EF4-FFF2-40B4-BE49-F238E27FC236}">
                <a16:creationId xmlns:a16="http://schemas.microsoft.com/office/drawing/2014/main" id="{58AEF8CC-B07E-47AE-A22E-643B0CF6F9A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9625" y="3118375"/>
            <a:ext cx="6984776" cy="369332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spcBef>
                <a:spcPct val="50000"/>
              </a:spcBef>
              <a:buClr>
                <a:srgbClr val="FF33CC"/>
              </a:buClr>
              <a:buFont typeface="Wingdings" panose="05000000000000000000" pitchFamily="2" charset="2"/>
              <a:buNone/>
            </a:pPr>
            <a:r>
              <a:rPr lang="en-US" altLang="ko-KR" sz="1800" b="1">
                <a:latin typeface="+mn-ea"/>
                <a:ea typeface="+mn-ea"/>
              </a:rPr>
              <a:t>  </a:t>
            </a:r>
            <a:r>
              <a:rPr lang="en-US" altLang="ko-KR" sz="1800" b="1">
                <a:latin typeface="+mn-ea"/>
                <a:ea typeface="+mn-ea"/>
                <a:sym typeface="Wingdings" panose="05000000000000000000" pitchFamily="2" charset="2"/>
              </a:rPr>
              <a:t></a:t>
            </a:r>
            <a:r>
              <a:rPr lang="en-US" altLang="ko-KR" sz="1800" b="1">
                <a:latin typeface="+mn-ea"/>
                <a:ea typeface="+mn-ea"/>
              </a:rPr>
              <a:t> </a:t>
            </a:r>
            <a:r>
              <a:rPr lang="ko-KR" altLang="en-US" sz="1800" b="1">
                <a:latin typeface="+mn-ea"/>
                <a:ea typeface="+mn-ea"/>
              </a:rPr>
              <a:t>발신부와 수신부로 구성</a:t>
            </a: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CA67E32A-4285-4EF4-BB02-6EECF3D3932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39906" y="4014763"/>
            <a:ext cx="2578815" cy="2097123"/>
          </a:xfrm>
          <a:prstGeom prst="rect">
            <a:avLst/>
          </a:prstGeom>
        </p:spPr>
      </p:pic>
      <p:graphicFrame>
        <p:nvGraphicFramePr>
          <p:cNvPr id="2" name="표 2">
            <a:extLst>
              <a:ext uri="{FF2B5EF4-FFF2-40B4-BE49-F238E27FC236}">
                <a16:creationId xmlns:a16="http://schemas.microsoft.com/office/drawing/2014/main" id="{3E065763-DF64-49EE-949D-55CFCD56A8BE}"/>
              </a:ext>
            </a:extLst>
          </p:cNvPr>
          <p:cNvGraphicFramePr>
            <a:graphicFrameLocks noGrp="1"/>
          </p:cNvGraphicFramePr>
          <p:nvPr/>
        </p:nvGraphicFramePr>
        <p:xfrm>
          <a:off x="5309627" y="4330105"/>
          <a:ext cx="2707908" cy="148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53954">
                  <a:extLst>
                    <a:ext uri="{9D8B030D-6E8A-4147-A177-3AD203B41FA5}">
                      <a16:colId xmlns:a16="http://schemas.microsoft.com/office/drawing/2014/main" val="3229837287"/>
                    </a:ext>
                  </a:extLst>
                </a:gridCol>
                <a:gridCol w="1353954">
                  <a:extLst>
                    <a:ext uri="{9D8B030D-6E8A-4147-A177-3AD203B41FA5}">
                      <a16:colId xmlns:a16="http://schemas.microsoft.com/office/drawing/2014/main" val="327363180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Vcc</a:t>
                      </a:r>
                      <a:endParaRPr lang="ko-KR" altLang="en-US" sz="1600" b="1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5v</a:t>
                      </a:r>
                      <a:endParaRPr lang="ko-KR" altLang="en-US" sz="1600" b="1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1833543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Trig</a:t>
                      </a:r>
                      <a:endParaRPr lang="ko-KR" altLang="en-US" sz="1600" b="1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시작신호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119261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Echo</a:t>
                      </a:r>
                      <a:endParaRPr lang="ko-KR" altLang="en-US" sz="1600" b="1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반사파 감지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8590582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GND</a:t>
                      </a:r>
                      <a:endParaRPr lang="ko-KR" altLang="en-US" sz="1600" b="1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0V</a:t>
                      </a:r>
                      <a:endParaRPr lang="ko-KR" altLang="en-US" sz="1600" b="1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4525753"/>
                  </a:ext>
                </a:extLst>
              </a:tr>
            </a:tbl>
          </a:graphicData>
        </a:graphic>
      </p:graphicFrame>
      <p:sp>
        <p:nvSpPr>
          <p:cNvPr id="3" name="타원 2">
            <a:extLst>
              <a:ext uri="{FF2B5EF4-FFF2-40B4-BE49-F238E27FC236}">
                <a16:creationId xmlns:a16="http://schemas.microsoft.com/office/drawing/2014/main" id="{8D0B1679-DA04-48B0-A5AF-599D94831672}"/>
              </a:ext>
            </a:extLst>
          </p:cNvPr>
          <p:cNvSpPr/>
          <p:nvPr/>
        </p:nvSpPr>
        <p:spPr>
          <a:xfrm>
            <a:off x="1639906" y="4640004"/>
            <a:ext cx="627838" cy="445180"/>
          </a:xfrm>
          <a:prstGeom prst="ellipse">
            <a:avLst/>
          </a:prstGeom>
          <a:noFill/>
          <a:ln>
            <a:solidFill>
              <a:srgbClr val="FF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타원 10">
            <a:extLst>
              <a:ext uri="{FF2B5EF4-FFF2-40B4-BE49-F238E27FC236}">
                <a16:creationId xmlns:a16="http://schemas.microsoft.com/office/drawing/2014/main" id="{9D2B3DCA-042A-4DF3-9AB7-9201726E1A54}"/>
              </a:ext>
            </a:extLst>
          </p:cNvPr>
          <p:cNvSpPr/>
          <p:nvPr/>
        </p:nvSpPr>
        <p:spPr>
          <a:xfrm>
            <a:off x="3138854" y="5625251"/>
            <a:ext cx="627838" cy="445180"/>
          </a:xfrm>
          <a:prstGeom prst="ellipse">
            <a:avLst/>
          </a:prstGeom>
          <a:noFill/>
          <a:ln>
            <a:solidFill>
              <a:srgbClr val="FF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26F3425-A58D-4699-A519-E5B5EE2CB6C9}"/>
              </a:ext>
            </a:extLst>
          </p:cNvPr>
          <p:cNvSpPr txBox="1"/>
          <p:nvPr/>
        </p:nvSpPr>
        <p:spPr>
          <a:xfrm>
            <a:off x="1427225" y="5101668"/>
            <a:ext cx="792088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200" b="1">
                <a:latin typeface="+mn-ea"/>
                <a:ea typeface="+mn-ea"/>
              </a:rPr>
              <a:t>발신부</a:t>
            </a:r>
            <a:endParaRPr lang="ko-KR" altLang="en-US" sz="120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D28576A-0306-4B30-8B28-C827F420CDB0}"/>
              </a:ext>
            </a:extLst>
          </p:cNvPr>
          <p:cNvSpPr txBox="1"/>
          <p:nvPr/>
        </p:nvSpPr>
        <p:spPr>
          <a:xfrm>
            <a:off x="3426633" y="6111886"/>
            <a:ext cx="792088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200" b="1">
                <a:latin typeface="+mn-ea"/>
                <a:ea typeface="+mn-ea"/>
              </a:rPr>
              <a:t>수신부</a:t>
            </a:r>
            <a:endParaRPr lang="ko-KR" altLang="en-US" sz="1200"/>
          </a:p>
        </p:txBody>
      </p:sp>
    </p:spTree>
    <p:extLst>
      <p:ext uri="{BB962C8B-B14F-4D97-AF65-F5344CB8AC3E}">
        <p14:creationId xmlns:p14="http://schemas.microsoft.com/office/powerpoint/2010/main" val="1102228991"/>
      </p:ext>
    </p:extLst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모서리가 둥근 직사각형 12"/>
          <p:cNvSpPr/>
          <p:nvPr/>
        </p:nvSpPr>
        <p:spPr>
          <a:xfrm>
            <a:off x="6878615" y="6453336"/>
            <a:ext cx="2229889" cy="360040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i="1">
                <a:latin typeface="HY헤드라인M" panose="02030600000101010101" pitchFamily="18" charset="-127"/>
                <a:ea typeface="HY헤드라인M" panose="02030600000101010101" pitchFamily="18" charset="-127"/>
              </a:rPr>
              <a:t>부천대학교 </a:t>
            </a:r>
            <a:r>
              <a:rPr lang="ko-KR" altLang="en-US" sz="1200" i="1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전기과</a:t>
            </a:r>
            <a:endParaRPr lang="ko-KR" altLang="en-US" sz="1200" i="1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8" name="Picture 2" descr="Image">
            <a:extLst>
              <a:ext uri="{FF2B5EF4-FFF2-40B4-BE49-F238E27FC236}">
                <a16:creationId xmlns:a16="http://schemas.microsoft.com/office/drawing/2014/main" id="{3C79D417-6CE0-44BE-95AC-006A686726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3" y="3317638"/>
            <a:ext cx="4322839" cy="25465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 Box 161">
            <a:extLst>
              <a:ext uri="{FF2B5EF4-FFF2-40B4-BE49-F238E27FC236}">
                <a16:creationId xmlns:a16="http://schemas.microsoft.com/office/drawing/2014/main" id="{1A04A69D-AAA8-4B8F-8501-D7454F391F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536" y="980728"/>
            <a:ext cx="504666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spcBef>
                <a:spcPct val="50000"/>
              </a:spcBef>
              <a:buFont typeface="Wingdings" panose="05000000000000000000" pitchFamily="2" charset="2"/>
              <a:buChar char="q"/>
            </a:pPr>
            <a:r>
              <a:rPr lang="en-US" altLang="ko-KR" sz="2000" b="1">
                <a:latin typeface="+mn-ea"/>
                <a:ea typeface="+mn-ea"/>
              </a:rPr>
              <a:t> </a:t>
            </a:r>
            <a:r>
              <a:rPr lang="ko-KR" altLang="en-US" sz="2000" b="1">
                <a:latin typeface="+mn-ea"/>
                <a:ea typeface="+mn-ea"/>
              </a:rPr>
              <a:t>초음파의 구동원리</a:t>
            </a:r>
            <a:endParaRPr lang="en-US" altLang="ko-KR" sz="2000" b="1">
              <a:latin typeface="+mn-ea"/>
              <a:ea typeface="+mn-ea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F9DEB67-FBB1-4375-A1F8-070FEAA703DA}"/>
              </a:ext>
            </a:extLst>
          </p:cNvPr>
          <p:cNvSpPr txBox="1"/>
          <p:nvPr/>
        </p:nvSpPr>
        <p:spPr>
          <a:xfrm>
            <a:off x="827584" y="1700808"/>
            <a:ext cx="728504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ó"/>
            </a:pPr>
            <a:r>
              <a:rPr lang="ko-KR" altLang="en-US" sz="1800" b="1">
                <a:latin typeface="+mn-ea"/>
                <a:ea typeface="+mn-ea"/>
                <a:sym typeface="Wingdings" panose="05000000000000000000" pitchFamily="2" charset="2"/>
              </a:rPr>
              <a:t>초음파는</a:t>
            </a:r>
            <a:r>
              <a:rPr lang="en-US" altLang="ko-KR" sz="1800" b="1">
                <a:latin typeface="+mn-ea"/>
                <a:ea typeface="+mn-ea"/>
                <a:sym typeface="Wingdings" panose="05000000000000000000" pitchFamily="2" charset="2"/>
              </a:rPr>
              <a:t> </a:t>
            </a:r>
            <a:r>
              <a:rPr lang="ko-KR" altLang="en-US" sz="1800" b="1">
                <a:latin typeface="+mn-ea"/>
                <a:ea typeface="+mn-ea"/>
                <a:sym typeface="Wingdings" panose="05000000000000000000" pitchFamily="2" charset="2"/>
              </a:rPr>
              <a:t>직직성이 높고 공기중에서 약</a:t>
            </a:r>
            <a:r>
              <a:rPr lang="en-US" altLang="ko-KR" sz="1800" b="1">
                <a:latin typeface="+mn-ea"/>
                <a:ea typeface="+mn-ea"/>
                <a:sym typeface="Wingdings" panose="05000000000000000000" pitchFamily="2" charset="2"/>
              </a:rPr>
              <a:t>344.3m/s </a:t>
            </a:r>
            <a:r>
              <a:rPr lang="ko-KR" altLang="en-US" sz="1800" b="1">
                <a:latin typeface="+mn-ea"/>
                <a:ea typeface="+mn-ea"/>
                <a:sym typeface="Wingdings" panose="05000000000000000000" pitchFamily="2" charset="2"/>
              </a:rPr>
              <a:t>속도로 진행</a:t>
            </a:r>
            <a:r>
              <a:rPr lang="en-US" altLang="ko-KR" sz="1800" b="1">
                <a:latin typeface="+mn-ea"/>
                <a:ea typeface="+mn-ea"/>
                <a:sym typeface="Wingdings" panose="05000000000000000000" pitchFamily="2" charset="2"/>
              </a:rPr>
              <a:t>    </a:t>
            </a:r>
            <a:r>
              <a:rPr lang="ko-KR" altLang="en-US" sz="1800" b="1">
                <a:latin typeface="+mn-ea"/>
                <a:ea typeface="+mn-ea"/>
                <a:sym typeface="Wingdings" panose="05000000000000000000" pitchFamily="2" charset="2"/>
              </a:rPr>
              <a:t> </a:t>
            </a:r>
            <a:endParaRPr lang="ko-KR" alt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5357826-1435-4947-9324-7F7871C25230}"/>
              </a:ext>
            </a:extLst>
          </p:cNvPr>
          <p:cNvSpPr txBox="1"/>
          <p:nvPr/>
        </p:nvSpPr>
        <p:spPr>
          <a:xfrm>
            <a:off x="1146682" y="2163634"/>
            <a:ext cx="728504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ko-KR" altLang="en-US" sz="1600" b="1">
                <a:latin typeface="+mn-ea"/>
                <a:ea typeface="+mn-ea"/>
                <a:sym typeface="Wingdings" panose="05000000000000000000" pitchFamily="2" charset="2"/>
              </a:rPr>
              <a:t>초음파는</a:t>
            </a:r>
            <a:r>
              <a:rPr lang="en-US" altLang="ko-KR" sz="1600" b="1">
                <a:latin typeface="+mn-ea"/>
                <a:ea typeface="+mn-ea"/>
                <a:sym typeface="Wingdings" panose="05000000000000000000" pitchFamily="2" charset="2"/>
              </a:rPr>
              <a:t> </a:t>
            </a:r>
            <a:r>
              <a:rPr lang="ko-KR" altLang="en-US" sz="1600" b="1">
                <a:latin typeface="+mn-ea"/>
                <a:ea typeface="+mn-ea"/>
                <a:sym typeface="Wingdings" panose="05000000000000000000" pitchFamily="2" charset="2"/>
              </a:rPr>
              <a:t>온도에 따라 속도가 변경</a:t>
            </a:r>
            <a:r>
              <a:rPr lang="en-US" altLang="ko-KR" sz="1600" b="1">
                <a:latin typeface="+mn-ea"/>
                <a:ea typeface="+mn-ea"/>
                <a:sym typeface="Wingdings" panose="05000000000000000000" pitchFamily="2" charset="2"/>
              </a:rPr>
              <a:t>, </a:t>
            </a:r>
            <a:r>
              <a:rPr lang="ko-KR" altLang="en-US" sz="1600" b="1">
                <a:latin typeface="+mn-ea"/>
                <a:ea typeface="+mn-ea"/>
                <a:sym typeface="Wingdings" panose="05000000000000000000" pitchFamily="2" charset="2"/>
              </a:rPr>
              <a:t>반사면의 재질에 따라 거리 측정불가</a:t>
            </a:r>
            <a:endParaRPr lang="en-US" altLang="ko-KR" sz="1600" b="1">
              <a:latin typeface="+mn-ea"/>
              <a:ea typeface="+mn-ea"/>
              <a:sym typeface="Wingdings" panose="05000000000000000000" pitchFamily="2" charset="2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ko-KR" altLang="en-US" sz="1600" b="1">
                <a:latin typeface="+mn-ea"/>
                <a:ea typeface="+mn-ea"/>
                <a:sym typeface="Wingdings" panose="05000000000000000000" pitchFamily="2" charset="2"/>
              </a:rPr>
              <a:t>우천시나 물속에서도 거리 측정이 가능 </a:t>
            </a:r>
            <a:r>
              <a:rPr lang="en-US" altLang="ko-KR" sz="1600" b="1">
                <a:latin typeface="+mn-ea"/>
                <a:ea typeface="+mn-ea"/>
                <a:sym typeface="Wingdings" panose="05000000000000000000" pitchFamily="2" charset="2"/>
              </a:rPr>
              <a:t>   </a:t>
            </a:r>
            <a:r>
              <a:rPr lang="ko-KR" altLang="en-US" sz="1600" b="1">
                <a:latin typeface="+mn-ea"/>
                <a:ea typeface="+mn-ea"/>
                <a:sym typeface="Wingdings" panose="05000000000000000000" pitchFamily="2" charset="2"/>
              </a:rPr>
              <a:t> </a:t>
            </a:r>
            <a:endParaRPr lang="ko-KR" altLang="en-US" sz="1600"/>
          </a:p>
        </p:txBody>
      </p:sp>
    </p:spTree>
    <p:extLst>
      <p:ext uri="{BB962C8B-B14F-4D97-AF65-F5344CB8AC3E}">
        <p14:creationId xmlns:p14="http://schemas.microsoft.com/office/powerpoint/2010/main" val="2634805613"/>
      </p:ext>
    </p:extLst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모서리가 둥근 직사각형 12"/>
          <p:cNvSpPr/>
          <p:nvPr/>
        </p:nvSpPr>
        <p:spPr>
          <a:xfrm>
            <a:off x="6878615" y="6453336"/>
            <a:ext cx="2229889" cy="360040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i="1">
                <a:latin typeface="HY헤드라인M" panose="02030600000101010101" pitchFamily="18" charset="-127"/>
                <a:ea typeface="HY헤드라인M" panose="02030600000101010101" pitchFamily="18" charset="-127"/>
              </a:rPr>
              <a:t>부천대학교 </a:t>
            </a:r>
            <a:r>
              <a:rPr lang="ko-KR" altLang="en-US" sz="1200" i="1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전기과</a:t>
            </a:r>
            <a:endParaRPr lang="ko-KR" altLang="en-US" sz="1200" i="1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28" name="Text Box 161">
            <a:extLst>
              <a:ext uri="{FF2B5EF4-FFF2-40B4-BE49-F238E27FC236}">
                <a16:creationId xmlns:a16="http://schemas.microsoft.com/office/drawing/2014/main" id="{925B86ED-FFF8-4176-BA6B-68462AFF2BE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552" y="748100"/>
            <a:ext cx="504666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spcBef>
                <a:spcPct val="50000"/>
              </a:spcBef>
              <a:buFont typeface="Wingdings" panose="05000000000000000000" pitchFamily="2" charset="2"/>
              <a:buChar char="q"/>
            </a:pPr>
            <a:r>
              <a:rPr lang="en-US" altLang="ko-KR" sz="2000" b="1">
                <a:latin typeface="+mn-ea"/>
                <a:ea typeface="+mn-ea"/>
              </a:rPr>
              <a:t> </a:t>
            </a:r>
            <a:r>
              <a:rPr lang="ko-KR" altLang="en-US" sz="2000" b="1">
                <a:latin typeface="+mn-ea"/>
                <a:ea typeface="+mn-ea"/>
              </a:rPr>
              <a:t>초음파 </a:t>
            </a:r>
            <a:r>
              <a:rPr lang="ko-KR" altLang="en-US" sz="2000" b="1" i="0">
                <a:solidFill>
                  <a:srgbClr val="000000"/>
                </a:solidFill>
                <a:effectLst/>
                <a:latin typeface="+mj-ea"/>
                <a:ea typeface="+mj-ea"/>
              </a:rPr>
              <a:t>감지센서 </a:t>
            </a:r>
            <a:r>
              <a:rPr lang="en-US" altLang="ko-KR" sz="2000" b="1" i="0">
                <a:solidFill>
                  <a:srgbClr val="000000"/>
                </a:solidFill>
                <a:effectLst/>
                <a:latin typeface="+mj-ea"/>
                <a:ea typeface="+mj-ea"/>
              </a:rPr>
              <a:t>(HC-SR501)</a:t>
            </a:r>
            <a:endParaRPr lang="en-US" altLang="ko-KR" sz="2000" b="1">
              <a:latin typeface="+mn-ea"/>
              <a:ea typeface="+mn-ea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A33F88E6-2AB8-494F-9041-2E86A76A413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9552" y="2197369"/>
            <a:ext cx="3419872" cy="279976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1F24F8E-1B96-439B-9CF5-C8EBB0F8AB1A}"/>
              </a:ext>
            </a:extLst>
          </p:cNvPr>
          <p:cNvSpPr txBox="1"/>
          <p:nvPr/>
        </p:nvSpPr>
        <p:spPr>
          <a:xfrm>
            <a:off x="4211960" y="2197369"/>
            <a:ext cx="4572000" cy="29238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600" b="1">
                <a:latin typeface="+mn-ea"/>
                <a:sym typeface="Wingdings" panose="05000000000000000000" pitchFamily="2" charset="2"/>
              </a:rPr>
              <a:t>시작신호 </a:t>
            </a:r>
            <a:r>
              <a:rPr lang="en-US" altLang="ko-KR" sz="1600" b="1">
                <a:latin typeface="+mn-ea"/>
                <a:sym typeface="Wingdings" panose="05000000000000000000" pitchFamily="2" charset="2"/>
              </a:rPr>
              <a:t>: </a:t>
            </a:r>
            <a:r>
              <a:rPr lang="ko-KR" altLang="en-US" sz="1600" b="1">
                <a:latin typeface="+mn-ea"/>
                <a:sym typeface="Wingdings" panose="05000000000000000000" pitchFamily="2" charset="2"/>
              </a:rPr>
              <a:t>트리거</a:t>
            </a:r>
            <a:r>
              <a:rPr lang="en-US" altLang="ko-KR" sz="1600" b="1">
                <a:latin typeface="+mn-ea"/>
                <a:sym typeface="Wingdings" panose="05000000000000000000" pitchFamily="2" charset="2"/>
              </a:rPr>
              <a:t> </a:t>
            </a:r>
            <a:r>
              <a:rPr lang="ko-KR" altLang="en-US" sz="1600" b="1">
                <a:latin typeface="+mn-ea"/>
                <a:sym typeface="Wingdings" panose="05000000000000000000" pitchFamily="2" charset="2"/>
              </a:rPr>
              <a:t>핀으로 </a:t>
            </a:r>
            <a:r>
              <a:rPr lang="en-US" altLang="ko-KR" sz="1600" b="1">
                <a:latin typeface="+mn-ea"/>
                <a:sym typeface="Wingdings" panose="05000000000000000000" pitchFamily="2" charset="2"/>
              </a:rPr>
              <a:t>10uSec</a:t>
            </a:r>
            <a:r>
              <a:rPr lang="ko-KR" altLang="en-US" sz="1600" b="1">
                <a:latin typeface="+mn-ea"/>
                <a:sym typeface="Wingdings" panose="05000000000000000000" pitchFamily="2" charset="2"/>
              </a:rPr>
              <a:t> 펄스 출력 </a:t>
            </a:r>
            <a:endParaRPr lang="en-US" altLang="ko-KR" sz="1600" b="1">
              <a:latin typeface="+mn-ea"/>
              <a:sym typeface="Wingdings" panose="05000000000000000000" pitchFamily="2" charset="2"/>
            </a:endParaRPr>
          </a:p>
          <a:p>
            <a:pPr marL="342900" indent="-34290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600" b="1">
                <a:latin typeface="+mn-ea"/>
                <a:sym typeface="Wingdings" panose="05000000000000000000" pitchFamily="2" charset="2"/>
              </a:rPr>
              <a:t>초음파 발신부에서 초음파 펄스 출력</a:t>
            </a:r>
            <a:endParaRPr lang="en-US" altLang="ko-KR" sz="1600" b="1">
              <a:latin typeface="+mn-ea"/>
              <a:sym typeface="Wingdings" panose="05000000000000000000" pitchFamily="2" charset="2"/>
            </a:endParaRPr>
          </a:p>
          <a:p>
            <a:pPr marL="342900" indent="-34290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600" b="1">
                <a:latin typeface="+mn-ea"/>
              </a:rPr>
              <a:t>초음파 출력이 끝나면  에코핀 </a:t>
            </a:r>
            <a:r>
              <a:rPr lang="en-US" altLang="ko-KR" sz="1600" b="1">
                <a:latin typeface="+mn-ea"/>
              </a:rPr>
              <a:t>High</a:t>
            </a:r>
            <a:r>
              <a:rPr lang="ko-KR" altLang="en-US" sz="1600" b="1">
                <a:latin typeface="+mn-ea"/>
              </a:rPr>
              <a:t>로 변경</a:t>
            </a:r>
            <a:endParaRPr lang="en-US" altLang="ko-KR" sz="1600" b="1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600" b="1">
                <a:latin typeface="+mn-ea"/>
              </a:rPr>
              <a:t>     </a:t>
            </a:r>
            <a:r>
              <a:rPr lang="ko-KR" altLang="en-US" sz="1600" b="1">
                <a:latin typeface="+mn-ea"/>
              </a:rPr>
              <a:t>수신부는 반사파가</a:t>
            </a:r>
            <a:r>
              <a:rPr lang="en-US" altLang="ko-KR" sz="1600" b="1">
                <a:latin typeface="+mn-ea"/>
              </a:rPr>
              <a:t> </a:t>
            </a:r>
            <a:r>
              <a:rPr lang="ko-KR" altLang="en-US" sz="1600" b="1">
                <a:latin typeface="+mn-ea"/>
              </a:rPr>
              <a:t>들어올 때까지 대기</a:t>
            </a:r>
            <a:endParaRPr lang="en-US" altLang="ko-KR" sz="1600" b="1">
              <a:latin typeface="+mn-ea"/>
            </a:endParaRPr>
          </a:p>
          <a:p>
            <a:pPr marL="342900" indent="-342900">
              <a:lnSpc>
                <a:spcPct val="150000"/>
              </a:lnSpc>
              <a:buFont typeface="+mj-ea"/>
              <a:buAutoNum type="circleNumDbPlain" startAt="4"/>
            </a:pPr>
            <a:r>
              <a:rPr lang="en-US" altLang="ko-KR" sz="1600" b="1">
                <a:latin typeface="+mn-ea"/>
              </a:rPr>
              <a:t> </a:t>
            </a:r>
            <a:r>
              <a:rPr lang="ko-KR" altLang="en-US" sz="1600" b="1">
                <a:latin typeface="+mn-ea"/>
              </a:rPr>
              <a:t>반사파가</a:t>
            </a:r>
            <a:r>
              <a:rPr lang="en-US" altLang="ko-KR" sz="1600" b="1">
                <a:latin typeface="+mn-ea"/>
              </a:rPr>
              <a:t> </a:t>
            </a:r>
            <a:r>
              <a:rPr lang="ko-KR" altLang="en-US" sz="1600" b="1">
                <a:latin typeface="+mn-ea"/>
              </a:rPr>
              <a:t>감지되면</a:t>
            </a:r>
            <a:r>
              <a:rPr lang="en-US" altLang="ko-KR" sz="1600" b="1">
                <a:latin typeface="+mn-ea"/>
              </a:rPr>
              <a:t> </a:t>
            </a:r>
            <a:r>
              <a:rPr lang="ko-KR" altLang="en-US" sz="1600" b="1">
                <a:latin typeface="+mn-ea"/>
              </a:rPr>
              <a:t>에코핀은</a:t>
            </a:r>
            <a:r>
              <a:rPr lang="en-US" altLang="ko-KR" sz="1600" b="1">
                <a:latin typeface="+mn-ea"/>
              </a:rPr>
              <a:t> Low</a:t>
            </a:r>
            <a:r>
              <a:rPr lang="ko-KR" altLang="en-US" sz="1600" b="1">
                <a:latin typeface="+mn-ea"/>
              </a:rPr>
              <a:t>로 변경</a:t>
            </a:r>
            <a:endParaRPr lang="en-US" altLang="ko-KR" sz="1600" b="1">
              <a:latin typeface="+mn-ea"/>
            </a:endParaRPr>
          </a:p>
          <a:p>
            <a:pPr marL="342900" indent="-342900">
              <a:lnSpc>
                <a:spcPct val="150000"/>
              </a:lnSpc>
              <a:buFont typeface="+mj-ea"/>
              <a:buAutoNum type="circleNumDbPlain" startAt="4"/>
            </a:pPr>
            <a:r>
              <a:rPr lang="ko-KR" altLang="en-US" sz="1600" b="1">
                <a:latin typeface="+mn-ea"/>
              </a:rPr>
              <a:t>에코핀이 </a:t>
            </a:r>
            <a:r>
              <a:rPr lang="en-US" altLang="ko-KR" sz="1600" b="1">
                <a:latin typeface="+mn-ea"/>
              </a:rPr>
              <a:t>HIGH</a:t>
            </a:r>
            <a:r>
              <a:rPr lang="ko-KR" altLang="en-US" sz="1600" b="1">
                <a:latin typeface="+mn-ea"/>
              </a:rPr>
              <a:t>에서</a:t>
            </a:r>
            <a:r>
              <a:rPr lang="en-US" altLang="ko-KR" sz="1600" b="1">
                <a:latin typeface="+mn-ea"/>
              </a:rPr>
              <a:t> LOW</a:t>
            </a:r>
            <a:r>
              <a:rPr lang="ko-KR" altLang="en-US" sz="1600" b="1">
                <a:latin typeface="+mn-ea"/>
              </a:rPr>
              <a:t>로 변경하기까지 펄스길이를 측정해 거리 계산</a:t>
            </a:r>
            <a:endParaRPr lang="en-US" altLang="ko-KR" sz="1600" b="1">
              <a:latin typeface="+mn-ea"/>
            </a:endParaRPr>
          </a:p>
          <a:p>
            <a:endParaRPr lang="ko-KR" altLang="en-US" sz="1600"/>
          </a:p>
        </p:txBody>
      </p:sp>
      <p:cxnSp>
        <p:nvCxnSpPr>
          <p:cNvPr id="4" name="직선 화살표 연결선 3">
            <a:extLst>
              <a:ext uri="{FF2B5EF4-FFF2-40B4-BE49-F238E27FC236}">
                <a16:creationId xmlns:a16="http://schemas.microsoft.com/office/drawing/2014/main" id="{E0A32CCB-E7E0-4954-B250-7EEB9129C7CC}"/>
              </a:ext>
            </a:extLst>
          </p:cNvPr>
          <p:cNvCxnSpPr/>
          <p:nvPr/>
        </p:nvCxnSpPr>
        <p:spPr>
          <a:xfrm>
            <a:off x="2195736" y="5301208"/>
            <a:ext cx="1224136" cy="0"/>
          </a:xfrm>
          <a:prstGeom prst="straightConnector1">
            <a:avLst/>
          </a:prstGeom>
          <a:ln>
            <a:solidFill>
              <a:srgbClr val="FF0000"/>
            </a:solidFill>
            <a:headEnd type="arrow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E611F8F5-56DA-4A71-B1DC-9913E9602ADB}"/>
              </a:ext>
            </a:extLst>
          </p:cNvPr>
          <p:cNvSpPr txBox="1"/>
          <p:nvPr/>
        </p:nvSpPr>
        <p:spPr>
          <a:xfrm>
            <a:off x="2123728" y="5466788"/>
            <a:ext cx="1368152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200" b="1">
                <a:latin typeface="+mn-ea"/>
              </a:rPr>
              <a:t>펄스길이를 측정</a:t>
            </a:r>
            <a:endParaRPr lang="ko-KR" altLang="en-US" sz="1200"/>
          </a:p>
        </p:txBody>
      </p:sp>
    </p:spTree>
    <p:extLst>
      <p:ext uri="{BB962C8B-B14F-4D97-AF65-F5344CB8AC3E}">
        <p14:creationId xmlns:p14="http://schemas.microsoft.com/office/powerpoint/2010/main" val="4097533453"/>
      </p:ext>
    </p:extLst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모서리가 둥근 직사각형 12"/>
          <p:cNvSpPr/>
          <p:nvPr/>
        </p:nvSpPr>
        <p:spPr>
          <a:xfrm>
            <a:off x="6878615" y="6453336"/>
            <a:ext cx="2229889" cy="360040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i="1">
                <a:latin typeface="HY헤드라인M" panose="02030600000101010101" pitchFamily="18" charset="-127"/>
                <a:ea typeface="HY헤드라인M" panose="02030600000101010101" pitchFamily="18" charset="-127"/>
              </a:rPr>
              <a:t>부천대학교 </a:t>
            </a:r>
            <a:r>
              <a:rPr lang="ko-KR" altLang="en-US" sz="1200" i="1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전기과</a:t>
            </a:r>
            <a:endParaRPr lang="ko-KR" altLang="en-US" sz="1200" i="1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28" name="Text Box 161">
            <a:extLst>
              <a:ext uri="{FF2B5EF4-FFF2-40B4-BE49-F238E27FC236}">
                <a16:creationId xmlns:a16="http://schemas.microsoft.com/office/drawing/2014/main" id="{925B86ED-FFF8-4176-BA6B-68462AFF2BE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552" y="748100"/>
            <a:ext cx="684076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spcBef>
                <a:spcPct val="50000"/>
              </a:spcBef>
              <a:buFont typeface="Wingdings" panose="05000000000000000000" pitchFamily="2" charset="2"/>
              <a:buChar char="q"/>
            </a:pPr>
            <a:r>
              <a:rPr lang="en-US" altLang="ko-KR" sz="2000" b="1">
                <a:latin typeface="+mn-ea"/>
                <a:ea typeface="+mn-ea"/>
              </a:rPr>
              <a:t> </a:t>
            </a:r>
            <a:r>
              <a:rPr lang="ko-KR" altLang="en-US" sz="2000" b="1">
                <a:latin typeface="+mn-ea"/>
                <a:ea typeface="+mn-ea"/>
              </a:rPr>
              <a:t>마이크로파이썬 </a:t>
            </a:r>
            <a:r>
              <a:rPr lang="en-US" altLang="ko-KR" sz="2000" b="1">
                <a:latin typeface="+mn-ea"/>
                <a:ea typeface="+mn-ea"/>
              </a:rPr>
              <a:t>DistanceSensor( )</a:t>
            </a:r>
            <a:r>
              <a:rPr lang="ko-KR" altLang="en-US" sz="2000" b="1" i="0">
                <a:solidFill>
                  <a:srgbClr val="000000"/>
                </a:solidFill>
                <a:effectLst/>
                <a:latin typeface="+mj-ea"/>
                <a:ea typeface="+mj-ea"/>
              </a:rPr>
              <a:t> 클래스</a:t>
            </a:r>
            <a:endParaRPr lang="en-US" altLang="ko-KR" sz="2000" b="1">
              <a:latin typeface="+mn-ea"/>
              <a:ea typeface="+mn-ea"/>
            </a:endParaRPr>
          </a:p>
        </p:txBody>
      </p:sp>
      <p:sp>
        <p:nvSpPr>
          <p:cNvPr id="8" name="모서리가 둥근 직사각형 12">
            <a:extLst>
              <a:ext uri="{FF2B5EF4-FFF2-40B4-BE49-F238E27FC236}">
                <a16:creationId xmlns:a16="http://schemas.microsoft.com/office/drawing/2014/main" id="{43CA0DB4-5BB4-4C55-BE14-91CEC8D0D13D}"/>
              </a:ext>
            </a:extLst>
          </p:cNvPr>
          <p:cNvSpPr/>
          <p:nvPr/>
        </p:nvSpPr>
        <p:spPr>
          <a:xfrm>
            <a:off x="6878615" y="6453336"/>
            <a:ext cx="2229889" cy="360040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i="1">
                <a:latin typeface="HY헤드라인M" panose="02030600000101010101" pitchFamily="18" charset="-127"/>
                <a:ea typeface="HY헤드라인M" panose="02030600000101010101" pitchFamily="18" charset="-127"/>
              </a:rPr>
              <a:t>부천대학교 </a:t>
            </a:r>
            <a:r>
              <a:rPr lang="ko-KR" altLang="en-US" sz="1200" i="1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전기과</a:t>
            </a:r>
            <a:endParaRPr lang="ko-KR" altLang="en-US" sz="1200" i="1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aphicFrame>
        <p:nvGraphicFramePr>
          <p:cNvPr id="10" name="표 5">
            <a:extLst>
              <a:ext uri="{FF2B5EF4-FFF2-40B4-BE49-F238E27FC236}">
                <a16:creationId xmlns:a16="http://schemas.microsoft.com/office/drawing/2014/main" id="{1E322AE2-B85B-42BF-B228-01D8F5747040}"/>
              </a:ext>
            </a:extLst>
          </p:cNvPr>
          <p:cNvGraphicFramePr>
            <a:graphicFrameLocks noGrp="1"/>
          </p:cNvGraphicFramePr>
          <p:nvPr/>
        </p:nvGraphicFramePr>
        <p:xfrm>
          <a:off x="899592" y="1305998"/>
          <a:ext cx="7632848" cy="23584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32848">
                  <a:extLst>
                    <a:ext uri="{9D8B030D-6E8A-4147-A177-3AD203B41FA5}">
                      <a16:colId xmlns:a16="http://schemas.microsoft.com/office/drawing/2014/main" val="307293328"/>
                    </a:ext>
                  </a:extLst>
                </a:gridCol>
              </a:tblGrid>
              <a:tr h="743051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800" b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DistanceSensor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( echo, trigger, max_distance, threshold_distance)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  <a:alpha val="59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28754226"/>
                  </a:ext>
                </a:extLst>
              </a:tr>
              <a:tr h="137995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b="1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초음파</a:t>
                      </a:r>
                      <a:r>
                        <a:rPr lang="en-US" altLang="ko-KR" b="1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 </a:t>
                      </a:r>
                      <a:r>
                        <a:rPr lang="ko-KR" altLang="en-US" b="1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센서를</a:t>
                      </a:r>
                      <a:r>
                        <a:rPr lang="en-US" altLang="ko-KR" b="1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 </a:t>
                      </a:r>
                      <a:r>
                        <a:rPr lang="ko-KR" altLang="en-US" b="1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이용해 거리르 간편하게 계산</a:t>
                      </a:r>
                      <a:endParaRPr lang="en-US" altLang="ko-KR" b="1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  <a:p>
                      <a:pPr marL="285750" marR="0" lvl="0" indent="-28575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en-US" altLang="ko-KR" sz="1600" b="1" kern="120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echo  : </a:t>
                      </a:r>
                      <a:r>
                        <a:rPr lang="ko-KR" altLang="en-US" sz="1600" b="1" kern="120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에코 핀 번호 </a:t>
                      </a:r>
                      <a:r>
                        <a:rPr lang="en-US" altLang="ko-KR" sz="1600" b="1" kern="120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600" b="1" kern="120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입력</a:t>
                      </a:r>
                      <a:r>
                        <a:rPr lang="en-US" altLang="ko-KR" sz="1600" b="1" kern="120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)</a:t>
                      </a:r>
                    </a:p>
                    <a:p>
                      <a:pPr marL="285750" marR="0" lvl="0" indent="-28575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en-US" altLang="ko-KR" sz="1600" b="1" kern="120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trigger : </a:t>
                      </a:r>
                      <a:r>
                        <a:rPr lang="ko-KR" altLang="en-US" sz="1600" b="1" kern="120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트리거 핀 번호 </a:t>
                      </a:r>
                      <a:r>
                        <a:rPr lang="en-US" altLang="ko-KR" sz="1600" b="1" kern="120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600" b="1" kern="120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출력</a:t>
                      </a:r>
                      <a:r>
                        <a:rPr lang="en-US" altLang="ko-KR" sz="1600" b="1" kern="120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)</a:t>
                      </a:r>
                    </a:p>
                    <a:p>
                      <a:pPr marL="285750" marR="0" lvl="0" indent="-28575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en-US" altLang="ko-KR" sz="1600" b="1" kern="120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max_distance</a:t>
                      </a:r>
                      <a:r>
                        <a:rPr lang="ko-KR" altLang="en-US" sz="1600" b="1" kern="120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600" b="1" kern="120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:</a:t>
                      </a:r>
                      <a:r>
                        <a:rPr lang="ko-KR" altLang="en-US" sz="1600" b="1" kern="120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 센서가 측정할수 있는 최대 거리 </a:t>
                      </a:r>
                      <a:r>
                        <a:rPr lang="en-US" altLang="ko-KR" sz="1600" b="1" kern="120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600" b="1" kern="120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기본값</a:t>
                      </a:r>
                      <a:r>
                        <a:rPr lang="en-US" altLang="ko-KR" sz="1600" b="1" kern="120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 1m)</a:t>
                      </a:r>
                    </a:p>
                    <a:p>
                      <a:pPr marL="285750" marR="0" lvl="0" indent="-28575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en-US" altLang="ko-KR" sz="1600" b="1" kern="120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threshold_distance : </a:t>
                      </a:r>
                      <a:r>
                        <a:rPr lang="ko-KR" altLang="en-US" sz="1600" b="1" kern="120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이벤트를</a:t>
                      </a:r>
                      <a:r>
                        <a:rPr lang="en-US" altLang="ko-KR" sz="1600" b="1" kern="120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600" b="1" kern="120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트리거 하는 기준거리</a:t>
                      </a:r>
                      <a:endParaRPr lang="en-US" altLang="ko-KR" sz="1600" b="1" kern="1200">
                        <a:solidFill>
                          <a:schemeClr val="tx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  <a:p>
                      <a:pPr marL="285750" marR="0" lvl="0" indent="-28575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endParaRPr lang="ko-KR" altLang="en-US" b="1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9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59482732"/>
                  </a:ext>
                </a:extLst>
              </a:tr>
            </a:tbl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522A04E2-9528-4692-8450-FDCFE0E062E6}"/>
              </a:ext>
            </a:extLst>
          </p:cNvPr>
          <p:cNvSpPr txBox="1"/>
          <p:nvPr/>
        </p:nvSpPr>
        <p:spPr>
          <a:xfrm>
            <a:off x="827584" y="4070331"/>
            <a:ext cx="626469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altLang="ko-KR" sz="1600" b="1">
                <a:latin typeface="+mj-ea"/>
                <a:ea typeface="+mj-ea"/>
              </a:rPr>
              <a:t>DistanceSensor( )</a:t>
            </a:r>
            <a:r>
              <a:rPr lang="ko-KR" altLang="en-US" sz="1600" b="1">
                <a:latin typeface="+mj-ea"/>
                <a:ea typeface="+mj-ea"/>
              </a:rPr>
              <a:t>의 속성  </a:t>
            </a:r>
            <a:r>
              <a:rPr lang="en-US" altLang="ko-KR" sz="1600" b="1">
                <a:solidFill>
                  <a:schemeClr val="tx1"/>
                </a:solidFill>
                <a:latin typeface="+mj-ea"/>
                <a:ea typeface="+mj-ea"/>
              </a:rPr>
              <a:t> </a:t>
            </a:r>
            <a:endParaRPr lang="ko-KR" altLang="en-US" sz="1600" b="1" dirty="0"/>
          </a:p>
        </p:txBody>
      </p:sp>
      <p:graphicFrame>
        <p:nvGraphicFramePr>
          <p:cNvPr id="12" name="표 5">
            <a:extLst>
              <a:ext uri="{FF2B5EF4-FFF2-40B4-BE49-F238E27FC236}">
                <a16:creationId xmlns:a16="http://schemas.microsoft.com/office/drawing/2014/main" id="{39BA01D4-88B5-4319-99D5-71AEE63F0589}"/>
              </a:ext>
            </a:extLst>
          </p:cNvPr>
          <p:cNvGraphicFramePr>
            <a:graphicFrameLocks noGrp="1"/>
          </p:cNvGraphicFramePr>
          <p:nvPr/>
        </p:nvGraphicFramePr>
        <p:xfrm>
          <a:off x="1079612" y="4738872"/>
          <a:ext cx="7452828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28166">
                  <a:extLst>
                    <a:ext uri="{9D8B030D-6E8A-4147-A177-3AD203B41FA5}">
                      <a16:colId xmlns:a16="http://schemas.microsoft.com/office/drawing/2014/main" val="307293328"/>
                    </a:ext>
                  </a:extLst>
                </a:gridCol>
                <a:gridCol w="5224662">
                  <a:extLst>
                    <a:ext uri="{9D8B030D-6E8A-4147-A177-3AD203B41FA5}">
                      <a16:colId xmlns:a16="http://schemas.microsoft.com/office/drawing/2014/main" val="3303386938"/>
                    </a:ext>
                  </a:extLst>
                </a:gridCol>
              </a:tblGrid>
              <a:tr h="369333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distance </a:t>
                      </a:r>
                      <a:endParaRPr lang="ko-KR" altLang="en-US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  <a:alpha val="5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latinLnBrk="1">
                        <a:buFontTx/>
                        <a:buChar char="-"/>
                      </a:pPr>
                      <a:r>
                        <a:rPr lang="ko-KR" altLang="en-US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현재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 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측정된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 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거리를 읽어옴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(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단위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: m)</a:t>
                      </a:r>
                    </a:p>
                    <a:p>
                      <a:pPr marL="285750" indent="-285750" latinLnBrk="1">
                        <a:buFontTx/>
                        <a:buChar char="-"/>
                      </a:pPr>
                      <a:r>
                        <a:rPr lang="ko-KR" altLang="en-US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기본 최대 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1m 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기준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(0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에서 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1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사이 값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)</a:t>
                      </a:r>
                      <a:endParaRPr lang="ko-KR" altLang="en-US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2875422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18560854"/>
      </p:ext>
    </p:extLst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3">
            <a:extLst>
              <a:ext uri="{FF2B5EF4-FFF2-40B4-BE49-F238E27FC236}">
                <a16:creationId xmlns:a16="http://schemas.microsoft.com/office/drawing/2014/main" id="{51A83B71-6F53-4019-8EB3-5F30D2CFB93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0052" y="1925668"/>
            <a:ext cx="4968552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buNone/>
            </a:pPr>
            <a:r>
              <a:rPr lang="en-US" altLang="ko-KR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(1) </a:t>
            </a:r>
            <a:r>
              <a:rPr lang="ko-KR" altLang="en-US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회로도 </a:t>
            </a:r>
            <a:endParaRPr lang="en-US" altLang="en-US" sz="2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aphicFrame>
        <p:nvGraphicFramePr>
          <p:cNvPr id="9" name="표 3">
            <a:extLst>
              <a:ext uri="{FF2B5EF4-FFF2-40B4-BE49-F238E27FC236}">
                <a16:creationId xmlns:a16="http://schemas.microsoft.com/office/drawing/2014/main" id="{FA7E3A89-6DC4-49C3-98B3-FC4596F93EC5}"/>
              </a:ext>
            </a:extLst>
          </p:cNvPr>
          <p:cNvGraphicFramePr>
            <a:graphicFrameLocks noGrp="1"/>
          </p:cNvGraphicFramePr>
          <p:nvPr/>
        </p:nvGraphicFramePr>
        <p:xfrm>
          <a:off x="450052" y="609888"/>
          <a:ext cx="7362308" cy="1005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12582">
                  <a:extLst>
                    <a:ext uri="{9D8B030D-6E8A-4147-A177-3AD203B41FA5}">
                      <a16:colId xmlns:a16="http://schemas.microsoft.com/office/drawing/2014/main" val="1293550469"/>
                    </a:ext>
                  </a:extLst>
                </a:gridCol>
                <a:gridCol w="5949726">
                  <a:extLst>
                    <a:ext uri="{9D8B030D-6E8A-4147-A177-3AD203B41FA5}">
                      <a16:colId xmlns:a16="http://schemas.microsoft.com/office/drawing/2014/main" val="1795505544"/>
                    </a:ext>
                  </a:extLst>
                </a:gridCol>
              </a:tblGrid>
              <a:tr h="228600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2400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실습 </a:t>
                      </a:r>
                      <a:r>
                        <a:rPr lang="en-US" altLang="ko-KR" sz="2400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1</a:t>
                      </a:r>
                      <a:endParaRPr lang="ko-KR" altLang="en-US" sz="240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>
                          <a:solidFill>
                            <a:schemeClr val="tx1"/>
                          </a:solidFill>
                        </a:rPr>
                        <a:t>간단한 거리 측정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 </a:t>
                      </a:r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14900162"/>
                  </a:ext>
                </a:extLst>
              </a:tr>
              <a:tr h="22860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b="1">
                          <a:solidFill>
                            <a:schemeClr val="tx1"/>
                          </a:solidFill>
                        </a:rPr>
                        <a:t>라즈베리파이의 </a:t>
                      </a:r>
                      <a:r>
                        <a:rPr lang="en-US" altLang="ko-KR" b="1">
                          <a:solidFill>
                            <a:schemeClr val="tx1"/>
                          </a:solidFill>
                        </a:rPr>
                        <a:t>GPIO 20=echo, GPIO21=trig </a:t>
                      </a:r>
                      <a:r>
                        <a:rPr lang="ko-KR" altLang="en-US" b="1">
                          <a:solidFill>
                            <a:schemeClr val="tx1"/>
                          </a:solidFill>
                        </a:rPr>
                        <a:t>를 입력해 거리를 측정하시오</a:t>
                      </a:r>
                      <a:r>
                        <a:rPr lang="en-US" altLang="ko-KR" b="1">
                          <a:solidFill>
                            <a:schemeClr val="tx1"/>
                          </a:solidFill>
                        </a:rPr>
                        <a:t>.</a:t>
                      </a:r>
                      <a:endParaRPr lang="ko-KR" altLang="en-US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33516703"/>
                  </a:ext>
                </a:extLst>
              </a:tr>
            </a:tbl>
          </a:graphicData>
        </a:graphic>
      </p:graphicFrame>
      <p:pic>
        <p:nvPicPr>
          <p:cNvPr id="3" name="그림 2">
            <a:extLst>
              <a:ext uri="{FF2B5EF4-FFF2-40B4-BE49-F238E27FC236}">
                <a16:creationId xmlns:a16="http://schemas.microsoft.com/office/drawing/2014/main" id="{2CF50377-B559-494A-AB8B-05CEAB3AD6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9834" y="2443889"/>
            <a:ext cx="5284331" cy="41318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045023"/>
      </p:ext>
    </p:extLst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DE9EF8F3-9195-48EA-A7BB-73B57162610F}"/>
              </a:ext>
            </a:extLst>
          </p:cNvPr>
          <p:cNvSpPr txBox="1"/>
          <p:nvPr/>
        </p:nvSpPr>
        <p:spPr>
          <a:xfrm>
            <a:off x="1475656" y="1720840"/>
            <a:ext cx="6480720" cy="3416320"/>
          </a:xfrm>
          <a:prstGeom prst="rect">
            <a:avLst/>
          </a:prstGeom>
          <a:noFill/>
          <a:ln>
            <a:solidFill>
              <a:schemeClr val="tx2">
                <a:lumMod val="50000"/>
                <a:lumOff val="5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n-US" altLang="ko-KR" b="1">
                <a:latin typeface="+mn-ea"/>
              </a:rPr>
              <a:t>from gpiozero import DistanceSensor  </a:t>
            </a:r>
          </a:p>
          <a:p>
            <a:r>
              <a:rPr lang="en-US" altLang="ko-KR" b="1">
                <a:latin typeface="+mn-ea"/>
              </a:rPr>
              <a:t>from time import sleep</a:t>
            </a:r>
          </a:p>
          <a:p>
            <a:endParaRPr lang="en-US" altLang="ko-KR" b="1">
              <a:latin typeface="+mn-ea"/>
            </a:endParaRPr>
          </a:p>
          <a:p>
            <a:r>
              <a:rPr lang="en-US" altLang="ko-KR" b="1">
                <a:latin typeface="+mn-ea"/>
              </a:rPr>
              <a:t>ultra = DistanceSensor(echo=20, trigger=21)  </a:t>
            </a:r>
          </a:p>
          <a:p>
            <a:r>
              <a:rPr lang="en-US" altLang="ko-KR" b="1">
                <a:latin typeface="+mn-ea"/>
              </a:rPr>
              <a:t> </a:t>
            </a:r>
          </a:p>
          <a:p>
            <a:r>
              <a:rPr lang="en-US" altLang="ko-KR" b="1">
                <a:latin typeface="+mn-ea"/>
              </a:rPr>
              <a:t>try: </a:t>
            </a:r>
          </a:p>
          <a:p>
            <a:r>
              <a:rPr lang="en-US" altLang="ko-KR" b="1">
                <a:latin typeface="+mn-ea"/>
              </a:rPr>
              <a:t>    while True: </a:t>
            </a:r>
          </a:p>
          <a:p>
            <a:r>
              <a:rPr lang="en-US" altLang="ko-KR" b="1">
                <a:latin typeface="+mn-ea"/>
              </a:rPr>
              <a:t>        print('Distance:’ , ultra.distance*100) #Cm</a:t>
            </a:r>
            <a:r>
              <a:rPr lang="ko-KR" altLang="en-US" b="1">
                <a:latin typeface="+mn-ea"/>
              </a:rPr>
              <a:t>변환           </a:t>
            </a:r>
          </a:p>
          <a:p>
            <a:r>
              <a:rPr lang="ko-KR" altLang="en-US" b="1">
                <a:latin typeface="+mn-ea"/>
              </a:rPr>
              <a:t>        </a:t>
            </a:r>
            <a:r>
              <a:rPr lang="en-US" altLang="ko-KR" b="1">
                <a:latin typeface="+mn-ea"/>
              </a:rPr>
              <a:t>sleep(1)</a:t>
            </a:r>
          </a:p>
          <a:p>
            <a:r>
              <a:rPr lang="en-US" altLang="ko-KR" b="1">
                <a:latin typeface="+mn-ea"/>
              </a:rPr>
              <a:t>        </a:t>
            </a:r>
          </a:p>
          <a:p>
            <a:r>
              <a:rPr lang="en-US" altLang="ko-KR" b="1">
                <a:latin typeface="+mn-ea"/>
              </a:rPr>
              <a:t>except KeyboardInterrupt:</a:t>
            </a:r>
          </a:p>
          <a:p>
            <a:r>
              <a:rPr lang="en-US" altLang="ko-KR" b="1">
                <a:latin typeface="+mn-ea"/>
              </a:rPr>
              <a:t>     print('</a:t>
            </a:r>
            <a:r>
              <a:rPr lang="ko-KR" altLang="en-US" b="1">
                <a:latin typeface="+mn-ea"/>
              </a:rPr>
              <a:t>사용자 중지</a:t>
            </a:r>
            <a:r>
              <a:rPr lang="en-US" altLang="ko-KR" b="1">
                <a:latin typeface="+mn-ea"/>
              </a:rPr>
              <a:t>')</a:t>
            </a:r>
            <a:endParaRPr lang="ko-KR" altLang="en-US" b="1" dirty="0">
              <a:latin typeface="+mn-ea"/>
            </a:endParaRPr>
          </a:p>
        </p:txBody>
      </p:sp>
      <p:sp>
        <p:nvSpPr>
          <p:cNvPr id="3" name="Rectangle 3">
            <a:extLst>
              <a:ext uri="{FF2B5EF4-FFF2-40B4-BE49-F238E27FC236}">
                <a16:creationId xmlns:a16="http://schemas.microsoft.com/office/drawing/2014/main" id="{26BD074D-F29E-4CA3-A0BA-8ACF6998057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7584" y="980728"/>
            <a:ext cx="1512168" cy="36004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eaLnBrk="1" hangingPunct="1">
              <a:buNone/>
            </a:pPr>
            <a:r>
              <a:rPr lang="ko-KR" altLang="en-US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답중 하나</a:t>
            </a:r>
            <a:r>
              <a:rPr lang="en-US" altLang="ko-KR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r>
              <a:rPr lang="en-US" altLang="en-US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en-US" sz="2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171741810"/>
      </p:ext>
    </p:extLst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8FADD819-4291-46A8-ADB6-F6D51C81C73E}"/>
              </a:ext>
            </a:extLst>
          </p:cNvPr>
          <p:cNvGraphicFramePr>
            <a:graphicFrameLocks noGrp="1"/>
          </p:cNvGraphicFramePr>
          <p:nvPr/>
        </p:nvGraphicFramePr>
        <p:xfrm>
          <a:off x="450052" y="609888"/>
          <a:ext cx="7362308" cy="1005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12582">
                  <a:extLst>
                    <a:ext uri="{9D8B030D-6E8A-4147-A177-3AD203B41FA5}">
                      <a16:colId xmlns:a16="http://schemas.microsoft.com/office/drawing/2014/main" val="1293550469"/>
                    </a:ext>
                  </a:extLst>
                </a:gridCol>
                <a:gridCol w="5949726">
                  <a:extLst>
                    <a:ext uri="{9D8B030D-6E8A-4147-A177-3AD203B41FA5}">
                      <a16:colId xmlns:a16="http://schemas.microsoft.com/office/drawing/2014/main" val="1795505544"/>
                    </a:ext>
                  </a:extLst>
                </a:gridCol>
              </a:tblGrid>
              <a:tr h="228600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240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실습 </a:t>
                      </a:r>
                      <a:r>
                        <a:rPr lang="en-US" altLang="ko-KR" sz="240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2</a:t>
                      </a:r>
                      <a:endParaRPr lang="ko-KR" altLang="en-US" sz="240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>
                          <a:solidFill>
                            <a:schemeClr val="tx1"/>
                          </a:solidFill>
                        </a:rPr>
                        <a:t>물체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</a:rPr>
                        <a:t>근접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>
                          <a:solidFill>
                            <a:schemeClr val="tx1"/>
                          </a:solidFill>
                        </a:rPr>
                        <a:t>경고</a:t>
                      </a:r>
                      <a:r>
                        <a:rPr lang="en-US" altLang="ko-KR">
                          <a:solidFill>
                            <a:schemeClr val="tx1"/>
                          </a:solidFill>
                        </a:rPr>
                        <a:t> </a:t>
                      </a:r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14900162"/>
                  </a:ext>
                </a:extLst>
              </a:tr>
              <a:tr h="22860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b="1">
                          <a:solidFill>
                            <a:schemeClr val="tx1"/>
                          </a:solidFill>
                        </a:rPr>
                        <a:t>물체가</a:t>
                      </a:r>
                      <a:r>
                        <a:rPr lang="en-US" altLang="ko-KR" b="1">
                          <a:solidFill>
                            <a:schemeClr val="tx1"/>
                          </a:solidFill>
                        </a:rPr>
                        <a:t> 10Cm</a:t>
                      </a:r>
                      <a:r>
                        <a:rPr lang="ko-KR" altLang="en-US" b="1">
                          <a:solidFill>
                            <a:schemeClr val="tx1"/>
                          </a:solidFill>
                        </a:rPr>
                        <a:t>이내로 들어오면 경고 </a:t>
                      </a:r>
                      <a:r>
                        <a:rPr lang="en-US" altLang="ko-KR" b="1">
                          <a:solidFill>
                            <a:schemeClr val="tx1"/>
                          </a:solidFill>
                        </a:rPr>
                        <a:t>LED</a:t>
                      </a:r>
                      <a:r>
                        <a:rPr lang="ko-KR" altLang="en-US" b="1">
                          <a:solidFill>
                            <a:schemeClr val="tx1"/>
                          </a:solidFill>
                        </a:rPr>
                        <a:t>를 켜고 </a:t>
                      </a:r>
                      <a:r>
                        <a:rPr lang="en-US" altLang="ko-KR" b="1">
                          <a:solidFill>
                            <a:schemeClr val="tx1"/>
                          </a:solidFill>
                        </a:rPr>
                        <a:t>‘</a:t>
                      </a:r>
                      <a:r>
                        <a:rPr lang="ko-KR" altLang="en-US" b="1">
                          <a:solidFill>
                            <a:schemeClr val="tx1"/>
                          </a:solidFill>
                        </a:rPr>
                        <a:t>물체 근접주의</a:t>
                      </a:r>
                      <a:r>
                        <a:rPr lang="en-US" altLang="ko-KR" b="1">
                          <a:solidFill>
                            <a:schemeClr val="tx1"/>
                          </a:solidFill>
                        </a:rPr>
                        <a:t>’</a:t>
                      </a:r>
                      <a:r>
                        <a:rPr lang="ko-KR" altLang="en-US" b="1">
                          <a:solidFill>
                            <a:schemeClr val="tx1"/>
                          </a:solidFill>
                        </a:rPr>
                        <a:t> 메시지를 출력하시오</a:t>
                      </a:r>
                      <a:r>
                        <a:rPr lang="en-US" altLang="ko-KR" b="1">
                          <a:solidFill>
                            <a:schemeClr val="tx1"/>
                          </a:solidFill>
                        </a:rPr>
                        <a:t>.</a:t>
                      </a:r>
                      <a:endParaRPr lang="ko-KR" altLang="en-US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33516703"/>
                  </a:ext>
                </a:extLst>
              </a:tr>
            </a:tbl>
          </a:graphicData>
        </a:graphic>
      </p:graphicFrame>
      <p:pic>
        <p:nvPicPr>
          <p:cNvPr id="3" name="그림 2">
            <a:extLst>
              <a:ext uri="{FF2B5EF4-FFF2-40B4-BE49-F238E27FC236}">
                <a16:creationId xmlns:a16="http://schemas.microsoft.com/office/drawing/2014/main" id="{CEA78C0A-15DE-4B98-B539-10F52128EE9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9525" y="2276872"/>
            <a:ext cx="5963361" cy="4201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1500197"/>
      </p:ext>
    </p:extLst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98A3645-C8F5-43AB-863D-3903C84B80EC}"/>
              </a:ext>
            </a:extLst>
          </p:cNvPr>
          <p:cNvSpPr txBox="1"/>
          <p:nvPr/>
        </p:nvSpPr>
        <p:spPr>
          <a:xfrm>
            <a:off x="1799692" y="1412776"/>
            <a:ext cx="5544616" cy="507831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US" altLang="ko-KR" b="1">
                <a:latin typeface="+mn-ea"/>
              </a:rPr>
              <a:t>from gpiozero import DistanceSensor  </a:t>
            </a:r>
          </a:p>
          <a:p>
            <a:r>
              <a:rPr lang="en-US" altLang="ko-KR" b="1">
                <a:latin typeface="+mn-ea"/>
              </a:rPr>
              <a:t>from time import sleep</a:t>
            </a:r>
          </a:p>
          <a:p>
            <a:endParaRPr lang="en-US" altLang="ko-KR" b="1">
              <a:latin typeface="+mn-ea"/>
            </a:endParaRPr>
          </a:p>
          <a:p>
            <a:r>
              <a:rPr lang="en-US" altLang="ko-KR" b="1">
                <a:latin typeface="+mn-ea"/>
              </a:rPr>
              <a:t>ultra = DistanceSensor(echo=20, trigger=21)  </a:t>
            </a:r>
          </a:p>
          <a:p>
            <a:r>
              <a:rPr lang="en-US" altLang="ko-KR" b="1">
                <a:latin typeface="+mn-ea"/>
              </a:rPr>
              <a:t> </a:t>
            </a:r>
          </a:p>
          <a:p>
            <a:r>
              <a:rPr lang="en-US" altLang="ko-KR" b="1">
                <a:latin typeface="+mn-ea"/>
              </a:rPr>
              <a:t>try: </a:t>
            </a:r>
          </a:p>
          <a:p>
            <a:r>
              <a:rPr lang="en-US" altLang="ko-KR" b="1">
                <a:latin typeface="+mn-ea"/>
              </a:rPr>
              <a:t>    while True: </a:t>
            </a:r>
          </a:p>
          <a:p>
            <a:r>
              <a:rPr lang="en-US" altLang="ko-KR" b="1">
                <a:latin typeface="+mn-ea"/>
              </a:rPr>
              <a:t>        cm = ultra.distance*100  #0~100Cm  </a:t>
            </a:r>
          </a:p>
          <a:p>
            <a:r>
              <a:rPr lang="en-US" altLang="ko-KR" b="1">
                <a:latin typeface="+mn-ea"/>
              </a:rPr>
              <a:t>        print(‘Distance:’, cm)</a:t>
            </a:r>
            <a:endParaRPr lang="ko-KR" altLang="en-US" b="1">
              <a:latin typeface="+mn-ea"/>
            </a:endParaRPr>
          </a:p>
          <a:p>
            <a:r>
              <a:rPr lang="ko-KR" altLang="en-US" b="1">
                <a:latin typeface="+mn-ea"/>
              </a:rPr>
              <a:t>        </a:t>
            </a:r>
            <a:r>
              <a:rPr lang="en-US" altLang="ko-KR" b="1">
                <a:latin typeface="+mn-ea"/>
              </a:rPr>
              <a:t>if cm &lt;= 10.0:</a:t>
            </a:r>
          </a:p>
          <a:p>
            <a:r>
              <a:rPr lang="ko-KR" altLang="en-US" b="1">
                <a:latin typeface="+mn-ea"/>
              </a:rPr>
              <a:t>           </a:t>
            </a:r>
            <a:r>
              <a:rPr lang="en-US" altLang="ko-KR" b="1">
                <a:latin typeface="+mn-ea"/>
              </a:rPr>
              <a:t> print(＇</a:t>
            </a:r>
            <a:r>
              <a:rPr lang="ko-KR" altLang="en-US" b="1">
                <a:latin typeface="+mn-ea"/>
              </a:rPr>
              <a:t>물체 근접주의</a:t>
            </a:r>
            <a:r>
              <a:rPr lang="en-US" altLang="ko-KR" b="1">
                <a:latin typeface="+mn-ea"/>
              </a:rPr>
              <a:t>!’)</a:t>
            </a:r>
          </a:p>
          <a:p>
            <a:r>
              <a:rPr lang="en-US" altLang="ko-KR" b="1">
                <a:latin typeface="+mn-ea"/>
              </a:rPr>
              <a:t>            led.on( )</a:t>
            </a:r>
            <a:r>
              <a:rPr lang="ko-KR" altLang="en-US" b="1">
                <a:latin typeface="+mn-ea"/>
              </a:rPr>
              <a:t>  </a:t>
            </a:r>
            <a:endParaRPr lang="en-US" altLang="ko-KR" b="1">
              <a:latin typeface="+mn-ea"/>
            </a:endParaRPr>
          </a:p>
          <a:p>
            <a:r>
              <a:rPr lang="ko-KR" altLang="en-US" b="1">
                <a:latin typeface="+mn-ea"/>
              </a:rPr>
              <a:t>        </a:t>
            </a:r>
            <a:r>
              <a:rPr lang="en-US" altLang="ko-KR" b="1">
                <a:latin typeface="+mn-ea"/>
              </a:rPr>
              <a:t>sleep(1)</a:t>
            </a:r>
          </a:p>
          <a:p>
            <a:r>
              <a:rPr lang="en-US" altLang="ko-KR" b="1">
                <a:latin typeface="+mn-ea"/>
              </a:rPr>
              <a:t>        led.off( )</a:t>
            </a:r>
          </a:p>
          <a:p>
            <a:r>
              <a:rPr lang="en-US" altLang="ko-KR" b="1">
                <a:latin typeface="+mn-ea"/>
              </a:rPr>
              <a:t> </a:t>
            </a:r>
          </a:p>
          <a:p>
            <a:r>
              <a:rPr lang="en-US" altLang="ko-KR" b="1">
                <a:latin typeface="+mn-ea"/>
              </a:rPr>
              <a:t>except KeyboardInterrupt:</a:t>
            </a:r>
          </a:p>
          <a:p>
            <a:r>
              <a:rPr lang="en-US" altLang="ko-KR" b="1">
                <a:latin typeface="+mn-ea"/>
              </a:rPr>
              <a:t>     print('</a:t>
            </a:r>
            <a:r>
              <a:rPr lang="ko-KR" altLang="en-US" b="1">
                <a:latin typeface="+mn-ea"/>
              </a:rPr>
              <a:t>사용자 중지</a:t>
            </a:r>
            <a:r>
              <a:rPr lang="en-US" altLang="ko-KR" b="1">
                <a:latin typeface="+mn-ea"/>
              </a:rPr>
              <a:t>')</a:t>
            </a:r>
            <a:endParaRPr lang="ko-KR" altLang="en-US" b="1">
              <a:latin typeface="+mn-ea"/>
            </a:endParaRPr>
          </a:p>
          <a:p>
            <a:endParaRPr lang="ko-KR" altLang="en-US" b="1">
              <a:latin typeface="+mn-ea"/>
            </a:endParaRP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2E29B166-EB33-4A3C-93C5-F2B3B6D94C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576" y="836712"/>
            <a:ext cx="1512168" cy="36004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eaLnBrk="1" hangingPunct="1">
              <a:buNone/>
            </a:pPr>
            <a:r>
              <a:rPr lang="ko-KR" altLang="en-US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답중 하나</a:t>
            </a:r>
            <a:r>
              <a:rPr lang="en-US" altLang="ko-KR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r>
              <a:rPr lang="en-US" altLang="en-US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en-US" sz="2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725049175"/>
      </p:ext>
    </p:extLst>
  </p:cSld>
  <p:clrMapOvr>
    <a:masterClrMapping/>
  </p:clrMapOvr>
  <p:transition/>
</p:sld>
</file>

<file path=ppt/theme/theme1.xml><?xml version="1.0" encoding="utf-8"?>
<a:theme xmlns:a="http://schemas.openxmlformats.org/drawingml/2006/main" name="Office Theme">
  <a:themeElements>
    <a:clrScheme name="Custom 343">
      <a:dk1>
        <a:sysClr val="windowText" lastClr="000000"/>
      </a:dk1>
      <a:lt1>
        <a:srgbClr val="FFFFFF"/>
      </a:lt1>
      <a:dk2>
        <a:srgbClr val="000000"/>
      </a:dk2>
      <a:lt2>
        <a:srgbClr val="FFFFFF"/>
      </a:lt2>
      <a:accent1>
        <a:srgbClr val="90B0E3"/>
      </a:accent1>
      <a:accent2>
        <a:srgbClr val="6BA7F8"/>
      </a:accent2>
      <a:accent3>
        <a:srgbClr val="C3DBFC"/>
      </a:accent3>
      <a:accent4>
        <a:srgbClr val="0A2793"/>
      </a:accent4>
      <a:accent5>
        <a:srgbClr val="C0E8FD"/>
      </a:accent5>
      <a:accent6>
        <a:srgbClr val="6097E1"/>
      </a:accent6>
      <a:hlink>
        <a:srgbClr val="0B6DEF"/>
      </a:hlink>
      <a:folHlink>
        <a:srgbClr val="237DF5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4038</TotalTime>
  <Words>921</Words>
  <Application>Microsoft Office PowerPoint</Application>
  <PresentationFormat>화면 슬라이드 쇼(4:3)</PresentationFormat>
  <Paragraphs>198</Paragraphs>
  <Slides>18</Slides>
  <Notes>15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18</vt:i4>
      </vt:variant>
    </vt:vector>
  </HeadingPairs>
  <TitlesOfParts>
    <vt:vector size="24" baseType="lpstr">
      <vt:lpstr>HY헤드라인M</vt:lpstr>
      <vt:lpstr>맑은 고딕</vt:lpstr>
      <vt:lpstr>Arial</vt:lpstr>
      <vt:lpstr>Calibri</vt:lpstr>
      <vt:lpstr>Wingdings</vt:lpstr>
      <vt:lpstr>Office Theme</vt:lpstr>
      <vt:lpstr>PowerPoint 프레젠테이션</vt:lpstr>
      <vt:lpstr>PowerPoint 프레젠테이션</vt:lpstr>
      <vt:lpstr>1. PIR 센서 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1. 초음파 센서 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 Lines PowerPoint Presentation</dc:title>
  <dc:creator>jontypearce</dc:creator>
  <cp:lastModifiedBy>ADMIN</cp:lastModifiedBy>
  <cp:revision>267</cp:revision>
  <cp:lastPrinted>2026-03-12T08:48:21Z</cp:lastPrinted>
  <dcterms:created xsi:type="dcterms:W3CDTF">2011-07-11T11:56:50Z</dcterms:created>
  <dcterms:modified xsi:type="dcterms:W3CDTF">2026-09-30T12:56:53Z</dcterms:modified>
</cp:coreProperties>
</file>