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312" r:id="rId2"/>
    <p:sldId id="258" r:id="rId3"/>
    <p:sldId id="313" r:id="rId4"/>
    <p:sldId id="340" r:id="rId5"/>
    <p:sldId id="266" r:id="rId6"/>
    <p:sldId id="309" r:id="rId7"/>
    <p:sldId id="362" r:id="rId8"/>
    <p:sldId id="363" r:id="rId9"/>
    <p:sldId id="268" r:id="rId10"/>
    <p:sldId id="343" r:id="rId11"/>
    <p:sldId id="301" r:id="rId12"/>
    <p:sldId id="344" r:id="rId13"/>
    <p:sldId id="345" r:id="rId14"/>
    <p:sldId id="346" r:id="rId15"/>
    <p:sldId id="347" r:id="rId16"/>
    <p:sldId id="348" r:id="rId17"/>
    <p:sldId id="349" r:id="rId18"/>
    <p:sldId id="350" r:id="rId19"/>
    <p:sldId id="351" r:id="rId20"/>
    <p:sldId id="353" r:id="rId21"/>
    <p:sldId id="352" r:id="rId22"/>
    <p:sldId id="354" r:id="rId23"/>
    <p:sldId id="355" r:id="rId24"/>
    <p:sldId id="356" r:id="rId25"/>
    <p:sldId id="357" r:id="rId26"/>
    <p:sldId id="358" r:id="rId27"/>
    <p:sldId id="359" r:id="rId28"/>
    <p:sldId id="311" r:id="rId29"/>
    <p:sldId id="360" r:id="rId30"/>
    <p:sldId id="361" r:id="rId31"/>
    <p:sldId id="364" r:id="rId32"/>
    <p:sldId id="365" r:id="rId33"/>
    <p:sldId id="367" r:id="rId34"/>
    <p:sldId id="368" r:id="rId35"/>
    <p:sldId id="369" r:id="rId36"/>
    <p:sldId id="370" r:id="rId37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CC"/>
    <a:srgbClr val="FF6600"/>
    <a:srgbClr val="BCFC2C"/>
    <a:srgbClr val="D4FD77"/>
    <a:srgbClr val="CC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4" autoAdjust="0"/>
    <p:restoredTop sz="94660"/>
  </p:normalViewPr>
  <p:slideViewPr>
    <p:cSldViewPr>
      <p:cViewPr varScale="1">
        <p:scale>
          <a:sx n="106" d="100"/>
          <a:sy n="106" d="100"/>
        </p:scale>
        <p:origin x="984" y="108"/>
      </p:cViewPr>
      <p:guideLst>
        <p:guide orient="horz" pos="2160"/>
        <p:guide pos="2880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-3474"/>
    </p:cViewPr>
  </p:sorterViewPr>
  <p:notesViewPr>
    <p:cSldViewPr>
      <p:cViewPr varScale="1">
        <p:scale>
          <a:sx n="85" d="100"/>
          <a:sy n="85" d="100"/>
        </p:scale>
        <p:origin x="369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F9216BC-2BCA-4DD5-BE86-F2C7F82B53AF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24203FE3-0BE2-4B73-A3CE-B4703CE1EB8C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6530622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9436787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1579075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143775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9886593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1935343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86866711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96446693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42827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58224308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637413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47626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1230092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047362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6495374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573806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31727400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61736434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44525367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64944900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838790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188676011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00582499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567837173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98981789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27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72769463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28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05152853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29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423680419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30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365084013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31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886184898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32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507115268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33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824610773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34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14767805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35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657480944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DD409E2F-92F9-4171-A025-F152B32D43FB}" type="slidenum">
              <a:rPr lang="en-GB" altLang="en-US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36</a:t>
            </a:fld>
            <a:endParaRPr lang="en-GB" altLang="en-US">
              <a:latin typeface="Arial" panose="020B0604020202020204" pitchFamily="34" charset="0"/>
            </a:endParaRPr>
          </a:p>
        </p:txBody>
      </p:sp>
      <p:sp>
        <p:nvSpPr>
          <p:cNvPr id="614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1106120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8C4E54-2631-4529-BB83-1D21A6F35C67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B4F0CBD0-082A-47C5-9AEA-E966810D008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949484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496" y="1370013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21AF289-03A1-48E1-9CE2-25427E95097B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8966060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AE3F66-FE49-4825-A77D-B5B8FD0A75AB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AD94BA-AE01-4C86-ADA4-6099BC2BA46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24934684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1384053-A685-416D-B21C-9F4B53C98934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735145-396B-4676-BBD9-812951E37F9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42162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0F28FA-182E-4EBA-8A3E-E8A9505BC989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66507CB-4477-4ED9-ADD4-11A149EE32AE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52544107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B2446A9-A18F-46C4-9F8C-E2EEF1B6F9DD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5B2E04-FDC9-4372-9E02-2FB1A5F9395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961496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377B50-7EBB-4650-A912-A4325B3D6937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9C943F9-9855-4D47-8C14-F0CB13BE1F0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0056507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EE5161-6359-4A42-B417-2E1A22E7D347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375558-61B1-4676-9302-B92D389F04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216158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94566D-BF3E-44C6-80B1-BAD25E99DB1C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4B9A88-C57D-44A4-8C5C-7EAD6F2A86E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9133074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0825" y="65199"/>
            <a:ext cx="6842125" cy="922337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0825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3F70E7-78B2-4297-A044-8FF750854E2C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C4D7D9-CC2A-44AA-80D7-73D39B7B97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5560254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5CFD59-8273-47D9-935B-6A615623A7A1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E2920D-42C3-44C5-B520-2345D0B6BFE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44203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 userDrawn="1"/>
        </p:nvSpPr>
        <p:spPr>
          <a:xfrm>
            <a:off x="-1992" y="-27384"/>
            <a:ext cx="8045240" cy="763512"/>
          </a:xfrm>
          <a:prstGeom prst="rect">
            <a:avLst/>
          </a:prstGeom>
          <a:solidFill>
            <a:srgbClr val="92D050">
              <a:alpha val="58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24CF537-6F32-415C-8AB8-D147454CE4D1}" type="datetimeFigureOut">
              <a:rPr lang="en-GB"/>
              <a:pPr>
                <a:defRPr/>
              </a:pPr>
              <a:t>10/09/2026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03711B65-86F8-4A28-9862-31030894965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  <p:pic>
        <p:nvPicPr>
          <p:cNvPr id="10" name="그림 9">
            <a:extLst>
              <a:ext uri="{FF2B5EF4-FFF2-40B4-BE49-F238E27FC236}">
                <a16:creationId xmlns:a16="http://schemas.microsoft.com/office/drawing/2014/main" id="{44B5F5E9-D8D5-4B88-BC26-7F29F24C1D6E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8115256" y="78014"/>
            <a:ext cx="777224" cy="614682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755" r:id="rId1"/>
    <p:sldLayoutId id="2147483745" r:id="rId2"/>
    <p:sldLayoutId id="2147483746" r:id="rId3"/>
    <p:sldLayoutId id="2147483747" r:id="rId4"/>
    <p:sldLayoutId id="2147483748" r:id="rId5"/>
    <p:sldLayoutId id="2147483749" r:id="rId6"/>
    <p:sldLayoutId id="2147483750" r:id="rId7"/>
    <p:sldLayoutId id="2147483751" r:id="rId8"/>
    <p:sldLayoutId id="2147483752" r:id="rId9"/>
    <p:sldLayoutId id="2147483753" r:id="rId10"/>
    <p:sldLayoutId id="2147483754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kern="1200">
          <a:solidFill>
            <a:schemeClr val="bg1"/>
          </a:solidFill>
          <a:latin typeface="Arial" pitchFamily="34" charset="0"/>
          <a:ea typeface="+mj-ea"/>
          <a:cs typeface="Arial" pitchFamily="34" charset="0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>
          <a:solidFill>
            <a:schemeClr val="bg1"/>
          </a:solidFill>
          <a:latin typeface="Arial" charset="0"/>
          <a:cs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2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4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kern="1200">
          <a:solidFill>
            <a:schemeClr val="tx1"/>
          </a:solidFill>
          <a:latin typeface="Arial" pitchFamily="34" charset="0"/>
          <a:ea typeface="+mn-ea"/>
          <a:cs typeface="Arial" pitchFamily="34" charset="0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raspberrypi.com/software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3635896" y="5301208"/>
            <a:ext cx="3419377" cy="1030844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20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en-US" altLang="ko-KR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  <a:p>
            <a:pPr marL="0" indent="0" algn="ctr">
              <a:buNone/>
            </a:pPr>
            <a:r>
              <a:rPr lang="en-US" altLang="ko-KR" sz="2000" b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  </a:t>
            </a:r>
            <a:r>
              <a:rPr lang="ko-KR" altLang="en-US" sz="2000" b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이한석</a:t>
            </a:r>
            <a:r>
              <a:rPr lang="ko-KR" altLang="en-US" sz="20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교수</a:t>
            </a:r>
            <a:endParaRPr lang="en-GB" altLang="en-US" sz="20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Rectangle 2">
            <a:extLst>
              <a:ext uri="{FF2B5EF4-FFF2-40B4-BE49-F238E27FC236}">
                <a16:creationId xmlns:a16="http://schemas.microsoft.com/office/drawing/2014/main" id="{2F6BFD68-1FEC-455F-A7E4-5A35B4000647}"/>
              </a:ext>
            </a:extLst>
          </p:cNvPr>
          <p:cNvSpPr txBox="1">
            <a:spLocks noChangeArrowheads="1"/>
          </p:cNvSpPr>
          <p:nvPr/>
        </p:nvSpPr>
        <p:spPr>
          <a:xfrm>
            <a:off x="1907704" y="727957"/>
            <a:ext cx="5976664" cy="856060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txBody>
          <a:bodyPr/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3200" kern="1200">
                <a:solidFill>
                  <a:schemeClr val="bg1"/>
                </a:solidFill>
                <a:latin typeface="Arial" pitchFamily="34" charset="0"/>
                <a:ea typeface="+mj-ea"/>
                <a:cs typeface="Arial" pitchFamily="34" charset="0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3200"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3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/>
            <a:r>
              <a:rPr lang="ko-KR" altLang="en-US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전기공학 종합설계 </a:t>
            </a:r>
            <a:r>
              <a:rPr lang="en-US" altLang="ko-KR" sz="4800" b="1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2</a:t>
            </a:r>
            <a:endParaRPr lang="en-US" altLang="en-US" sz="4800" b="1" dirty="0">
              <a:solidFill>
                <a:schemeClr val="tx1"/>
              </a:solidFill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08531397-ECE1-4758-B872-7406592E59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3808" y="2132856"/>
            <a:ext cx="4515222" cy="2926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53004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131840" y="116632"/>
            <a:ext cx="2592288" cy="432048"/>
          </a:xfrm>
        </p:spPr>
        <p:txBody>
          <a:bodyPr/>
          <a:lstStyle/>
          <a:p>
            <a:pPr algn="ctr" eaLnBrk="1" hangingPunct="1"/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주 요 내 용</a:t>
            </a:r>
            <a:r>
              <a:rPr lang="en-US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5829E363-6A73-4D90-9DC7-C5F008A8544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86835" y="3320988"/>
            <a:ext cx="3573354" cy="2988332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endParaRPr lang="en-US" altLang="ko-KR" sz="2000" b="1" dirty="0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ko-KR" sz="2000" b="1" dirty="0">
                <a:latin typeface="+mn-ea"/>
              </a:rPr>
              <a:t>1. </a:t>
            </a:r>
            <a:r>
              <a:rPr lang="ko-KR" altLang="en-US" sz="2000" b="1" dirty="0" err="1">
                <a:latin typeface="+mn-ea"/>
              </a:rPr>
              <a:t>라즈베리파이</a:t>
            </a:r>
            <a:r>
              <a:rPr lang="ko-KR" altLang="en-US" sz="2000" b="1" dirty="0">
                <a:latin typeface="+mn-ea"/>
              </a:rPr>
              <a:t> 소개</a:t>
            </a:r>
            <a:endParaRPr lang="en-US" altLang="ko-KR" sz="2000" b="1" dirty="0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ko-KR" sz="2000" b="1" dirty="0">
                <a:latin typeface="+mn-ea"/>
              </a:rPr>
              <a:t>2</a:t>
            </a:r>
            <a:r>
              <a:rPr lang="en-US" altLang="ko-KR" sz="2000" b="1">
                <a:latin typeface="+mn-ea"/>
              </a:rPr>
              <a:t>. OS </a:t>
            </a:r>
            <a:r>
              <a:rPr lang="ko-KR" altLang="en-US" sz="2000" b="1">
                <a:latin typeface="+mn-ea"/>
              </a:rPr>
              <a:t>설치</a:t>
            </a:r>
            <a:r>
              <a:rPr lang="en-US" altLang="ko-KR" sz="2000" b="1">
                <a:latin typeface="+mn-ea"/>
              </a:rPr>
              <a:t> </a:t>
            </a:r>
            <a:endParaRPr lang="en-US" altLang="ko-KR" sz="2000" b="1" dirty="0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en-US" sz="2000" b="1" dirty="0">
                <a:latin typeface="+mn-ea"/>
              </a:rPr>
              <a:t>3</a:t>
            </a:r>
            <a:r>
              <a:rPr lang="en-US" altLang="en-US" sz="2000" b="1">
                <a:latin typeface="+mn-ea"/>
              </a:rPr>
              <a:t>. </a:t>
            </a:r>
            <a:r>
              <a:rPr lang="ko-KR" altLang="en-US" sz="2000" b="1">
                <a:latin typeface="+mn-ea"/>
              </a:rPr>
              <a:t>디지털 입출력 </a:t>
            </a:r>
            <a:r>
              <a:rPr lang="en-US" altLang="ko-KR" sz="2000" b="1">
                <a:latin typeface="+mn-ea"/>
              </a:rPr>
              <a:t>1</a:t>
            </a:r>
            <a:endParaRPr lang="en-US" altLang="ko-KR" sz="2000" b="1" dirty="0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en-US" sz="2000" b="1" dirty="0">
                <a:latin typeface="+mn-ea"/>
              </a:rPr>
              <a:t>4</a:t>
            </a:r>
            <a:r>
              <a:rPr lang="en-US" altLang="en-US" sz="2000" b="1">
                <a:latin typeface="+mn-ea"/>
              </a:rPr>
              <a:t>. </a:t>
            </a:r>
            <a:r>
              <a:rPr lang="ko-KR" altLang="en-US" sz="2000" b="1">
                <a:latin typeface="+mn-ea"/>
              </a:rPr>
              <a:t>디지털 입출력 </a:t>
            </a:r>
            <a:r>
              <a:rPr lang="en-US" altLang="ko-KR" sz="2000" b="1">
                <a:latin typeface="+mn-ea"/>
              </a:rPr>
              <a:t>2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+mn-ea"/>
              </a:rPr>
              <a:t>5.</a:t>
            </a:r>
            <a:r>
              <a:rPr lang="ko-KR" altLang="en-US" sz="2000" b="1">
                <a:latin typeface="+mn-ea"/>
              </a:rPr>
              <a:t> 초음파 센서</a:t>
            </a:r>
            <a:endParaRPr lang="en-US" altLang="ko-KR" sz="2000" b="1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+mn-ea"/>
              </a:rPr>
              <a:t>6. </a:t>
            </a:r>
            <a:r>
              <a:rPr lang="ko-KR" altLang="en-US" sz="2000" b="1">
                <a:latin typeface="+mn-ea"/>
              </a:rPr>
              <a:t>온습도 센서 </a:t>
            </a:r>
            <a:endParaRPr lang="en-US" altLang="ko-KR" sz="2000" b="1">
              <a:latin typeface="+mn-ea"/>
            </a:endParaRPr>
          </a:p>
          <a:p>
            <a:pPr marL="0" indent="0" eaLnBrk="1" hangingPunct="1">
              <a:buNone/>
            </a:pPr>
            <a:endParaRPr lang="en-US" altLang="ko-KR" sz="2000" b="1" dirty="0">
              <a:latin typeface="+mn-ea"/>
            </a:endParaRPr>
          </a:p>
          <a:p>
            <a:pPr marL="0" indent="0" eaLnBrk="1" hangingPunct="1">
              <a:buNone/>
            </a:pPr>
            <a:endParaRPr lang="en-US" altLang="en-US" sz="2000" b="1" dirty="0">
              <a:latin typeface="+mn-ea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80FF26ED-3640-47C3-9738-6F282F8C16A9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88026" y="3320988"/>
            <a:ext cx="3483430" cy="2988332"/>
          </a:xfrm>
          <a:prstGeom prst="rect">
            <a:avLst/>
          </a:prstGeom>
          <a:solidFill>
            <a:srgbClr val="FFFF00">
              <a:alpha val="57000"/>
            </a:srgbClr>
          </a:solidFill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endParaRPr lang="en-US" altLang="ko-KR" sz="2000" b="1" dirty="0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en-US" sz="2000" b="1">
                <a:latin typeface="+mn-ea"/>
              </a:rPr>
              <a:t>7.  PWM</a:t>
            </a:r>
            <a:r>
              <a:rPr lang="ko-KR" altLang="en-US" sz="2000" b="1">
                <a:latin typeface="+mn-ea"/>
              </a:rPr>
              <a:t>제어 </a:t>
            </a:r>
            <a:endParaRPr lang="en-US" altLang="ko-KR" sz="2000" b="1" dirty="0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ko-KR" sz="2000" b="1" dirty="0">
                <a:latin typeface="+mn-ea"/>
              </a:rPr>
              <a:t>8</a:t>
            </a:r>
            <a:r>
              <a:rPr lang="en-US" altLang="ko-KR" sz="2000" b="1">
                <a:latin typeface="+mn-ea"/>
              </a:rPr>
              <a:t>.  AD/DA</a:t>
            </a:r>
            <a:r>
              <a:rPr lang="ko-KR" altLang="en-US" sz="2000" b="1">
                <a:latin typeface="+mn-ea"/>
              </a:rPr>
              <a:t> 모듈</a:t>
            </a:r>
            <a:endParaRPr lang="en-US" altLang="ko-KR" sz="2000" b="1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+mn-ea"/>
              </a:rPr>
              <a:t>9.  </a:t>
            </a:r>
            <a:r>
              <a:rPr lang="ko-KR" altLang="en-US" sz="2000" b="1">
                <a:latin typeface="+mn-ea"/>
              </a:rPr>
              <a:t>블루투스 통신</a:t>
            </a:r>
            <a:endParaRPr lang="en-US" altLang="ko-KR" sz="2000" b="1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+mn-ea"/>
              </a:rPr>
              <a:t>10. SPI</a:t>
            </a:r>
            <a:r>
              <a:rPr lang="ko-KR" altLang="en-US" sz="2000" b="1">
                <a:latin typeface="+mn-ea"/>
              </a:rPr>
              <a:t>통신</a:t>
            </a:r>
            <a:endParaRPr lang="en-US" altLang="ko-KR" sz="2000" b="1">
              <a:latin typeface="+mn-ea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+mn-ea"/>
              </a:rPr>
              <a:t>11. IOT</a:t>
            </a:r>
            <a:r>
              <a:rPr lang="ko-KR" altLang="en-US" sz="2000" b="1">
                <a:latin typeface="+mn-ea"/>
              </a:rPr>
              <a:t>서비스</a:t>
            </a:r>
            <a:r>
              <a:rPr lang="en-US" altLang="ko-KR" sz="2000" b="1">
                <a:latin typeface="+mn-ea"/>
              </a:rPr>
              <a:t> 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+mn-ea"/>
              </a:rPr>
              <a:t>12. </a:t>
            </a:r>
            <a:r>
              <a:rPr lang="ko-KR" altLang="en-US" sz="2000" b="1">
                <a:latin typeface="+mn-ea"/>
              </a:rPr>
              <a:t>프로젝트 발표</a:t>
            </a:r>
            <a:r>
              <a:rPr lang="en-US" altLang="ko-KR" sz="2000" b="1">
                <a:latin typeface="+mn-ea"/>
              </a:rPr>
              <a:t> </a:t>
            </a:r>
            <a:endParaRPr lang="en-US" altLang="en-US" sz="2000" b="1" dirty="0">
              <a:latin typeface="+mn-ea"/>
            </a:endParaRPr>
          </a:p>
        </p:txBody>
      </p:sp>
      <p:pic>
        <p:nvPicPr>
          <p:cNvPr id="2050" name="Picture 2">
            <a:extLst>
              <a:ext uri="{FF2B5EF4-FFF2-40B4-BE49-F238E27FC236}">
                <a16:creationId xmlns:a16="http://schemas.microsoft.com/office/drawing/2014/main" id="{5E757BBC-5F28-4046-8DCA-A81045552C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23270" y="815626"/>
            <a:ext cx="2209428" cy="22094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3131840" y="91056"/>
            <a:ext cx="3096344" cy="432048"/>
          </a:xfrm>
        </p:spPr>
        <p:txBody>
          <a:bodyPr/>
          <a:lstStyle/>
          <a:p>
            <a:pPr eaLnBrk="1" hangingPunct="1"/>
            <a:r>
              <a:rPr lang="ko-KR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교재 및 성적 배점</a:t>
            </a:r>
            <a:r>
              <a:rPr lang="en-US" altLang="en-US" sz="2400" b="1" dirty="0">
                <a:solidFill>
                  <a:schemeClr val="tx1"/>
                </a:solidFill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4ABC33A-801C-4EF8-B6FA-0C98115C4755}"/>
              </a:ext>
            </a:extLst>
          </p:cNvPr>
          <p:cNvSpPr txBox="1"/>
          <p:nvPr/>
        </p:nvSpPr>
        <p:spPr>
          <a:xfrm>
            <a:off x="827584" y="1680219"/>
            <a:ext cx="309634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latin typeface="+mn-ea"/>
              </a:rPr>
              <a:t>저자    </a:t>
            </a:r>
            <a:r>
              <a:rPr lang="en-US" altLang="ko-KR" sz="1400" b="1">
                <a:latin typeface="+mn-ea"/>
              </a:rPr>
              <a:t>: </a:t>
            </a:r>
            <a:r>
              <a:rPr lang="ko-KR" altLang="en-US" sz="1400" b="1">
                <a:latin typeface="+mn-ea"/>
              </a:rPr>
              <a:t>디바이스마트</a:t>
            </a:r>
            <a:r>
              <a:rPr lang="en-US" altLang="ko-KR" sz="1400" b="1">
                <a:latin typeface="+mn-ea"/>
              </a:rPr>
              <a:t> </a:t>
            </a:r>
            <a:r>
              <a:rPr lang="ko-KR" altLang="en-US" sz="1400" b="1">
                <a:latin typeface="+mn-ea"/>
              </a:rPr>
              <a:t>  </a:t>
            </a:r>
            <a:endParaRPr lang="en-US" altLang="ko-KR" sz="1400" b="1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latin typeface="+mn-ea"/>
              </a:rPr>
              <a:t>출판사 </a:t>
            </a:r>
            <a:r>
              <a:rPr lang="en-US" altLang="ko-KR" sz="1400" b="1">
                <a:latin typeface="+mn-ea"/>
              </a:rPr>
              <a:t>: </a:t>
            </a:r>
            <a:r>
              <a:rPr lang="ko-KR" altLang="en-US" sz="1400" b="1">
                <a:latin typeface="+mn-ea"/>
              </a:rPr>
              <a:t>디바이스마트</a:t>
            </a:r>
            <a:endParaRPr lang="ko-KR" altLang="en-US" sz="1400" dirty="0"/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BAAAE66C-4FF0-4B9E-8238-DAC664BEAA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1061377"/>
            <a:ext cx="3096344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>
                <a:latin typeface="+mj-ea"/>
                <a:ea typeface="+mj-ea"/>
              </a:rPr>
              <a:t>교재</a:t>
            </a:r>
            <a:r>
              <a:rPr lang="en-US" altLang="ko-KR" sz="2000" b="1" dirty="0">
                <a:latin typeface="+mj-ea"/>
                <a:ea typeface="+mj-ea"/>
              </a:rPr>
              <a:t> </a:t>
            </a:r>
            <a:endParaRPr lang="en-US" altLang="en-US" sz="2000" b="1" dirty="0">
              <a:latin typeface="+mj-ea"/>
              <a:ea typeface="+mj-ea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2084D504-A168-4A94-82A0-D4EDD97B923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076056" y="1061377"/>
            <a:ext cx="3096344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>
                <a:latin typeface="+mj-ea"/>
                <a:ea typeface="+mj-ea"/>
              </a:rPr>
              <a:t>성적</a:t>
            </a:r>
            <a:r>
              <a:rPr lang="en-US" altLang="ko-KR" sz="2000" b="1" dirty="0">
                <a:latin typeface="+mj-ea"/>
                <a:ea typeface="+mj-ea"/>
              </a:rPr>
              <a:t> </a:t>
            </a:r>
            <a:endParaRPr lang="en-US" altLang="en-US" sz="2000" b="1" dirty="0">
              <a:latin typeface="+mj-ea"/>
              <a:ea typeface="+mj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E05126E-B570-45D2-B7DB-BB60A45865AE}"/>
              </a:ext>
            </a:extLst>
          </p:cNvPr>
          <p:cNvSpPr txBox="1"/>
          <p:nvPr/>
        </p:nvSpPr>
        <p:spPr>
          <a:xfrm>
            <a:off x="5508104" y="1726385"/>
            <a:ext cx="2952328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latin typeface="+mn-ea"/>
              </a:rPr>
              <a:t>출석   </a:t>
            </a:r>
            <a:r>
              <a:rPr lang="en-US" altLang="ko-KR" sz="1400" b="1" dirty="0">
                <a:latin typeface="+mn-ea"/>
              </a:rPr>
              <a:t>:  20%</a:t>
            </a:r>
            <a:r>
              <a:rPr lang="ko-KR" altLang="en-US" sz="1400" b="1" dirty="0">
                <a:latin typeface="+mn-ea"/>
              </a:rPr>
              <a:t>  </a:t>
            </a:r>
            <a:endParaRPr lang="en-US" altLang="ko-KR" sz="1400" b="1" dirty="0">
              <a:latin typeface="+mn-ea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latin typeface="+mn-ea"/>
              </a:rPr>
              <a:t>과제   </a:t>
            </a:r>
            <a:r>
              <a:rPr lang="en-US" altLang="ko-KR" sz="1400" b="1" dirty="0">
                <a:latin typeface="+mn-ea"/>
              </a:rPr>
              <a:t>:  20%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latin typeface="+mn-ea"/>
              </a:rPr>
              <a:t>중간   </a:t>
            </a:r>
            <a:r>
              <a:rPr lang="en-US" altLang="ko-KR" sz="1400" b="1" dirty="0">
                <a:latin typeface="+mn-ea"/>
              </a:rPr>
              <a:t>:  30%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ko-KR" altLang="en-US" sz="1400" b="1" dirty="0">
                <a:latin typeface="+mn-ea"/>
              </a:rPr>
              <a:t>기말   </a:t>
            </a:r>
            <a:r>
              <a:rPr lang="en-US" altLang="ko-KR" sz="1400" b="1" dirty="0">
                <a:latin typeface="+mn-ea"/>
              </a:rPr>
              <a:t>:  30%</a:t>
            </a:r>
            <a:endParaRPr lang="ko-KR" altLang="en-US" sz="1400" dirty="0"/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65988" y="3212976"/>
            <a:ext cx="2036559" cy="2321986"/>
          </a:xfrm>
          <a:prstGeom prst="rect">
            <a:avLst/>
          </a:prstGeom>
        </p:spPr>
      </p:pic>
      <p:pic>
        <p:nvPicPr>
          <p:cNvPr id="3" name="그림 2">
            <a:extLst>
              <a:ext uri="{FF2B5EF4-FFF2-40B4-BE49-F238E27FC236}">
                <a16:creationId xmlns:a16="http://schemas.microsoft.com/office/drawing/2014/main" id="{653AA613-B56C-499E-8657-5886AD29700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58942" y="2996952"/>
            <a:ext cx="3778112" cy="29244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68125481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Subtitle 2"/>
          <p:cNvSpPr>
            <a:spLocks noGrp="1"/>
          </p:cNvSpPr>
          <p:nvPr>
            <p:ph type="subTitle" idx="4294967295"/>
          </p:nvPr>
        </p:nvSpPr>
        <p:spPr>
          <a:xfrm>
            <a:off x="1259632" y="603466"/>
            <a:ext cx="5832648" cy="864096"/>
          </a:xfrm>
          <a:prstGeom prst="rect">
            <a:avLst/>
          </a:prstGeom>
        </p:spPr>
        <p:txBody>
          <a:bodyPr/>
          <a:lstStyle/>
          <a:p>
            <a:pPr marL="0" indent="0" algn="ctr">
              <a:buNone/>
            </a:pPr>
            <a:r>
              <a:rPr lang="ko-KR" altLang="en-US" sz="3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제</a:t>
            </a:r>
            <a:r>
              <a:rPr lang="en-US" altLang="ko-KR" sz="3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1</a:t>
            </a:r>
            <a:r>
              <a:rPr lang="ko-KR" altLang="en-US" sz="3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장</a:t>
            </a:r>
            <a:r>
              <a:rPr lang="en-US" altLang="ko-KR" sz="3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</a:t>
            </a:r>
            <a:r>
              <a:rPr lang="ko-KR" altLang="en-US" sz="3600" b="1" dirty="0" err="1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라즈베리파이</a:t>
            </a:r>
            <a:r>
              <a:rPr lang="ko-KR" altLang="en-US" sz="3600" b="1" dirty="0">
                <a:solidFill>
                  <a:schemeClr val="tx1"/>
                </a:solidFill>
                <a:latin typeface="HY헤드라인M" panose="02030600000101010101" pitchFamily="18" charset="-127"/>
                <a:ea typeface="HY헤드라인M" panose="02030600000101010101" pitchFamily="18" charset="-127"/>
              </a:rPr>
              <a:t> 개요</a:t>
            </a:r>
            <a:endParaRPr lang="en-GB" altLang="en-US" sz="3600" b="1" dirty="0">
              <a:solidFill>
                <a:schemeClr val="tx1"/>
              </a:solidFill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5" name="Subtitle 2"/>
          <p:cNvSpPr txBox="1">
            <a:spLocks/>
          </p:cNvSpPr>
          <p:nvPr/>
        </p:nvSpPr>
        <p:spPr>
          <a:xfrm>
            <a:off x="1907704" y="5724884"/>
            <a:ext cx="5057894" cy="43204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ko-KR" altLang="en-US" sz="1600" b="1" dirty="0">
                <a:latin typeface="+mn-ea"/>
              </a:rPr>
              <a:t>부천대학교 </a:t>
            </a:r>
            <a:r>
              <a:rPr lang="ko-KR" altLang="en-US" sz="1600" b="1" dirty="0" err="1">
                <a:latin typeface="+mn-ea"/>
              </a:rPr>
              <a:t>전기과</a:t>
            </a:r>
            <a:r>
              <a:rPr lang="ko-KR" altLang="en-US" sz="1600" b="1" dirty="0">
                <a:latin typeface="+mn-ea"/>
              </a:rPr>
              <a:t> </a:t>
            </a:r>
            <a:r>
              <a:rPr lang="en-US" altLang="ko-KR" sz="1600" b="1" dirty="0">
                <a:latin typeface="+mn-ea"/>
              </a:rPr>
              <a:t>  </a:t>
            </a:r>
            <a:r>
              <a:rPr lang="ko-KR" altLang="en-US" sz="1600" b="1" dirty="0">
                <a:latin typeface="+mn-ea"/>
              </a:rPr>
              <a:t>이한석 교수</a:t>
            </a:r>
            <a:endParaRPr lang="en-GB" altLang="en-US" sz="1600" b="1" dirty="0">
              <a:latin typeface="+mn-ea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E9B6CEA4-3A60-46FB-BC45-61749CCB38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30321" y="116632"/>
            <a:ext cx="1018279" cy="1160992"/>
          </a:xfrm>
          <a:prstGeom prst="rect">
            <a:avLst/>
          </a:prstGeom>
        </p:spPr>
      </p:pic>
      <p:pic>
        <p:nvPicPr>
          <p:cNvPr id="7" name="그림 6">
            <a:extLst>
              <a:ext uri="{FF2B5EF4-FFF2-40B4-BE49-F238E27FC236}">
                <a16:creationId xmlns:a16="http://schemas.microsoft.com/office/drawing/2014/main" id="{60E3D1CB-FE2D-4A75-A060-4E6167C1EB8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02287" y="2132856"/>
            <a:ext cx="4515222" cy="29267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04019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/>
          <p:cNvSpPr txBox="1">
            <a:spLocks noChangeArrowheads="1"/>
          </p:cNvSpPr>
          <p:nvPr/>
        </p:nvSpPr>
        <p:spPr bwMode="auto">
          <a:xfrm>
            <a:off x="323528" y="764704"/>
            <a:ext cx="3096344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 dirty="0" err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?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1A2842EB-9B45-4569-8C78-8844705B26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340768"/>
            <a:ext cx="7204952" cy="1073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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영국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 dirty="0" err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라즈베리파이</a:t>
            </a: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재단에서 만든 신용카드 크기의 컴퓨터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0" indent="0" eaLnBrk="1" hangingPunct="1">
              <a:buNone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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단일보드 컴퓨터</a:t>
            </a:r>
            <a:endParaRPr lang="en-US" altLang="ko-KR" sz="1600" b="1" dirty="0">
              <a:latin typeface="맑은 고딕" panose="020B0503020000020004" pitchFamily="50" charset="-127"/>
              <a:ea typeface="맑은 고딕" panose="020B0503020000020004" pitchFamily="50" charset="-127"/>
              <a:sym typeface="Wingdings" panose="05000000000000000000" pitchFamily="2" charset="2"/>
            </a:endParaRPr>
          </a:p>
          <a:p>
            <a:pPr marL="0" indent="0" eaLnBrk="1" hangingPunct="1">
              <a:buNone/>
            </a:pPr>
            <a:r>
              <a:rPr lang="en-US" altLang="ko-KR" sz="16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  </a:t>
            </a:r>
            <a:r>
              <a:rPr lang="ko-KR" altLang="en-US" sz="1600" b="1" dirty="0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데스크톱 컴퓨터와 구조가 같은 낮은 사양의 교육용 컴퓨터 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05C6B123-1245-4DEB-A2DE-74F69B2BC8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2526969"/>
            <a:ext cx="518457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Raspberry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Pi,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Zero,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Pico 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FDA7113F-4804-4967-8567-153693F6ED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95736" y="3261959"/>
            <a:ext cx="4063264" cy="32152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7088875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2AD5229-E1B8-424B-B08B-69A1F34B19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836712"/>
            <a:ext cx="518457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Raspberry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Pi,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Zero,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Pico </a:t>
            </a:r>
            <a:r>
              <a:rPr lang="ko-KR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비교</a:t>
            </a:r>
            <a:r>
              <a:rPr lang="en-US" altLang="ko-KR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en-US" sz="20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CE8FBA6F-35B5-4795-B3E0-97697ED4616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7848" y="1844824"/>
            <a:ext cx="7308304" cy="371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35044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32AD5229-E1B8-424B-B08B-69A1F34B19B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620688"/>
            <a:ext cx="5184576" cy="5040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Raspberry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Pi 4,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5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성능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비교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6ECDA4F3-8885-48C5-8564-8F9E50272EE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76363" y="1340768"/>
            <a:ext cx="6791273" cy="4685386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170978319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모서리가 둥근 직사각형 1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7" name="그림 6">
            <a:extLst>
              <a:ext uri="{FF2B5EF4-FFF2-40B4-BE49-F238E27FC236}">
                <a16:creationId xmlns:a16="http://schemas.microsoft.com/office/drawing/2014/main" id="{861CB7CF-9DC0-487E-BE11-60E53B4B15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9592" y="1412776"/>
            <a:ext cx="7906940" cy="2592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075390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  <a:latin typeface="+mn-ea"/>
                <a:ea typeface="+mn-ea"/>
              </a:rPr>
              <a:t>1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라즈베리파이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OS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i="1" dirty="0">
                <a:solidFill>
                  <a:schemeClr val="tx1"/>
                </a:solidFill>
                <a:latin typeface="+mn-ea"/>
              </a:rPr>
              <a:t>부천대학교 </a:t>
            </a:r>
            <a:r>
              <a:rPr lang="ko-KR" altLang="en-US" sz="1200" b="1" i="1" dirty="0" err="1">
                <a:solidFill>
                  <a:schemeClr val="tx1"/>
                </a:solidFill>
                <a:latin typeface="+mn-ea"/>
              </a:rPr>
              <a:t>전기과</a:t>
            </a:r>
            <a:endParaRPr lang="ko-KR" altLang="en-US" sz="1200" b="1" i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0495BB1-2C61-4590-8F85-3C6D6BE183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23528" y="1211743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OS?</a:t>
            </a: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995F0225-737A-43A3-8AD3-0BD4B681D8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916832"/>
            <a:ext cx="7204952" cy="1383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라즈베리파이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5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의 경우는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Dubian Bookworm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버전 이상의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OS 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  <a:sym typeface="Wingdings" panose="05000000000000000000" pitchFamily="2" charset="2"/>
              </a:rPr>
              <a:t>필요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6" name="그림 5">
            <a:extLst>
              <a:ext uri="{FF2B5EF4-FFF2-40B4-BE49-F238E27FC236}">
                <a16:creationId xmlns:a16="http://schemas.microsoft.com/office/drawing/2014/main" id="{5F63EF37-993B-45C5-8560-B38EABB22B5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67701" y="2586152"/>
            <a:ext cx="5057677" cy="35744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890195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1520" y="116632"/>
            <a:ext cx="6048672" cy="726888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  <a:latin typeface="+mn-ea"/>
                <a:ea typeface="+mn-ea"/>
              </a:rPr>
              <a:t>2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OS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설치 및 기본설정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solidFill>
            <a:schemeClr val="accent2">
              <a:lumMod val="60000"/>
              <a:lumOff val="40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i="1" dirty="0">
                <a:solidFill>
                  <a:schemeClr val="tx1"/>
                </a:solidFill>
                <a:latin typeface="+mn-ea"/>
              </a:rPr>
              <a:t>부천대학교 </a:t>
            </a:r>
            <a:r>
              <a:rPr lang="ko-KR" altLang="en-US" sz="1200" b="1" i="1" dirty="0" err="1">
                <a:solidFill>
                  <a:schemeClr val="tx1"/>
                </a:solidFill>
                <a:latin typeface="+mn-ea"/>
              </a:rPr>
              <a:t>전기과</a:t>
            </a:r>
            <a:endParaRPr lang="ko-KR" altLang="en-US" sz="1200" b="1" i="1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70495BB1-2C61-4590-8F85-3C6D6BE183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51520" y="1027760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1.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라즈베리파이 이미저 설치</a:t>
            </a:r>
            <a:endParaRPr lang="en-US" altLang="ko-KR" sz="20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995F0225-737A-43A3-8AD3-0BD4B681D82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3568" y="1541692"/>
            <a:ext cx="7204952" cy="9512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ó"/>
            </a:pPr>
            <a:r>
              <a:rPr lang="en-US" altLang="en-US" sz="1600" b="1">
                <a:latin typeface="맑은 고딕" panose="020B0503020000020004" pitchFamily="50" charset="-127"/>
                <a:ea typeface="맑은 고딕" panose="020B0503020000020004" pitchFamily="50" charset="-127"/>
                <a:hlinkClick r:id="rId3"/>
              </a:rPr>
              <a:t>https://www.raspberrypi.com/software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로 접속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본인의 환경에 맞는 </a:t>
            </a:r>
            <a:r>
              <a:rPr lang="en-US" altLang="ko-KR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OS</a:t>
            </a: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를 선택</a:t>
            </a:r>
            <a:endParaRPr lang="en-US" altLang="ko-KR" sz="1600" b="1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eaLnBrk="1" hangingPunct="1">
              <a:buFont typeface="Wingdings" panose="05000000000000000000" pitchFamily="2" charset="2"/>
              <a:buChar char="ó"/>
            </a:pPr>
            <a:r>
              <a:rPr lang="ko-KR" altLang="en-US" sz="1600" b="1">
                <a:latin typeface="맑은 고딕" panose="020B0503020000020004" pitchFamily="50" charset="-127"/>
                <a:ea typeface="맑은 고딕" panose="020B0503020000020004" pitchFamily="50" charset="-127"/>
              </a:rPr>
              <a:t>이미저 다운로드</a:t>
            </a:r>
            <a:endParaRPr lang="en-US" altLang="en-US" sz="16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2ADD863-713B-4CC2-BDE5-31153E7013E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43608" y="2732555"/>
            <a:ext cx="7204952" cy="3481122"/>
          </a:xfrm>
          <a:prstGeom prst="rect">
            <a:avLst/>
          </a:prstGeom>
          <a:ln>
            <a:solidFill>
              <a:schemeClr val="tx1">
                <a:lumMod val="95000"/>
                <a:lumOff val="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952130372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3">
            <a:extLst>
              <a:ext uri="{FF2B5EF4-FFF2-40B4-BE49-F238E27FC236}">
                <a16:creationId xmlns:a16="http://schemas.microsoft.com/office/drawing/2014/main" id="{70B01383-DC20-4A99-B074-9943E2E9689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908720"/>
            <a:ext cx="5184576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2. micro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SD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카드 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PC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연결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11" name="Rectangle 3">
            <a:extLst>
              <a:ext uri="{FF2B5EF4-FFF2-40B4-BE49-F238E27FC236}">
                <a16:creationId xmlns:a16="http://schemas.microsoft.com/office/drawing/2014/main" id="{ED9B6260-4F60-46E3-86D5-F214540C3BC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536" y="2348880"/>
            <a:ext cx="7200800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3.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다운받은 이미저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(imager)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파일을 실행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0FF37949-EB2D-4364-9D7B-2E29737C02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62050" y="3787243"/>
            <a:ext cx="3409950" cy="1638300"/>
          </a:xfrm>
          <a:prstGeom prst="rect">
            <a:avLst/>
          </a:prstGeom>
        </p:spPr>
      </p:pic>
      <p:pic>
        <p:nvPicPr>
          <p:cNvPr id="12" name="그림 11">
            <a:extLst>
              <a:ext uri="{FF2B5EF4-FFF2-40B4-BE49-F238E27FC236}">
                <a16:creationId xmlns:a16="http://schemas.microsoft.com/office/drawing/2014/main" id="{C53A2D87-A3FF-4862-8BD1-128F33C920C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8024" y="3078914"/>
            <a:ext cx="4144119" cy="32155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5295677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2D26FE5-CB6F-460F-9657-176DD5A06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753" y="1005012"/>
            <a:ext cx="3738247" cy="290057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A88329B-ACA5-419B-B675-7E8DCDA3C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26" y="991952"/>
            <a:ext cx="3738244" cy="290057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1F372D8-8FC8-4DC3-A3CF-80F9D9B922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753" y="4005064"/>
            <a:ext cx="5106399" cy="231161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CACF5D3-0AD2-4EF3-9BF0-B887203AF6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2160" y="4049731"/>
            <a:ext cx="2921630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580509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22D26FE5-CB6F-460F-9657-176DD5A0606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3753" y="1005012"/>
            <a:ext cx="3738247" cy="2900579"/>
          </a:xfrm>
          <a:prstGeom prst="rect">
            <a:avLst/>
          </a:prstGeom>
        </p:spPr>
      </p:pic>
      <p:pic>
        <p:nvPicPr>
          <p:cNvPr id="6" name="그림 5">
            <a:extLst>
              <a:ext uri="{FF2B5EF4-FFF2-40B4-BE49-F238E27FC236}">
                <a16:creationId xmlns:a16="http://schemas.microsoft.com/office/drawing/2014/main" id="{0A88329B-ACA5-419B-B675-7E8DCDA3C7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2626" y="991952"/>
            <a:ext cx="3738244" cy="2900578"/>
          </a:xfrm>
          <a:prstGeom prst="rect">
            <a:avLst/>
          </a:prstGeom>
        </p:spPr>
      </p:pic>
      <p:pic>
        <p:nvPicPr>
          <p:cNvPr id="9" name="그림 8">
            <a:extLst>
              <a:ext uri="{FF2B5EF4-FFF2-40B4-BE49-F238E27FC236}">
                <a16:creationId xmlns:a16="http://schemas.microsoft.com/office/drawing/2014/main" id="{C1F372D8-8FC8-4DC3-A3CF-80F9D9B922B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3753" y="4005064"/>
            <a:ext cx="5106399" cy="2311617"/>
          </a:xfrm>
          <a:prstGeom prst="rect">
            <a:avLst/>
          </a:prstGeom>
        </p:spPr>
      </p:pic>
      <p:pic>
        <p:nvPicPr>
          <p:cNvPr id="13" name="그림 12">
            <a:extLst>
              <a:ext uri="{FF2B5EF4-FFF2-40B4-BE49-F238E27FC236}">
                <a16:creationId xmlns:a16="http://schemas.microsoft.com/office/drawing/2014/main" id="{4CACF5D3-0AD2-4EF3-9BF0-B887203AF6D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012160" y="4049731"/>
            <a:ext cx="2921630" cy="22669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724113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>
            <a:extLst>
              <a:ext uri="{FF2B5EF4-FFF2-40B4-BE49-F238E27FC236}">
                <a16:creationId xmlns:a16="http://schemas.microsoft.com/office/drawing/2014/main" id="{4CA18BEF-3558-45F0-AE57-278A81F0577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552" y="764704"/>
            <a:ext cx="5256584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buNone/>
            </a:pP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4. 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이미저</a:t>
            </a:r>
            <a:r>
              <a:rPr lang="en-US" altLang="ko-KR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(imager)</a:t>
            </a:r>
            <a:r>
              <a:rPr lang="ko-KR" altLang="en-US" sz="2000" b="1">
                <a:latin typeface="맑은 고딕" panose="020B0503020000020004" pitchFamily="50" charset="-127"/>
                <a:ea typeface="맑은 고딕" panose="020B0503020000020004" pitchFamily="50" charset="-127"/>
              </a:rPr>
              <a:t> 실행</a:t>
            </a:r>
            <a:endParaRPr lang="en-US" altLang="en-US" sz="20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D65BC4E8-39F3-4B67-AF75-7B7FBB70F93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600" y="1412776"/>
            <a:ext cx="7632848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장치 설정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9CD413B0-EFF4-4ED7-B66F-043BA789D65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55899" y="2060848"/>
            <a:ext cx="4832201" cy="34151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9090267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8DD428DD-36BC-4CF5-AD22-D6090FD3CCB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980728"/>
            <a:ext cx="7632848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운영제제 설정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EC3C4A80-8F0E-42AB-842E-810FD6517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87624" y="1556792"/>
            <a:ext cx="4400153" cy="31097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104701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>
            <a:extLst>
              <a:ext uri="{FF2B5EF4-FFF2-40B4-BE49-F238E27FC236}">
                <a16:creationId xmlns:a16="http://schemas.microsoft.com/office/drawing/2014/main" id="{D1FE1B5E-E0AD-4CF1-AF78-559CD56055E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576" y="980728"/>
            <a:ext cx="7632848" cy="3600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buFont typeface="Wingdings" panose="05000000000000000000" pitchFamily="2" charset="2"/>
              <a:buChar char="q"/>
            </a:pP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저장소 선택</a:t>
            </a:r>
            <a:r>
              <a:rPr lang="en-US" altLang="ko-KR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r>
              <a:rPr lang="ko-KR" altLang="en-US" sz="1800" b="1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  <a:endParaRPr lang="en-US" altLang="ko-KR" sz="1800" b="1" dirty="0">
              <a:latin typeface="맑은 고딕" panose="020B0503020000020004" pitchFamily="50" charset="-127"/>
              <a:ea typeface="맑은 고딕" panose="020B0503020000020004" pitchFamily="50" charset="-127"/>
            </a:endParaRPr>
          </a:p>
          <a:p>
            <a:pPr marL="0" indent="0" eaLnBrk="1" hangingPunct="1">
              <a:buNone/>
            </a:pPr>
            <a:r>
              <a:rPr lang="en-US" altLang="ko-KR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 </a:t>
            </a:r>
            <a:r>
              <a:rPr lang="en-US" altLang="en-US" sz="1800" b="1" dirty="0">
                <a:latin typeface="맑은 고딕" panose="020B0503020000020004" pitchFamily="50" charset="-127"/>
                <a:ea typeface="맑은 고딕" panose="020B0503020000020004" pitchFamily="50" charset="-127"/>
              </a:rPr>
              <a:t> </a:t>
            </a:r>
          </a:p>
        </p:txBody>
      </p:sp>
      <p:pic>
        <p:nvPicPr>
          <p:cNvPr id="4" name="그림 3">
            <a:extLst>
              <a:ext uri="{FF2B5EF4-FFF2-40B4-BE49-F238E27FC236}">
                <a16:creationId xmlns:a16="http://schemas.microsoft.com/office/drawing/2014/main" id="{DB666945-115F-488C-9FC2-7F3B691BCE8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63688" y="1700808"/>
            <a:ext cx="5472608" cy="38677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830376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CD35AD25-3DD5-4A31-96F9-18489C663B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310" y="1137918"/>
            <a:ext cx="7373379" cy="458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5757054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0742453-A4E8-4015-9AD4-814ACAA3D8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133475"/>
            <a:ext cx="73723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255668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BE932B2-F423-41E6-A6E8-BD15B9142A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133475"/>
            <a:ext cx="7372350" cy="4591050"/>
          </a:xfrm>
          <a:prstGeom prst="rect">
            <a:avLst/>
          </a:prstGeom>
        </p:spPr>
      </p:pic>
      <p:pic>
        <p:nvPicPr>
          <p:cNvPr id="4" name="그림 3">
            <a:extLst>
              <a:ext uri="{FF2B5EF4-FFF2-40B4-BE49-F238E27FC236}">
                <a16:creationId xmlns:a16="http://schemas.microsoft.com/office/drawing/2014/main" id="{A731D20A-18A9-4707-B0BF-5DBCB234FBE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5976" y="3356992"/>
            <a:ext cx="589234" cy="392822"/>
          </a:xfrm>
          <a:prstGeom prst="rect">
            <a:avLst/>
          </a:prstGeom>
        </p:spPr>
      </p:pic>
      <p:pic>
        <p:nvPicPr>
          <p:cNvPr id="5" name="그림 4">
            <a:extLst>
              <a:ext uri="{FF2B5EF4-FFF2-40B4-BE49-F238E27FC236}">
                <a16:creationId xmlns:a16="http://schemas.microsoft.com/office/drawing/2014/main" id="{B0ABB4A5-40AD-47AC-B9D5-1A6705FD659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5976" y="4005064"/>
            <a:ext cx="589234" cy="3928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5537425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F48864B8-B39D-404E-8EFD-C6C38D79D2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133475"/>
            <a:ext cx="7372350" cy="45910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29C91B83-872E-4D49-B074-B53776ED0998}"/>
              </a:ext>
            </a:extLst>
          </p:cNvPr>
          <p:cNvSpPr txBox="1"/>
          <p:nvPr/>
        </p:nvSpPr>
        <p:spPr>
          <a:xfrm>
            <a:off x="4788024" y="2708920"/>
            <a:ext cx="165618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>
                <a:solidFill>
                  <a:srgbClr val="0000CC"/>
                </a:solidFill>
                <a:latin typeface="+mn-ea"/>
              </a:rPr>
              <a:t>Wifi  </a:t>
            </a:r>
            <a:r>
              <a:rPr lang="ko-KR" altLang="en-US" sz="1600" b="1">
                <a:solidFill>
                  <a:srgbClr val="0000CC"/>
                </a:solidFill>
                <a:latin typeface="+mn-ea"/>
              </a:rPr>
              <a:t>이름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E0E31C4-3471-4F0C-B639-A4D20F0CEF30}"/>
              </a:ext>
            </a:extLst>
          </p:cNvPr>
          <p:cNvSpPr txBox="1"/>
          <p:nvPr/>
        </p:nvSpPr>
        <p:spPr>
          <a:xfrm>
            <a:off x="4778790" y="3259723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>
                <a:solidFill>
                  <a:srgbClr val="0000CC"/>
                </a:solidFill>
                <a:latin typeface="+mn-ea"/>
              </a:rPr>
              <a:t>Wifi  </a:t>
            </a:r>
            <a:r>
              <a:rPr lang="ko-KR" altLang="en-US" sz="1600" b="1">
                <a:solidFill>
                  <a:srgbClr val="0000CC"/>
                </a:solidFill>
                <a:latin typeface="+mn-ea"/>
              </a:rPr>
              <a:t>비밀번호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5BE320E-5B5D-4ECF-9678-3D289F21FCB9}"/>
              </a:ext>
            </a:extLst>
          </p:cNvPr>
          <p:cNvSpPr txBox="1"/>
          <p:nvPr/>
        </p:nvSpPr>
        <p:spPr>
          <a:xfrm>
            <a:off x="4810148" y="3810526"/>
            <a:ext cx="208823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600" b="1">
                <a:solidFill>
                  <a:srgbClr val="0000CC"/>
                </a:solidFill>
                <a:latin typeface="+mn-ea"/>
              </a:rPr>
              <a:t>Wifi  </a:t>
            </a:r>
            <a:r>
              <a:rPr lang="ko-KR" altLang="en-US" sz="1600" b="1">
                <a:solidFill>
                  <a:srgbClr val="0000CC"/>
                </a:solidFill>
                <a:latin typeface="+mn-ea"/>
              </a:rPr>
              <a:t>비밀번호</a:t>
            </a:r>
          </a:p>
        </p:txBody>
      </p:sp>
    </p:spTree>
    <p:extLst>
      <p:ext uri="{BB962C8B-B14F-4D97-AF65-F5344CB8AC3E}">
        <p14:creationId xmlns:p14="http://schemas.microsoft.com/office/powerpoint/2010/main" val="4234823034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837CC97E-7499-4485-890A-F53DDDA388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133475"/>
            <a:ext cx="73723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6556711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B64C79BA-B6DD-444A-9811-AE2A560781D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133475"/>
            <a:ext cx="73723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8290866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362357B-D07E-4E3B-8579-2C816B9AA8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133475"/>
            <a:ext cx="73723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210602"/>
      </p:ext>
    </p:extLst>
  </p:cSld>
  <p:clrMapOvr>
    <a:masterClrMapping/>
  </p:clrMapOvr>
  <p:transition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7362357B-D07E-4E3B-8579-2C816B9AA8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133475"/>
            <a:ext cx="73723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764913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0D3208D3-E027-46FD-956B-7940577081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133475"/>
            <a:ext cx="73723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6639491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그림 3">
            <a:extLst>
              <a:ext uri="{FF2B5EF4-FFF2-40B4-BE49-F238E27FC236}">
                <a16:creationId xmlns:a16="http://schemas.microsoft.com/office/drawing/2014/main" id="{55009EB9-D333-437A-AB39-5C17DCC6D47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5825" y="1133475"/>
            <a:ext cx="73723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621538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그림 2">
            <a:extLst>
              <a:ext uri="{FF2B5EF4-FFF2-40B4-BE49-F238E27FC236}">
                <a16:creationId xmlns:a16="http://schemas.microsoft.com/office/drawing/2014/main" id="{74C7993B-E490-4B62-A833-5D4E001EE8A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3608" y="1133475"/>
            <a:ext cx="7372350" cy="4591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5981325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4337" y="155532"/>
            <a:ext cx="6048672" cy="498263"/>
          </a:xfrm>
        </p:spPr>
        <p:txBody>
          <a:bodyPr/>
          <a:lstStyle/>
          <a:p>
            <a:pPr eaLnBrk="1" hangingPunct="1"/>
            <a:r>
              <a:rPr lang="en-GB" altLang="en-US" sz="2400" b="1" dirty="0">
                <a:solidFill>
                  <a:schemeClr val="tx1"/>
                </a:solidFill>
                <a:latin typeface="+mn-ea"/>
                <a:ea typeface="+mn-ea"/>
              </a:rPr>
              <a:t>3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라즈베리파이 연결하기</a:t>
            </a:r>
            <a:r>
              <a:rPr lang="en-US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611560" y="1340768"/>
            <a:ext cx="4824536" cy="2952328"/>
          </a:xfrm>
        </p:spPr>
        <p:txBody>
          <a:bodyPr/>
          <a:lstStyle/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>
                <a:latin typeface="+mn-ea"/>
              </a:rPr>
              <a:t>라즈베리파이에 </a:t>
            </a:r>
            <a:r>
              <a:rPr lang="en-US" altLang="ko-KR" sz="2000" b="1">
                <a:latin typeface="+mn-ea"/>
              </a:rPr>
              <a:t>SD</a:t>
            </a:r>
            <a:r>
              <a:rPr lang="ko-KR" altLang="en-US" sz="2000" b="1">
                <a:latin typeface="+mn-ea"/>
              </a:rPr>
              <a:t>카드 삽입</a:t>
            </a:r>
            <a:endParaRPr lang="en-US" altLang="ko-KR" sz="2000" b="1">
              <a:latin typeface="+mn-ea"/>
            </a:endParaRP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2000" b="1">
                <a:latin typeface="+mn-ea"/>
              </a:rPr>
              <a:t>마우스 </a:t>
            </a:r>
            <a:r>
              <a:rPr lang="en-US" altLang="ko-KR" sz="2000" b="1">
                <a:latin typeface="+mn-ea"/>
              </a:rPr>
              <a:t>USB</a:t>
            </a:r>
            <a:r>
              <a:rPr lang="ko-KR" altLang="en-US" sz="2000" b="1">
                <a:latin typeface="+mn-ea"/>
              </a:rPr>
              <a:t>포트에 연결</a:t>
            </a:r>
            <a:endParaRPr lang="en-US" altLang="ko-KR" sz="2000" b="1">
              <a:latin typeface="+mn-ea"/>
            </a:endParaRP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2000" b="1">
                <a:latin typeface="+mn-ea"/>
              </a:rPr>
              <a:t>키보드 연결</a:t>
            </a:r>
            <a:endParaRPr lang="en-US" altLang="ko-KR" sz="2000" b="1">
              <a:latin typeface="+mn-ea"/>
            </a:endParaRP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2000" b="1">
                <a:latin typeface="+mn-ea"/>
              </a:rPr>
              <a:t>모니터 연결하기</a:t>
            </a:r>
            <a:endParaRPr lang="en-US" altLang="ko-KR" sz="2000" b="1">
              <a:latin typeface="+mn-ea"/>
            </a:endParaRP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2000" b="1">
                <a:latin typeface="+mn-ea"/>
              </a:rPr>
              <a:t>이더넷 연결하기</a:t>
            </a:r>
            <a:r>
              <a:rPr lang="en-US" altLang="ko-KR" sz="2000" b="1">
                <a:latin typeface="+mn-ea"/>
              </a:rPr>
              <a:t>(WiFi</a:t>
            </a:r>
            <a:r>
              <a:rPr lang="ko-KR" altLang="en-US" sz="2000" b="1">
                <a:latin typeface="+mn-ea"/>
              </a:rPr>
              <a:t>연결</a:t>
            </a:r>
            <a:r>
              <a:rPr lang="en-US" altLang="ko-KR" sz="2000" b="1">
                <a:latin typeface="+mn-ea"/>
              </a:rPr>
              <a:t>)</a:t>
            </a:r>
          </a:p>
          <a:p>
            <a:pPr eaLnBrk="1" hangingPunct="1">
              <a:buFont typeface="Wingdings" panose="05000000000000000000" pitchFamily="2" charset="2"/>
              <a:buChar char="§"/>
            </a:pPr>
            <a:r>
              <a:rPr lang="ko-KR" altLang="en-US" sz="2000" b="1">
                <a:latin typeface="+mn-ea"/>
              </a:rPr>
              <a:t>전원 연결하기 </a:t>
            </a:r>
            <a:r>
              <a:rPr lang="en-US" altLang="ko-KR" sz="2000" b="1">
                <a:latin typeface="+mn-ea"/>
              </a:rPr>
              <a:t>: C</a:t>
            </a:r>
            <a:r>
              <a:rPr lang="ko-KR" altLang="en-US" sz="2000" b="1">
                <a:latin typeface="+mn-ea"/>
              </a:rPr>
              <a:t>타입 </a:t>
            </a:r>
            <a:r>
              <a:rPr lang="en-US" altLang="ko-KR" sz="2000" b="1">
                <a:latin typeface="+mn-ea"/>
              </a:rPr>
              <a:t>5V 5A</a:t>
            </a:r>
            <a:r>
              <a:rPr lang="ko-KR" altLang="en-US" sz="2000" b="1">
                <a:latin typeface="+mn-ea"/>
              </a:rPr>
              <a:t>권장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182804579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4337" y="155532"/>
            <a:ext cx="6048672" cy="498263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4.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라즈베리파이 시작하기</a:t>
            </a:r>
            <a:r>
              <a:rPr lang="en-US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342C6976-BF86-403F-A79E-E7F6BF49BAB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594" y="1772816"/>
            <a:ext cx="7308812" cy="4266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>
            <a:extLst>
              <a:ext uri="{FF2B5EF4-FFF2-40B4-BE49-F238E27FC236}">
                <a16:creationId xmlns:a16="http://schemas.microsoft.com/office/drawing/2014/main" id="{0FF41E66-0187-4B22-971E-6AB711A7888E}"/>
              </a:ext>
            </a:extLst>
          </p:cNvPr>
          <p:cNvSpPr txBox="1">
            <a:spLocks noChangeArrowheads="1"/>
          </p:cNvSpPr>
          <p:nvPr/>
        </p:nvSpPr>
        <p:spPr>
          <a:xfrm>
            <a:off x="395535" y="1049123"/>
            <a:ext cx="5907473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2000" b="1">
                <a:latin typeface="+mn-ea"/>
              </a:rPr>
              <a:t>라즈베리파이에 시작화면</a:t>
            </a:r>
            <a:r>
              <a:rPr lang="en-US" altLang="ko-KR" sz="2000" b="1">
                <a:latin typeface="+mn-ea"/>
              </a:rPr>
              <a:t>(</a:t>
            </a:r>
            <a:r>
              <a:rPr lang="ko-KR" altLang="en-US" sz="2000" b="1">
                <a:latin typeface="+mn-ea"/>
              </a:rPr>
              <a:t>전원인가 자동  </a:t>
            </a:r>
            <a:r>
              <a:rPr lang="en-US" altLang="ko-KR" sz="2000" b="1">
                <a:latin typeface="+mn-ea"/>
              </a:rPr>
              <a:t>ON)</a:t>
            </a:r>
            <a:endParaRPr lang="en-US" altLang="en-US" sz="2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36172174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4337" y="155532"/>
            <a:ext cx="6048672" cy="498263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5.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한글 설정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및 한글폰트 설치</a:t>
            </a:r>
            <a:r>
              <a:rPr lang="en-US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6997A7A-FFCC-4AD6-AF05-DED3BD3A5AD2}"/>
              </a:ext>
            </a:extLst>
          </p:cNvPr>
          <p:cNvSpPr txBox="1">
            <a:spLocks noChangeArrowheads="1"/>
          </p:cNvSpPr>
          <p:nvPr/>
        </p:nvSpPr>
        <p:spPr>
          <a:xfrm>
            <a:off x="395536" y="980728"/>
            <a:ext cx="2664296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lnSpc>
                <a:spcPct val="150000"/>
              </a:lnSpc>
              <a:buAutoNum type="arabicParenBoth"/>
            </a:pPr>
            <a:r>
              <a:rPr lang="ko-KR" altLang="en-US" sz="2000" b="1">
                <a:latin typeface="+mn-ea"/>
              </a:rPr>
              <a:t>한글설정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2E4A5DE4-849D-4173-95A8-7665AD86F096}"/>
              </a:ext>
            </a:extLst>
          </p:cNvPr>
          <p:cNvSpPr txBox="1">
            <a:spLocks noChangeArrowheads="1"/>
          </p:cNvSpPr>
          <p:nvPr/>
        </p:nvSpPr>
        <p:spPr>
          <a:xfrm>
            <a:off x="899592" y="1607206"/>
            <a:ext cx="7632848" cy="1461754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800" b="1">
                <a:latin typeface="+mn-ea"/>
              </a:rPr>
              <a:t>기본 설정은 영어</a:t>
            </a:r>
            <a:endParaRPr lang="en-US" altLang="ko-KR" sz="1800" b="1">
              <a:latin typeface="+mn-ea"/>
            </a:endParaRPr>
          </a:p>
          <a:p>
            <a:pPr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en-US" altLang="en-US" sz="1800" b="1">
                <a:latin typeface="+mn-ea"/>
              </a:rPr>
              <a:t>Raspberry Pi Configuration</a:t>
            </a:r>
            <a:r>
              <a:rPr lang="en-US" altLang="en-US" sz="1800" b="1">
                <a:latin typeface="+mn-ea"/>
                <a:sym typeface="Wingdings" panose="05000000000000000000" pitchFamily="2" charset="2"/>
              </a:rPr>
              <a:t></a:t>
            </a:r>
            <a:r>
              <a:rPr lang="en-US" altLang="en-US" sz="1800" b="1">
                <a:latin typeface="+mn-ea"/>
              </a:rPr>
              <a:t> Localisation </a:t>
            </a:r>
            <a:r>
              <a:rPr lang="en-US" altLang="en-US" sz="1800" b="1">
                <a:latin typeface="+mn-ea"/>
                <a:sym typeface="Wingdings" panose="05000000000000000000" pitchFamily="2" charset="2"/>
              </a:rPr>
              <a:t> Korean</a:t>
            </a:r>
            <a:r>
              <a:rPr lang="ko-KR" altLang="en-US" sz="1800" b="1">
                <a:latin typeface="+mn-ea"/>
                <a:sym typeface="Wingdings" panose="05000000000000000000" pitchFamily="2" charset="2"/>
              </a:rPr>
              <a:t>으로 변경</a:t>
            </a:r>
            <a:endParaRPr lang="en-US" altLang="en-US" sz="1800" b="1" dirty="0">
              <a:latin typeface="+mn-ea"/>
            </a:endParaRPr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id="{D29927B1-95ED-49BF-8B7F-BF3FBE26F0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58135" y="2780928"/>
            <a:ext cx="4608512" cy="3446153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6" name="사각형: 둥근 모서리 5">
            <a:extLst>
              <a:ext uri="{FF2B5EF4-FFF2-40B4-BE49-F238E27FC236}">
                <a16:creationId xmlns:a16="http://schemas.microsoft.com/office/drawing/2014/main" id="{70ABA5A1-82B4-4EA3-9A99-E51887FB30C7}"/>
              </a:ext>
            </a:extLst>
          </p:cNvPr>
          <p:cNvSpPr/>
          <p:nvPr/>
        </p:nvSpPr>
        <p:spPr>
          <a:xfrm>
            <a:off x="3131840" y="3933056"/>
            <a:ext cx="3024336" cy="1008112"/>
          </a:xfrm>
          <a:prstGeom prst="roundRect">
            <a:avLst/>
          </a:prstGeom>
          <a:noFill/>
          <a:ln>
            <a:solidFill>
              <a:srgbClr val="0000C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995797503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7BF61D-75BB-4823-8266-4396F4BC60E4}"/>
              </a:ext>
            </a:extLst>
          </p:cNvPr>
          <p:cNvSpPr txBox="1">
            <a:spLocks noChangeArrowheads="1"/>
          </p:cNvSpPr>
          <p:nvPr/>
        </p:nvSpPr>
        <p:spPr>
          <a:xfrm>
            <a:off x="1043608" y="836712"/>
            <a:ext cx="7632848" cy="64807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+mj-ea"/>
              <a:buAutoNum type="circleNumDbPlain" startAt="3"/>
            </a:pPr>
            <a:r>
              <a:rPr lang="ko-KR" altLang="en-US" sz="1800" b="1">
                <a:latin typeface="+mn-ea"/>
              </a:rPr>
              <a:t>설정완료후에</a:t>
            </a:r>
            <a:r>
              <a:rPr lang="en-US" altLang="ko-KR" sz="1800" b="1">
                <a:latin typeface="+mn-ea"/>
              </a:rPr>
              <a:t> </a:t>
            </a:r>
            <a:r>
              <a:rPr lang="ko-KR" altLang="en-US" sz="1800" b="1">
                <a:latin typeface="+mn-ea"/>
              </a:rPr>
              <a:t>라즈베리파이 재부팅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7162D470-AE9D-4EB0-8C48-C82E66B3F138}"/>
              </a:ext>
            </a:extLst>
          </p:cNvPr>
          <p:cNvSpPr txBox="1">
            <a:spLocks noChangeArrowheads="1"/>
          </p:cNvSpPr>
          <p:nvPr/>
        </p:nvSpPr>
        <p:spPr>
          <a:xfrm>
            <a:off x="1187624" y="3140968"/>
            <a:ext cx="5976664" cy="135273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+mj-ea"/>
              <a:buAutoNum type="circleNumDbPlain" startAt="4"/>
            </a:pPr>
            <a:r>
              <a:rPr lang="ko-KR" altLang="en-US" sz="1800" b="1">
                <a:latin typeface="+mn-ea"/>
              </a:rPr>
              <a:t>재부팅하면 한글이 깨짐</a:t>
            </a:r>
            <a:endParaRPr lang="en-US" altLang="ko-KR" sz="1800" b="1">
              <a:latin typeface="+mn-ea"/>
            </a:endParaRPr>
          </a:p>
          <a:p>
            <a:pPr eaLnBrk="1" hangingPunct="1">
              <a:lnSpc>
                <a:spcPct val="150000"/>
              </a:lnSpc>
              <a:buFont typeface="+mj-ea"/>
              <a:buAutoNum type="circleNumDbPlain" startAt="4"/>
            </a:pPr>
            <a:r>
              <a:rPr lang="ko-KR" altLang="en-US" sz="1800" b="1">
                <a:latin typeface="+mn-ea"/>
              </a:rPr>
              <a:t>터미널을 열고 다음 명령어를 입력</a:t>
            </a:r>
            <a:endParaRPr lang="en-US" altLang="en-US" sz="1800" b="1" dirty="0">
              <a:latin typeface="+mn-ea"/>
            </a:endParaRPr>
          </a:p>
        </p:txBody>
      </p:sp>
      <p:pic>
        <p:nvPicPr>
          <p:cNvPr id="8" name="그림 7">
            <a:extLst>
              <a:ext uri="{FF2B5EF4-FFF2-40B4-BE49-F238E27FC236}">
                <a16:creationId xmlns:a16="http://schemas.microsoft.com/office/drawing/2014/main" id="{8DF362F0-5FD6-47DC-9AB4-1F7B900005A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9672" y="1489656"/>
            <a:ext cx="5715798" cy="1352739"/>
          </a:xfrm>
          <a:prstGeom prst="rect">
            <a:avLst/>
          </a:prstGeom>
          <a:ln>
            <a:solidFill>
              <a:schemeClr val="tx1"/>
            </a:solidFill>
          </a:ln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367FFCA8-31A8-4304-A809-A1ED1485F32A}"/>
              </a:ext>
            </a:extLst>
          </p:cNvPr>
          <p:cNvSpPr txBox="1"/>
          <p:nvPr/>
        </p:nvSpPr>
        <p:spPr>
          <a:xfrm>
            <a:off x="1691680" y="4149080"/>
            <a:ext cx="4050196" cy="5062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000" b="1">
                <a:latin typeface="+mn-ea"/>
              </a:rPr>
              <a:t>sudo apt install fonts-unfonts-core</a:t>
            </a:r>
            <a:endParaRPr lang="en-US" altLang="en-US" sz="20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847877170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CB7BF61D-75BB-4823-8266-4396F4BC60E4}"/>
              </a:ext>
            </a:extLst>
          </p:cNvPr>
          <p:cNvSpPr txBox="1">
            <a:spLocks noChangeArrowheads="1"/>
          </p:cNvSpPr>
          <p:nvPr/>
        </p:nvSpPr>
        <p:spPr>
          <a:xfrm>
            <a:off x="1115616" y="1772816"/>
            <a:ext cx="4104456" cy="64807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+mj-ea"/>
              <a:buAutoNum type="circleNumDbPlain"/>
            </a:pPr>
            <a:r>
              <a:rPr lang="ko-KR" altLang="en-US" sz="1800" b="1">
                <a:latin typeface="+mn-ea"/>
              </a:rPr>
              <a:t>터미널에서 다음 명령어 입력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67FFCA8-31A8-4304-A809-A1ED1485F32A}"/>
              </a:ext>
            </a:extLst>
          </p:cNvPr>
          <p:cNvSpPr txBox="1"/>
          <p:nvPr/>
        </p:nvSpPr>
        <p:spPr>
          <a:xfrm>
            <a:off x="1619672" y="2420888"/>
            <a:ext cx="4050196" cy="506292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2000" b="1">
                <a:latin typeface="+mn-ea"/>
              </a:rPr>
              <a:t>sudo apt install fcitx</a:t>
            </a:r>
            <a:r>
              <a:rPr lang="ko-KR" altLang="en-US" sz="2000" b="1">
                <a:latin typeface="+mn-ea"/>
              </a:rPr>
              <a:t> </a:t>
            </a:r>
            <a:r>
              <a:rPr lang="en-US" altLang="ko-KR" sz="2000" b="1">
                <a:latin typeface="+mn-ea"/>
              </a:rPr>
              <a:t>fcitx-hangul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581D5852-3EAF-4441-9808-3E6EC2467808}"/>
              </a:ext>
            </a:extLst>
          </p:cNvPr>
          <p:cNvSpPr txBox="1">
            <a:spLocks noChangeArrowheads="1"/>
          </p:cNvSpPr>
          <p:nvPr/>
        </p:nvSpPr>
        <p:spPr>
          <a:xfrm>
            <a:off x="827584" y="978492"/>
            <a:ext cx="2664296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ko-KR" sz="2000" b="1">
                <a:latin typeface="+mn-ea"/>
              </a:rPr>
              <a:t>(2) </a:t>
            </a:r>
            <a:r>
              <a:rPr lang="ko-KR" altLang="en-US" sz="2000" b="1">
                <a:latin typeface="+mn-ea"/>
              </a:rPr>
              <a:t>한글입력기</a:t>
            </a:r>
            <a:r>
              <a:rPr lang="en-US" altLang="ko-KR" sz="2000" b="1">
                <a:latin typeface="+mn-ea"/>
              </a:rPr>
              <a:t> </a:t>
            </a:r>
            <a:r>
              <a:rPr lang="ko-KR" altLang="en-US" sz="2000" b="1">
                <a:latin typeface="+mn-ea"/>
              </a:rPr>
              <a:t>설정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A387C8B2-D1FC-4140-9635-02A186A443F3}"/>
              </a:ext>
            </a:extLst>
          </p:cNvPr>
          <p:cNvSpPr txBox="1">
            <a:spLocks noChangeArrowheads="1"/>
          </p:cNvSpPr>
          <p:nvPr/>
        </p:nvSpPr>
        <p:spPr>
          <a:xfrm>
            <a:off x="1187624" y="3575252"/>
            <a:ext cx="4104456" cy="648072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+mj-ea"/>
              <a:buAutoNum type="circleNumDbPlain" startAt="2"/>
            </a:pPr>
            <a:r>
              <a:rPr lang="ko-KR" altLang="en-US" sz="1800" b="1">
                <a:latin typeface="+mn-ea"/>
              </a:rPr>
              <a:t>한글변환은</a:t>
            </a:r>
            <a:r>
              <a:rPr lang="en-US" altLang="ko-KR" sz="1800" b="1">
                <a:latin typeface="+mn-ea"/>
              </a:rPr>
              <a:t> Ctrl+Space</a:t>
            </a:r>
            <a:endParaRPr lang="en-US" altLang="en-US" sz="1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175780573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254337" y="155532"/>
            <a:ext cx="6048672" cy="498263"/>
          </a:xfrm>
        </p:spPr>
        <p:txBody>
          <a:bodyPr/>
          <a:lstStyle/>
          <a:p>
            <a:pPr eaLnBrk="1" hangingPunct="1"/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6. </a:t>
            </a:r>
            <a:r>
              <a:rPr lang="ko-KR" altLang="en-US" sz="2400" b="1">
                <a:solidFill>
                  <a:schemeClr val="tx1"/>
                </a:solidFill>
                <a:latin typeface="+mn-ea"/>
                <a:ea typeface="+mn-ea"/>
              </a:rPr>
              <a:t>리눅스 터미널 기본 명령어</a:t>
            </a:r>
            <a:r>
              <a:rPr lang="en-US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US" altLang="ko-KR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r>
              <a:rPr lang="en-GB" altLang="en-US" sz="2400" b="1">
                <a:solidFill>
                  <a:schemeClr val="tx1"/>
                </a:solidFill>
                <a:latin typeface="+mn-ea"/>
                <a:ea typeface="+mn-ea"/>
              </a:rPr>
              <a:t> </a:t>
            </a:r>
            <a:endParaRPr lang="en-US" altLang="en-US" sz="2400" b="1" dirty="0">
              <a:solidFill>
                <a:schemeClr val="tx1"/>
              </a:solidFill>
              <a:latin typeface="+mn-ea"/>
              <a:ea typeface="+mn-ea"/>
            </a:endParaRPr>
          </a:p>
        </p:txBody>
      </p:sp>
      <p:sp>
        <p:nvSpPr>
          <p:cNvPr id="23" name="모서리가 둥근 직사각형 22"/>
          <p:cNvSpPr/>
          <p:nvPr/>
        </p:nvSpPr>
        <p:spPr>
          <a:xfrm>
            <a:off x="6878615" y="6453336"/>
            <a:ext cx="2229889" cy="360040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i="1" dirty="0">
                <a:latin typeface="HY헤드라인M" panose="02030600000101010101" pitchFamily="18" charset="-127"/>
                <a:ea typeface="HY헤드라인M" panose="02030600000101010101" pitchFamily="18" charset="-127"/>
              </a:rPr>
              <a:t>부천대학교 </a:t>
            </a:r>
            <a:r>
              <a:rPr lang="ko-KR" altLang="en-US" sz="1200" i="1" dirty="0" err="1">
                <a:latin typeface="HY헤드라인M" panose="02030600000101010101" pitchFamily="18" charset="-127"/>
                <a:ea typeface="HY헤드라인M" panose="02030600000101010101" pitchFamily="18" charset="-127"/>
              </a:rPr>
              <a:t>전기과</a:t>
            </a:r>
            <a:endParaRPr lang="ko-KR" altLang="en-US" sz="1200" i="1" dirty="0">
              <a:latin typeface="HY헤드라인M" panose="02030600000101010101" pitchFamily="18" charset="-127"/>
              <a:ea typeface="HY헤드라인M" panose="02030600000101010101" pitchFamily="18" charset="-127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6997A7A-FFCC-4AD6-AF05-DED3BD3A5AD2}"/>
              </a:ext>
            </a:extLst>
          </p:cNvPr>
          <p:cNvSpPr txBox="1">
            <a:spLocks noChangeArrowheads="1"/>
          </p:cNvSpPr>
          <p:nvPr/>
        </p:nvSpPr>
        <p:spPr>
          <a:xfrm>
            <a:off x="755576" y="925507"/>
            <a:ext cx="4392488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57200" indent="-457200" eaLnBrk="1" hangingPunct="1">
              <a:lnSpc>
                <a:spcPct val="150000"/>
              </a:lnSpc>
              <a:buAutoNum type="arabicParenBoth"/>
            </a:pPr>
            <a:r>
              <a:rPr lang="ko-KR" altLang="en-US" sz="2000" b="1">
                <a:latin typeface="+mn-ea"/>
              </a:rPr>
              <a:t>라즈베리파이 환경 설정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7846554-F739-45C6-8E82-5926F566E0A8}"/>
              </a:ext>
            </a:extLst>
          </p:cNvPr>
          <p:cNvSpPr txBox="1"/>
          <p:nvPr/>
        </p:nvSpPr>
        <p:spPr>
          <a:xfrm>
            <a:off x="1259632" y="1535198"/>
            <a:ext cx="3024336" cy="4626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b="1">
                <a:latin typeface="+mn-ea"/>
              </a:rPr>
              <a:t>sudo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raspi-config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DAD468AF-A8E9-4448-BBEA-EBCAA65BFD7F}"/>
              </a:ext>
            </a:extLst>
          </p:cNvPr>
          <p:cNvSpPr txBox="1">
            <a:spLocks noChangeArrowheads="1"/>
          </p:cNvSpPr>
          <p:nvPr/>
        </p:nvSpPr>
        <p:spPr>
          <a:xfrm>
            <a:off x="827584" y="2578176"/>
            <a:ext cx="4392488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ko-KR" sz="2000" b="1">
                <a:latin typeface="+mn-ea"/>
              </a:rPr>
              <a:t>(2) </a:t>
            </a:r>
            <a:r>
              <a:rPr lang="ko-KR" altLang="en-US" sz="2000" b="1">
                <a:latin typeface="+mn-ea"/>
              </a:rPr>
              <a:t>운영체제</a:t>
            </a:r>
            <a:r>
              <a:rPr lang="en-US" altLang="ko-KR" sz="2000" b="1">
                <a:latin typeface="+mn-ea"/>
              </a:rPr>
              <a:t> </a:t>
            </a:r>
            <a:r>
              <a:rPr lang="ko-KR" altLang="en-US" sz="2000" b="1">
                <a:latin typeface="+mn-ea"/>
              </a:rPr>
              <a:t>재부팅하기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31973A-A221-49D8-9B7B-0EC0C87D85B2}"/>
              </a:ext>
            </a:extLst>
          </p:cNvPr>
          <p:cNvSpPr txBox="1"/>
          <p:nvPr/>
        </p:nvSpPr>
        <p:spPr>
          <a:xfrm>
            <a:off x="1331640" y="3212976"/>
            <a:ext cx="3024336" cy="88036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b="1">
                <a:latin typeface="+mn-ea"/>
              </a:rPr>
              <a:t>sudo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reboot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800" b="1">
                <a:latin typeface="+mn-ea"/>
              </a:rPr>
              <a:t>sudo shutdown –r now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B654F877-557F-49C0-B1FA-7039970C6992}"/>
              </a:ext>
            </a:extLst>
          </p:cNvPr>
          <p:cNvSpPr txBox="1">
            <a:spLocks noChangeArrowheads="1"/>
          </p:cNvSpPr>
          <p:nvPr/>
        </p:nvSpPr>
        <p:spPr>
          <a:xfrm>
            <a:off x="831542" y="4433925"/>
            <a:ext cx="4392488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ko-KR" sz="2000" b="1">
                <a:latin typeface="+mn-ea"/>
              </a:rPr>
              <a:t>(3) </a:t>
            </a:r>
            <a:r>
              <a:rPr lang="ko-KR" altLang="en-US" sz="2000" b="1">
                <a:latin typeface="+mn-ea"/>
              </a:rPr>
              <a:t>운영체제</a:t>
            </a:r>
            <a:r>
              <a:rPr lang="en-US" altLang="ko-KR" sz="2000" b="1">
                <a:latin typeface="+mn-ea"/>
              </a:rPr>
              <a:t> </a:t>
            </a:r>
            <a:r>
              <a:rPr lang="ko-KR" altLang="en-US" sz="2000" b="1">
                <a:latin typeface="+mn-ea"/>
              </a:rPr>
              <a:t>종료하기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E36795B5-127D-4647-BA75-97C6068A2EF6}"/>
              </a:ext>
            </a:extLst>
          </p:cNvPr>
          <p:cNvSpPr txBox="1"/>
          <p:nvPr/>
        </p:nvSpPr>
        <p:spPr>
          <a:xfrm>
            <a:off x="1335598" y="5068725"/>
            <a:ext cx="3024336" cy="880369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b="1">
                <a:latin typeface="+mn-ea"/>
              </a:rPr>
              <a:t>sudo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halt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sz="1800" b="1">
                <a:latin typeface="+mn-ea"/>
              </a:rPr>
              <a:t>sudo shutdown –h now</a:t>
            </a:r>
            <a:endParaRPr lang="en-US" altLang="en-US" sz="1800" b="1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18261452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9CBFCC5C-A3DE-4DFE-9A81-A77756D13C91}"/>
              </a:ext>
            </a:extLst>
          </p:cNvPr>
          <p:cNvSpPr txBox="1">
            <a:spLocks noChangeArrowheads="1"/>
          </p:cNvSpPr>
          <p:nvPr/>
        </p:nvSpPr>
        <p:spPr>
          <a:xfrm>
            <a:off x="683568" y="476672"/>
            <a:ext cx="4392488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ko-KR" sz="2000" b="1">
                <a:latin typeface="+mn-ea"/>
              </a:rPr>
              <a:t>(4) </a:t>
            </a:r>
            <a:r>
              <a:rPr lang="ko-KR" altLang="en-US" sz="2000" b="1">
                <a:latin typeface="+mn-ea"/>
              </a:rPr>
              <a:t>프로그램</a:t>
            </a:r>
            <a:r>
              <a:rPr lang="en-US" altLang="ko-KR" sz="2000" b="1">
                <a:latin typeface="+mn-ea"/>
              </a:rPr>
              <a:t> </a:t>
            </a:r>
            <a:r>
              <a:rPr lang="ko-KR" altLang="en-US" sz="2000" b="1">
                <a:latin typeface="+mn-ea"/>
              </a:rPr>
              <a:t>패키지 업데이트 하기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181C7C-4255-478F-8710-EFC6FB8C9E70}"/>
              </a:ext>
            </a:extLst>
          </p:cNvPr>
          <p:cNvSpPr txBox="1"/>
          <p:nvPr/>
        </p:nvSpPr>
        <p:spPr>
          <a:xfrm>
            <a:off x="1187624" y="1111472"/>
            <a:ext cx="3024336" cy="4626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b="1">
                <a:latin typeface="+mn-ea"/>
              </a:rPr>
              <a:t>sudo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update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5" name="Rectangle 3">
            <a:extLst>
              <a:ext uri="{FF2B5EF4-FFF2-40B4-BE49-F238E27FC236}">
                <a16:creationId xmlns:a16="http://schemas.microsoft.com/office/drawing/2014/main" id="{C58E307C-0EF5-4557-83A1-482FB4813E2A}"/>
              </a:ext>
            </a:extLst>
          </p:cNvPr>
          <p:cNvSpPr txBox="1">
            <a:spLocks noChangeArrowheads="1"/>
          </p:cNvSpPr>
          <p:nvPr/>
        </p:nvSpPr>
        <p:spPr>
          <a:xfrm>
            <a:off x="707731" y="1911460"/>
            <a:ext cx="6840760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ko-KR" sz="2000" b="1">
                <a:latin typeface="+mn-ea"/>
              </a:rPr>
              <a:t>(5) </a:t>
            </a:r>
            <a:r>
              <a:rPr lang="ko-KR" altLang="en-US" sz="2000" b="1">
                <a:latin typeface="+mn-ea"/>
              </a:rPr>
              <a:t>업데이트된</a:t>
            </a:r>
            <a:r>
              <a:rPr lang="en-US" altLang="ko-KR" sz="2000" b="1">
                <a:latin typeface="+mn-ea"/>
              </a:rPr>
              <a:t> </a:t>
            </a:r>
            <a:r>
              <a:rPr lang="ko-KR" altLang="en-US" sz="2000" b="1">
                <a:latin typeface="+mn-ea"/>
              </a:rPr>
              <a:t>프로그램 패키지 업그레이드 하기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5EA51C-B9D0-45D9-8DA6-4A480366FEC4}"/>
              </a:ext>
            </a:extLst>
          </p:cNvPr>
          <p:cNvSpPr txBox="1"/>
          <p:nvPr/>
        </p:nvSpPr>
        <p:spPr>
          <a:xfrm>
            <a:off x="1187624" y="2608697"/>
            <a:ext cx="3672408" cy="1711366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b="1">
                <a:latin typeface="+mn-ea"/>
              </a:rPr>
              <a:t>sudo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upgrade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>
                <a:latin typeface="+mn-ea"/>
              </a:rPr>
              <a:t>sudo apt update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>
                <a:latin typeface="+mn-ea"/>
              </a:rPr>
              <a:t>sudo apt upgrade</a:t>
            </a:r>
          </a:p>
          <a:p>
            <a:pPr eaLnBrk="1" hangingPunct="1">
              <a:lnSpc>
                <a:spcPct val="150000"/>
              </a:lnSpc>
            </a:pPr>
            <a:r>
              <a:rPr lang="en-US" altLang="en-US" b="1">
                <a:latin typeface="+mn-ea"/>
              </a:rPr>
              <a:t>sudo rpi-eeprom-update -a</a:t>
            </a:r>
            <a:endParaRPr lang="en-US" altLang="en-US" b="1" dirty="0">
              <a:latin typeface="+mn-ea"/>
            </a:endParaRPr>
          </a:p>
        </p:txBody>
      </p:sp>
      <p:sp>
        <p:nvSpPr>
          <p:cNvPr id="9" name="Rectangle 3">
            <a:extLst>
              <a:ext uri="{FF2B5EF4-FFF2-40B4-BE49-F238E27FC236}">
                <a16:creationId xmlns:a16="http://schemas.microsoft.com/office/drawing/2014/main" id="{CC01EEDE-5476-4C3A-8FED-B18CF5FB4738}"/>
              </a:ext>
            </a:extLst>
          </p:cNvPr>
          <p:cNvSpPr txBox="1">
            <a:spLocks noChangeArrowheads="1"/>
          </p:cNvSpPr>
          <p:nvPr/>
        </p:nvSpPr>
        <p:spPr>
          <a:xfrm>
            <a:off x="827584" y="4594400"/>
            <a:ext cx="4392488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ko-KR" sz="2000" b="1">
                <a:latin typeface="+mn-ea"/>
              </a:rPr>
              <a:t>(6) </a:t>
            </a:r>
            <a:r>
              <a:rPr lang="ko-KR" altLang="en-US" sz="2000" b="1">
                <a:latin typeface="+mn-ea"/>
              </a:rPr>
              <a:t>프로그램</a:t>
            </a:r>
            <a:r>
              <a:rPr lang="en-US" altLang="ko-KR" sz="2000" b="1">
                <a:latin typeface="+mn-ea"/>
              </a:rPr>
              <a:t> </a:t>
            </a:r>
            <a:r>
              <a:rPr lang="ko-KR" altLang="en-US" sz="2000" b="1">
                <a:latin typeface="+mn-ea"/>
              </a:rPr>
              <a:t>패키지 설치하기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8A163C9-A43D-425F-999E-4984F4763DC8}"/>
              </a:ext>
            </a:extLst>
          </p:cNvPr>
          <p:cNvSpPr txBox="1"/>
          <p:nvPr/>
        </p:nvSpPr>
        <p:spPr>
          <a:xfrm>
            <a:off x="1187624" y="5220878"/>
            <a:ext cx="4464496" cy="4626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ko-KR" b="1">
                <a:latin typeface="+mn-ea"/>
              </a:rPr>
              <a:t>sudo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apt-get</a:t>
            </a:r>
            <a:r>
              <a:rPr lang="ko-KR" altLang="en-US" b="1">
                <a:latin typeface="+mn-ea"/>
              </a:rPr>
              <a:t> </a:t>
            </a:r>
            <a:r>
              <a:rPr lang="en-US" altLang="ko-KR" b="1">
                <a:latin typeface="+mn-ea"/>
              </a:rPr>
              <a:t>install </a:t>
            </a:r>
            <a:r>
              <a:rPr lang="ko-KR" altLang="en-US" b="1">
                <a:latin typeface="+mn-ea"/>
              </a:rPr>
              <a:t>패키지이름</a:t>
            </a:r>
            <a:endParaRPr lang="en-US" altLang="en-US" sz="1800" b="1" dirty="0">
              <a:latin typeface="+mn-ea"/>
            </a:endParaRPr>
          </a:p>
        </p:txBody>
      </p:sp>
      <p:pic>
        <p:nvPicPr>
          <p:cNvPr id="11" name="그림 10">
            <a:extLst>
              <a:ext uri="{FF2B5EF4-FFF2-40B4-BE49-F238E27FC236}">
                <a16:creationId xmlns:a16="http://schemas.microsoft.com/office/drawing/2014/main" id="{929C505A-911A-4AEA-AE5E-94A24232E12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08104" y="2710485"/>
            <a:ext cx="2528632" cy="1711367"/>
          </a:xfrm>
          <a:prstGeom prst="rect">
            <a:avLst/>
          </a:prstGeom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86A80944-7DAA-4E29-BBE2-D4A592A5DE3E}"/>
              </a:ext>
            </a:extLst>
          </p:cNvPr>
          <p:cNvSpPr txBox="1"/>
          <p:nvPr/>
        </p:nvSpPr>
        <p:spPr>
          <a:xfrm>
            <a:off x="1259632" y="5852887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>
                <a:latin typeface="+mn-ea"/>
              </a:rPr>
              <a:t>(ex) sudo apt-get install scrot</a:t>
            </a:r>
            <a:r>
              <a:rPr lang="ko-KR" altLang="en-US" b="1">
                <a:latin typeface="+mn-ea"/>
              </a:rPr>
              <a:t>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61220552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3">
            <a:extLst>
              <a:ext uri="{FF2B5EF4-FFF2-40B4-BE49-F238E27FC236}">
                <a16:creationId xmlns:a16="http://schemas.microsoft.com/office/drawing/2014/main" id="{9CBFCC5C-A3DE-4DFE-9A81-A77756D13C91}"/>
              </a:ext>
            </a:extLst>
          </p:cNvPr>
          <p:cNvSpPr txBox="1">
            <a:spLocks noChangeArrowheads="1"/>
          </p:cNvSpPr>
          <p:nvPr/>
        </p:nvSpPr>
        <p:spPr>
          <a:xfrm>
            <a:off x="683568" y="476672"/>
            <a:ext cx="4392488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ko-KR" sz="2000" b="1">
                <a:latin typeface="+mn-ea"/>
              </a:rPr>
              <a:t>(7) </a:t>
            </a:r>
            <a:r>
              <a:rPr lang="ko-KR" altLang="en-US" sz="2000" b="1">
                <a:latin typeface="+mn-ea"/>
              </a:rPr>
              <a:t>폴더</a:t>
            </a:r>
            <a:r>
              <a:rPr lang="en-US" altLang="ko-KR" sz="2000" b="1">
                <a:latin typeface="+mn-ea"/>
              </a:rPr>
              <a:t> </a:t>
            </a:r>
            <a:r>
              <a:rPr lang="ko-KR" altLang="en-US" sz="2000" b="1">
                <a:latin typeface="+mn-ea"/>
              </a:rPr>
              <a:t>관리</a:t>
            </a:r>
            <a:r>
              <a:rPr lang="en-US" altLang="ko-KR" sz="2000" b="1">
                <a:latin typeface="+mn-ea"/>
              </a:rPr>
              <a:t> </a:t>
            </a:r>
            <a:r>
              <a:rPr lang="ko-KR" altLang="en-US" sz="2000" b="1">
                <a:latin typeface="+mn-ea"/>
              </a:rPr>
              <a:t>명령어</a:t>
            </a:r>
            <a:endParaRPr lang="en-US" altLang="en-US" sz="2000" b="1" dirty="0">
              <a:latin typeface="+mn-ea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B181C7C-4255-478F-8710-EFC6FB8C9E70}"/>
              </a:ext>
            </a:extLst>
          </p:cNvPr>
          <p:cNvSpPr txBox="1"/>
          <p:nvPr/>
        </p:nvSpPr>
        <p:spPr>
          <a:xfrm>
            <a:off x="1513729" y="1772816"/>
            <a:ext cx="3024336" cy="4626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1800" b="1">
                <a:latin typeface="+mn-ea"/>
              </a:rPr>
              <a:t>pwd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FB904E66-32F0-4E1D-BC9D-58F5352D045B}"/>
              </a:ext>
            </a:extLst>
          </p:cNvPr>
          <p:cNvSpPr txBox="1">
            <a:spLocks noChangeArrowheads="1"/>
          </p:cNvSpPr>
          <p:nvPr/>
        </p:nvSpPr>
        <p:spPr>
          <a:xfrm>
            <a:off x="1043607" y="1196752"/>
            <a:ext cx="6586663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en-US" altLang="ko-KR" sz="1800" b="1">
                <a:latin typeface="+mn-ea"/>
              </a:rPr>
              <a:t>print</a:t>
            </a:r>
            <a:r>
              <a:rPr lang="ko-KR" altLang="en-US" sz="1800" b="1">
                <a:latin typeface="+mn-ea"/>
              </a:rPr>
              <a:t> </a:t>
            </a:r>
            <a:r>
              <a:rPr lang="en-US" altLang="ko-KR" sz="1800" b="1">
                <a:latin typeface="+mn-ea"/>
              </a:rPr>
              <a:t>working directory : </a:t>
            </a:r>
            <a:r>
              <a:rPr lang="ko-KR" altLang="en-US" sz="1800" b="1">
                <a:latin typeface="+mn-ea"/>
              </a:rPr>
              <a:t>현재 작업 위치</a:t>
            </a:r>
            <a:r>
              <a:rPr lang="en-US" altLang="ko-KR" sz="1800" b="1">
                <a:latin typeface="+mn-ea"/>
              </a:rPr>
              <a:t>(</a:t>
            </a:r>
            <a:r>
              <a:rPr lang="ko-KR" altLang="en-US" sz="1800" b="1">
                <a:latin typeface="+mn-ea"/>
              </a:rPr>
              <a:t>절대경로</a:t>
            </a:r>
            <a:r>
              <a:rPr lang="en-US" altLang="ko-KR" sz="1800" b="1">
                <a:latin typeface="+mn-ea"/>
              </a:rPr>
              <a:t>)</a:t>
            </a:r>
            <a:r>
              <a:rPr lang="ko-KR" altLang="en-US" sz="1800" b="1">
                <a:latin typeface="+mn-ea"/>
              </a:rPr>
              <a:t> 출력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6E705A-B0EA-4624-B8EF-86A77B6FA757}"/>
              </a:ext>
            </a:extLst>
          </p:cNvPr>
          <p:cNvSpPr txBox="1"/>
          <p:nvPr/>
        </p:nvSpPr>
        <p:spPr>
          <a:xfrm>
            <a:off x="1518946" y="2946538"/>
            <a:ext cx="3024336" cy="4626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b="1">
                <a:latin typeface="+mn-ea"/>
              </a:rPr>
              <a:t>ls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A0ED21C-0B38-4FAB-92CF-A711F6C3D51F}"/>
              </a:ext>
            </a:extLst>
          </p:cNvPr>
          <p:cNvSpPr txBox="1">
            <a:spLocks noChangeArrowheads="1"/>
          </p:cNvSpPr>
          <p:nvPr/>
        </p:nvSpPr>
        <p:spPr>
          <a:xfrm>
            <a:off x="1077542" y="2429647"/>
            <a:ext cx="6158753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+mn-ea"/>
              </a:rPr>
              <a:t>현재 폴더의 파일과 폴더의 목록을 표시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7" name="Rectangle 3">
            <a:extLst>
              <a:ext uri="{FF2B5EF4-FFF2-40B4-BE49-F238E27FC236}">
                <a16:creationId xmlns:a16="http://schemas.microsoft.com/office/drawing/2014/main" id="{9DAD887F-B3A8-44DA-A6EB-0DE0028A7341}"/>
              </a:ext>
            </a:extLst>
          </p:cNvPr>
          <p:cNvSpPr txBox="1">
            <a:spLocks noChangeArrowheads="1"/>
          </p:cNvSpPr>
          <p:nvPr/>
        </p:nvSpPr>
        <p:spPr>
          <a:xfrm>
            <a:off x="1506535" y="3378586"/>
            <a:ext cx="2016224" cy="46262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</a:pPr>
            <a:r>
              <a:rPr lang="ko-KR" altLang="en-US" sz="1800" b="1">
                <a:latin typeface="+mn-ea"/>
              </a:rPr>
              <a:t>옵션</a:t>
            </a:r>
            <a:endParaRPr lang="en-US" altLang="ko-KR" sz="1800" b="1">
              <a:latin typeface="+mn-ea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en-US" sz="1800" b="1">
                <a:latin typeface="+mn-ea"/>
              </a:rPr>
              <a:t>   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8" name="Rectangle 3">
            <a:extLst>
              <a:ext uri="{FF2B5EF4-FFF2-40B4-BE49-F238E27FC236}">
                <a16:creationId xmlns:a16="http://schemas.microsoft.com/office/drawing/2014/main" id="{32F4FD91-522C-4C48-A139-CA4B2AF7688C}"/>
              </a:ext>
            </a:extLst>
          </p:cNvPr>
          <p:cNvSpPr txBox="1">
            <a:spLocks noChangeArrowheads="1"/>
          </p:cNvSpPr>
          <p:nvPr/>
        </p:nvSpPr>
        <p:spPr>
          <a:xfrm>
            <a:off x="1871700" y="3841213"/>
            <a:ext cx="5508612" cy="462627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ko-KR" sz="1800" b="1">
                <a:latin typeface="+mn-ea"/>
              </a:rPr>
              <a:t>ls</a:t>
            </a:r>
            <a:r>
              <a:rPr lang="ko-KR" altLang="en-US" sz="1800" b="1">
                <a:latin typeface="+mn-ea"/>
              </a:rPr>
              <a:t> </a:t>
            </a:r>
            <a:r>
              <a:rPr lang="en-US" altLang="ko-KR" sz="1800" b="1">
                <a:latin typeface="+mn-ea"/>
              </a:rPr>
              <a:t>–l  : </a:t>
            </a:r>
            <a:r>
              <a:rPr lang="ko-KR" altLang="en-US" sz="1800" b="1">
                <a:latin typeface="+mn-ea"/>
              </a:rPr>
              <a:t>파일에 대한 자세한 내용 모두 나여린</a:t>
            </a:r>
            <a:endParaRPr lang="en-US" altLang="ko-KR" sz="1800" b="1">
              <a:latin typeface="+mn-ea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ko-KR" sz="1800" b="1">
                <a:latin typeface="+mn-ea"/>
              </a:rPr>
              <a:t>ls</a:t>
            </a:r>
            <a:r>
              <a:rPr lang="ko-KR" altLang="en-US" sz="1800" b="1">
                <a:latin typeface="+mn-ea"/>
              </a:rPr>
              <a:t> </a:t>
            </a:r>
            <a:r>
              <a:rPr lang="en-US" altLang="ko-KR" sz="1800" b="1">
                <a:latin typeface="+mn-ea"/>
              </a:rPr>
              <a:t>–a</a:t>
            </a:r>
            <a:r>
              <a:rPr lang="ko-KR" altLang="en-US" sz="1800" b="1">
                <a:latin typeface="+mn-ea"/>
              </a:rPr>
              <a:t>  </a:t>
            </a:r>
            <a:r>
              <a:rPr lang="en-US" altLang="ko-KR" sz="1800" b="1">
                <a:latin typeface="+mn-ea"/>
              </a:rPr>
              <a:t>:</a:t>
            </a:r>
            <a:r>
              <a:rPr lang="ko-KR" altLang="en-US" sz="1800" b="1">
                <a:latin typeface="+mn-ea"/>
              </a:rPr>
              <a:t> 숨김파일 포함해 경로의 모든 파일 나열</a:t>
            </a:r>
            <a:endParaRPr lang="en-US" altLang="ko-KR" sz="1800" b="1">
              <a:latin typeface="+mn-ea"/>
            </a:endParaRPr>
          </a:p>
          <a:p>
            <a:pPr marL="0" indent="0" eaLnBrk="1" hangingPunct="1">
              <a:lnSpc>
                <a:spcPct val="150000"/>
              </a:lnSpc>
              <a:buNone/>
            </a:pPr>
            <a:r>
              <a:rPr lang="en-US" altLang="en-US" sz="1800" b="1">
                <a:latin typeface="+mn-ea"/>
              </a:rPr>
              <a:t>   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853C2D-A1D2-400A-81D7-1F19F0D971B6}"/>
              </a:ext>
            </a:extLst>
          </p:cNvPr>
          <p:cNvSpPr txBox="1"/>
          <p:nvPr/>
        </p:nvSpPr>
        <p:spPr>
          <a:xfrm>
            <a:off x="1480214" y="5451018"/>
            <a:ext cx="3024336" cy="4626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1800" b="1">
                <a:latin typeface="+mn-ea"/>
              </a:rPr>
              <a:t>mkdir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2309698E-A843-4756-8680-A17C6F0A56AF}"/>
              </a:ext>
            </a:extLst>
          </p:cNvPr>
          <p:cNvSpPr txBox="1">
            <a:spLocks noChangeArrowheads="1"/>
          </p:cNvSpPr>
          <p:nvPr/>
        </p:nvSpPr>
        <p:spPr>
          <a:xfrm>
            <a:off x="1088094" y="4851084"/>
            <a:ext cx="6158753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+mn-ea"/>
              </a:rPr>
              <a:t>현재 폴더에 새로운 폴더 만들기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F0520C-6945-4927-A6A8-17BDCF079E07}"/>
              </a:ext>
            </a:extLst>
          </p:cNvPr>
          <p:cNvSpPr txBox="1"/>
          <p:nvPr/>
        </p:nvSpPr>
        <p:spPr>
          <a:xfrm>
            <a:off x="1480214" y="6024806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>
                <a:latin typeface="+mn-ea"/>
              </a:rPr>
              <a:t>(ex) mkdir work</a:t>
            </a:r>
            <a:r>
              <a:rPr lang="ko-KR" altLang="en-US" b="1">
                <a:latin typeface="+mn-ea"/>
              </a:rPr>
              <a:t>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8625123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FB181C7C-4255-478F-8710-EFC6FB8C9E70}"/>
              </a:ext>
            </a:extLst>
          </p:cNvPr>
          <p:cNvSpPr txBox="1"/>
          <p:nvPr/>
        </p:nvSpPr>
        <p:spPr>
          <a:xfrm>
            <a:off x="1513729" y="1340768"/>
            <a:ext cx="3024336" cy="4626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1800" b="1">
                <a:latin typeface="+mn-ea"/>
              </a:rPr>
              <a:t>cd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2" name="Rectangle 3">
            <a:extLst>
              <a:ext uri="{FF2B5EF4-FFF2-40B4-BE49-F238E27FC236}">
                <a16:creationId xmlns:a16="http://schemas.microsoft.com/office/drawing/2014/main" id="{FB904E66-32F0-4E1D-BC9D-58F5352D045B}"/>
              </a:ext>
            </a:extLst>
          </p:cNvPr>
          <p:cNvSpPr txBox="1">
            <a:spLocks noChangeArrowheads="1"/>
          </p:cNvSpPr>
          <p:nvPr/>
        </p:nvSpPr>
        <p:spPr>
          <a:xfrm>
            <a:off x="1043607" y="764704"/>
            <a:ext cx="6586663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+mn-ea"/>
              </a:rPr>
              <a:t>현재 작업 위치에서</a:t>
            </a:r>
            <a:r>
              <a:rPr lang="en-US" altLang="ko-KR" sz="1800" b="1">
                <a:latin typeface="+mn-ea"/>
              </a:rPr>
              <a:t> </a:t>
            </a:r>
            <a:r>
              <a:rPr lang="ko-KR" altLang="en-US" sz="1800" b="1">
                <a:latin typeface="+mn-ea"/>
              </a:rPr>
              <a:t>다른 폴더로 이동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396E705A-B0EA-4624-B8EF-86A77B6FA757}"/>
              </a:ext>
            </a:extLst>
          </p:cNvPr>
          <p:cNvSpPr txBox="1"/>
          <p:nvPr/>
        </p:nvSpPr>
        <p:spPr>
          <a:xfrm>
            <a:off x="1518946" y="2946538"/>
            <a:ext cx="3024336" cy="4626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1800" b="1">
                <a:latin typeface="+mn-ea"/>
              </a:rPr>
              <a:t>cd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4" name="Rectangle 3">
            <a:extLst>
              <a:ext uri="{FF2B5EF4-FFF2-40B4-BE49-F238E27FC236}">
                <a16:creationId xmlns:a16="http://schemas.microsoft.com/office/drawing/2014/main" id="{BA0ED21C-0B38-4FAB-92CF-A711F6C3D51F}"/>
              </a:ext>
            </a:extLst>
          </p:cNvPr>
          <p:cNvSpPr txBox="1">
            <a:spLocks noChangeArrowheads="1"/>
          </p:cNvSpPr>
          <p:nvPr/>
        </p:nvSpPr>
        <p:spPr>
          <a:xfrm>
            <a:off x="1077542" y="2429647"/>
            <a:ext cx="6158753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+mn-ea"/>
              </a:rPr>
              <a:t>홈으로</a:t>
            </a:r>
            <a:r>
              <a:rPr lang="en-US" altLang="en-US" sz="1800" b="1">
                <a:latin typeface="+mn-ea"/>
              </a:rPr>
              <a:t> </a:t>
            </a:r>
            <a:r>
              <a:rPr lang="ko-KR" altLang="en-US" sz="1800" b="1">
                <a:latin typeface="+mn-ea"/>
              </a:rPr>
              <a:t>이동</a:t>
            </a:r>
            <a:r>
              <a:rPr lang="en-US" altLang="ko-KR" sz="1800" b="1">
                <a:latin typeface="+mn-ea"/>
              </a:rPr>
              <a:t>(/)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2853C2D-A1D2-400A-81D7-1F19F0D971B6}"/>
              </a:ext>
            </a:extLst>
          </p:cNvPr>
          <p:cNvSpPr txBox="1"/>
          <p:nvPr/>
        </p:nvSpPr>
        <p:spPr>
          <a:xfrm>
            <a:off x="1475118" y="4290020"/>
            <a:ext cx="3024336" cy="462627"/>
          </a:xfrm>
          <a:prstGeom prst="rect">
            <a:avLst/>
          </a:prstGeom>
          <a:noFill/>
          <a:ln>
            <a:solidFill>
              <a:schemeClr val="tx1">
                <a:lumMod val="95000"/>
                <a:lumOff val="5000"/>
              </a:schemeClr>
            </a:solidFill>
          </a:ln>
        </p:spPr>
        <p:txBody>
          <a:bodyPr wrap="square">
            <a:spAutoFit/>
          </a:bodyPr>
          <a:lstStyle/>
          <a:p>
            <a:pPr eaLnBrk="1" hangingPunct="1">
              <a:lnSpc>
                <a:spcPct val="150000"/>
              </a:lnSpc>
            </a:pPr>
            <a:r>
              <a:rPr lang="en-US" altLang="en-US" sz="1800" b="1">
                <a:latin typeface="+mn-ea"/>
              </a:rPr>
              <a:t>mv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0" name="Rectangle 3">
            <a:extLst>
              <a:ext uri="{FF2B5EF4-FFF2-40B4-BE49-F238E27FC236}">
                <a16:creationId xmlns:a16="http://schemas.microsoft.com/office/drawing/2014/main" id="{2309698E-A843-4756-8680-A17C6F0A56AF}"/>
              </a:ext>
            </a:extLst>
          </p:cNvPr>
          <p:cNvSpPr txBox="1">
            <a:spLocks noChangeArrowheads="1"/>
          </p:cNvSpPr>
          <p:nvPr/>
        </p:nvSpPr>
        <p:spPr>
          <a:xfrm>
            <a:off x="1092232" y="3693584"/>
            <a:ext cx="6158753" cy="626478"/>
          </a:xfrm>
          <a:prstGeom prst="rect">
            <a:avLst/>
          </a:prstGeom>
        </p:spPr>
        <p:txBody>
          <a:bodyPr/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1pPr>
            <a:lvl2pPr marL="742950" indent="-28575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sz="24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2pPr>
            <a:lvl3pPr marL="11430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3pPr>
            <a:lvl4pPr marL="16002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–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4pPr>
            <a:lvl5pPr marL="2057400" indent="-228600" algn="l" rtl="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kern="1200">
                <a:solidFill>
                  <a:schemeClr val="tx1"/>
                </a:solidFill>
                <a:latin typeface="Arial" pitchFamily="34" charset="0"/>
                <a:ea typeface="+mn-ea"/>
                <a:cs typeface="Arial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eaLnBrk="1" hangingPunct="1">
              <a:lnSpc>
                <a:spcPct val="150000"/>
              </a:lnSpc>
              <a:buFont typeface="Wingdings" panose="05000000000000000000" pitchFamily="2" charset="2"/>
              <a:buChar char="§"/>
            </a:pPr>
            <a:r>
              <a:rPr lang="ko-KR" altLang="en-US" sz="1800" b="1">
                <a:latin typeface="+mn-ea"/>
              </a:rPr>
              <a:t>폴더나</a:t>
            </a:r>
            <a:r>
              <a:rPr lang="en-US" altLang="ko-KR" sz="1800" b="1">
                <a:latin typeface="+mn-ea"/>
              </a:rPr>
              <a:t> </a:t>
            </a:r>
            <a:r>
              <a:rPr lang="ko-KR" altLang="en-US" sz="1800" b="1">
                <a:latin typeface="+mn-ea"/>
              </a:rPr>
              <a:t>파일 이동</a:t>
            </a:r>
            <a:r>
              <a:rPr lang="en-US" altLang="ko-KR" sz="1800" b="1">
                <a:latin typeface="+mn-ea"/>
              </a:rPr>
              <a:t> </a:t>
            </a:r>
            <a:endParaRPr lang="en-US" altLang="en-US" sz="1800" b="1" dirty="0">
              <a:latin typeface="+mn-ea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0F0520C-6945-4927-A6A8-17BDCF079E07}"/>
              </a:ext>
            </a:extLst>
          </p:cNvPr>
          <p:cNvSpPr txBox="1"/>
          <p:nvPr/>
        </p:nvSpPr>
        <p:spPr>
          <a:xfrm>
            <a:off x="1533276" y="4916498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>
                <a:latin typeface="+mn-ea"/>
              </a:rPr>
              <a:t>(ex) mv work Desktop</a:t>
            </a:r>
            <a:endParaRPr lang="ko-KR" alt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955C4A40-8DB8-400E-914A-A15D2E60ACB1}"/>
              </a:ext>
            </a:extLst>
          </p:cNvPr>
          <p:cNvSpPr txBox="1"/>
          <p:nvPr/>
        </p:nvSpPr>
        <p:spPr>
          <a:xfrm>
            <a:off x="1480214" y="1850042"/>
            <a:ext cx="4572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altLang="ko-KR" b="1">
                <a:latin typeface="+mn-ea"/>
              </a:rPr>
              <a:t>(ex) cd work</a:t>
            </a:r>
            <a:r>
              <a:rPr lang="ko-KR" altLang="en-US" b="1">
                <a:latin typeface="+mn-ea"/>
              </a:rPr>
              <a:t> </a:t>
            </a:r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1615021"/>
      </p:ext>
    </p:extLst>
  </p:cSld>
  <p:clrMapOvr>
    <a:masterClrMapping/>
  </p:clrMapOvr>
  <p:transition/>
</p:sld>
</file>

<file path=ppt/theme/theme1.xml><?xml version="1.0" encoding="utf-8"?>
<a:theme xmlns:a="http://schemas.openxmlformats.org/drawingml/2006/main" name="Office Theme">
  <a:themeElements>
    <a:clrScheme name="Custom 343">
      <a:dk1>
        <a:sysClr val="windowText" lastClr="000000"/>
      </a:dk1>
      <a:lt1>
        <a:srgbClr val="FFFFFF"/>
      </a:lt1>
      <a:dk2>
        <a:srgbClr val="000000"/>
      </a:dk2>
      <a:lt2>
        <a:srgbClr val="FFFFFF"/>
      </a:lt2>
      <a:accent1>
        <a:srgbClr val="90B0E3"/>
      </a:accent1>
      <a:accent2>
        <a:srgbClr val="6BA7F8"/>
      </a:accent2>
      <a:accent3>
        <a:srgbClr val="C3DBFC"/>
      </a:accent3>
      <a:accent4>
        <a:srgbClr val="0A2793"/>
      </a:accent4>
      <a:accent5>
        <a:srgbClr val="C0E8FD"/>
      </a:accent5>
      <a:accent6>
        <a:srgbClr val="6097E1"/>
      </a:accent6>
      <a:hlink>
        <a:srgbClr val="0B6DEF"/>
      </a:hlink>
      <a:folHlink>
        <a:srgbClr val="237DF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3155</TotalTime>
  <Words>551</Words>
  <Application>Microsoft Office PowerPoint</Application>
  <PresentationFormat>화면 슬라이드 쇼(4:3)</PresentationFormat>
  <Paragraphs>165</Paragraphs>
  <Slides>36</Slides>
  <Notes>34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36</vt:i4>
      </vt:variant>
    </vt:vector>
  </HeadingPairs>
  <TitlesOfParts>
    <vt:vector size="42" baseType="lpstr">
      <vt:lpstr>HY헤드라인M</vt:lpstr>
      <vt:lpstr>맑은 고딕</vt:lpstr>
      <vt:lpstr>Arial</vt:lpstr>
      <vt:lpstr>Calibri</vt:lpstr>
      <vt:lpstr>Wingdings</vt:lpstr>
      <vt:lpstr>Office Theme</vt:lpstr>
      <vt:lpstr>PowerPoint 프레젠테이션</vt:lpstr>
      <vt:lpstr>주 요 내 용 </vt:lpstr>
      <vt:lpstr>교재 및 성적 배점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1. 라즈베리파이 OS    </vt:lpstr>
      <vt:lpstr>2. OS설치 및 기본설정    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3. 라즈베리파이 연결하기   </vt:lpstr>
      <vt:lpstr>4. 라즈베리파이 시작하기   </vt:lpstr>
      <vt:lpstr>5. 한글 설정 및 한글폰트 설치   </vt:lpstr>
      <vt:lpstr>PowerPoint 프레젠테이션</vt:lpstr>
      <vt:lpstr>PowerPoint 프레젠테이션</vt:lpstr>
      <vt:lpstr>6. 리눅스 터미널 기본 명령어   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 Lines PowerPoint Presentation</dc:title>
  <dc:creator>jontypearce</dc:creator>
  <cp:lastModifiedBy>ADMIN</cp:lastModifiedBy>
  <cp:revision>205</cp:revision>
  <cp:lastPrinted>2026-03-12T08:48:21Z</cp:lastPrinted>
  <dcterms:created xsi:type="dcterms:W3CDTF">2011-07-11T11:56:50Z</dcterms:created>
  <dcterms:modified xsi:type="dcterms:W3CDTF">2026-09-10T07:58:47Z</dcterms:modified>
</cp:coreProperties>
</file>