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5"/>
  </p:notesMasterIdLst>
  <p:sldIdLst>
    <p:sldId id="256" r:id="rId2"/>
    <p:sldId id="290" r:id="rId3"/>
    <p:sldId id="291" r:id="rId4"/>
    <p:sldId id="296" r:id="rId5"/>
    <p:sldId id="297" r:id="rId6"/>
    <p:sldId id="293" r:id="rId7"/>
    <p:sldId id="292" r:id="rId8"/>
    <p:sldId id="298" r:id="rId9"/>
    <p:sldId id="295" r:id="rId10"/>
    <p:sldId id="299" r:id="rId11"/>
    <p:sldId id="300" r:id="rId12"/>
    <p:sldId id="294" r:id="rId13"/>
    <p:sldId id="301" r:id="rId14"/>
    <p:sldId id="304" r:id="rId15"/>
    <p:sldId id="305" r:id="rId16"/>
    <p:sldId id="306" r:id="rId17"/>
    <p:sldId id="308" r:id="rId18"/>
    <p:sldId id="319" r:id="rId19"/>
    <p:sldId id="309" r:id="rId20"/>
    <p:sldId id="321" r:id="rId21"/>
    <p:sldId id="310" r:id="rId22"/>
    <p:sldId id="312" r:id="rId23"/>
    <p:sldId id="313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32F0"/>
    <a:srgbClr val="333333"/>
    <a:srgbClr val="FFFFFF"/>
    <a:srgbClr val="692A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14" autoAdjust="0"/>
    <p:restoredTop sz="94660"/>
  </p:normalViewPr>
  <p:slideViewPr>
    <p:cSldViewPr>
      <p:cViewPr varScale="1">
        <p:scale>
          <a:sx n="106" d="100"/>
          <a:sy n="106" d="100"/>
        </p:scale>
        <p:origin x="124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fld id="{8367E16F-2491-481A-8F99-67F9F87CAE54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7" name="Rectangle 65"/>
          <p:cNvSpPr>
            <a:spLocks noChangeArrowheads="1"/>
          </p:cNvSpPr>
          <p:nvPr/>
        </p:nvSpPr>
        <p:spPr bwMode="gray">
          <a:xfrm>
            <a:off x="0" y="0"/>
            <a:ext cx="2209800" cy="3124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138" name="Rectangle 66"/>
          <p:cNvSpPr>
            <a:spLocks noChangeArrowheads="1"/>
          </p:cNvSpPr>
          <p:nvPr/>
        </p:nvSpPr>
        <p:spPr bwMode="gray">
          <a:xfrm>
            <a:off x="2199635" y="3169735"/>
            <a:ext cx="6956722" cy="9793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 b="1" dirty="0"/>
          </a:p>
        </p:txBody>
      </p:sp>
      <p:sp>
        <p:nvSpPr>
          <p:cNvPr id="3139" name="Rectangle 67"/>
          <p:cNvSpPr>
            <a:spLocks noChangeArrowheads="1"/>
          </p:cNvSpPr>
          <p:nvPr/>
        </p:nvSpPr>
        <p:spPr bwMode="gray">
          <a:xfrm>
            <a:off x="-1" y="3089836"/>
            <a:ext cx="9156358" cy="840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5257800"/>
            <a:ext cx="7772400" cy="533400"/>
          </a:xfrm>
          <a:prstGeom prst="rect">
            <a:avLst/>
          </a:prstGeo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noProof="0"/>
              <a:t>클릭하여 마스터 부제목 스타일 편집</a:t>
            </a:r>
            <a:endParaRPr lang="en-US" altLang="ko-KR" noProof="0"/>
          </a:p>
        </p:txBody>
      </p:sp>
      <p:pic>
        <p:nvPicPr>
          <p:cNvPr id="3150" name="Picture 78" descr="마크+국_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65100"/>
            <a:ext cx="1258888" cy="35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56" name="Rectangle 8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 algn="l"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7" name="Rectangle 85"/>
          <p:cNvSpPr>
            <a:spLocks noGrp="1" noChangeArrowheads="1"/>
          </p:cNvSpPr>
          <p:nvPr>
            <p:ph type="ftr" sz="quarter" idx="3"/>
          </p:nvPr>
        </p:nvSpPr>
        <p:spPr>
          <a:xfrm>
            <a:off x="5943600" y="6477000"/>
            <a:ext cx="2895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8" name="Rectangle 8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5814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fld id="{32348423-592E-4FD7-8A0B-29A4B8B94AD4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09800" y="39129"/>
            <a:ext cx="2149475" cy="305070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02634" y="86108"/>
            <a:ext cx="2421366" cy="3003728"/>
          </a:xfrm>
          <a:prstGeom prst="rect">
            <a:avLst/>
          </a:prstGeom>
          <a:ln>
            <a:noFill/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547800" y="43888"/>
            <a:ext cx="2582354" cy="30459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54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69793" y="1"/>
            <a:ext cx="4574207" cy="357301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1"/>
            <a:ext cx="4569793" cy="3573015"/>
          </a:xfrm>
          <a:prstGeom prst="rect">
            <a:avLst/>
          </a:prstGeom>
          <a:ln w="3175"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19765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0" y="692696"/>
            <a:ext cx="9144000" cy="36041"/>
          </a:xfrm>
          <a:prstGeom prst="line">
            <a:avLst/>
          </a:prstGeom>
          <a:noFill/>
          <a:ln w="57150" cmpd="thinThick">
            <a:solidFill>
              <a:schemeClr val="accent1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" name="Rectangle 65"/>
          <p:cNvSpPr>
            <a:spLocks noChangeArrowheads="1"/>
          </p:cNvSpPr>
          <p:nvPr userDrawn="1"/>
        </p:nvSpPr>
        <p:spPr bwMode="gray">
          <a:xfrm>
            <a:off x="-15685" y="6702583"/>
            <a:ext cx="9144000" cy="310833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130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585F8FD-7AC5-4946-8B61-0D74EC69C4C9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17783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0CCC0A-C7D2-4788-AAEC-0D6199971928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600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951"/>
            <a:ext cx="8229600" cy="4953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8F376E-A8D1-42F5-B285-494155A97A54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6550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43700" y="731838"/>
            <a:ext cx="2095500" cy="5592762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731838"/>
            <a:ext cx="6134100" cy="55927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7BBCAEA-CB04-41FE-A74E-34A8FB3EA782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314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5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212013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FD5E81-2D20-4FDB-BF16-9A219320D21C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80747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4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p:hf hd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267744" y="3284984"/>
            <a:ext cx="6552728" cy="72008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altLang="ko-KR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 기초</a:t>
            </a:r>
            <a:endParaRPr lang="en-US" altLang="ko-KR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3768" y="5085184"/>
            <a:ext cx="4968552" cy="936104"/>
          </a:xfrm>
        </p:spPr>
        <p:txBody>
          <a:bodyPr/>
          <a:lstStyle/>
          <a:p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전기과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이한석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교수</a:t>
            </a:r>
            <a:endParaRPr lang="en-US" altLang="ko-KR" sz="2400" b="1" dirty="0">
              <a:solidFill>
                <a:schemeClr val="accent4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seok21@bc.ac.kr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6972"/>
            <a:ext cx="2195736" cy="97210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1346896" y="45392"/>
            <a:ext cx="274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Ⅱ"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변수명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바꾸기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267880" y="778042"/>
            <a:ext cx="19030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Clr>
                <a:srgbClr val="FF00FF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변수명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수정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0279" y="1301697"/>
            <a:ext cx="71896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데이터의 전반적인 특징을 파악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본격적인 분석 전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쉬운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변수명으로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수정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43608" y="2348572"/>
            <a:ext cx="5918608" cy="1338828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(ex)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복지패널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데이터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응답자의 성별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h14_g3     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 gender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로 변경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응답자의 소득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  p1402_8aq1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 income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로 변경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15463" y="3933056"/>
            <a:ext cx="408453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변수명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바꾸기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899592" y="4610599"/>
            <a:ext cx="49545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의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copy( ), rename( )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메소드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이용 </a:t>
            </a:r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1050504" y="5380125"/>
            <a:ext cx="7697960" cy="646331"/>
          </a:xfrm>
          <a:prstGeom prst="rect">
            <a:avLst/>
          </a:prstGeom>
          <a:solidFill>
            <a:srgbClr val="00B0F0">
              <a:alpha val="27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df.copy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 )                                                        #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복사본 만들기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df.rename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colums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={‘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기존변수명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’ : ‘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새변수명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‘ }  ) 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#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변수명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바꾸기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2022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23528" y="620688"/>
            <a:ext cx="2853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프레임 만들기 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83568" y="1196752"/>
            <a:ext cx="47900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2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개의 변수로 구성된 데이터 프레임 작성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1043608" y="1772816"/>
            <a:ext cx="5328592" cy="1200329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 pandas as </a:t>
            </a:r>
            <a:r>
              <a:rPr lang="en-US" altLang="ko-KR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b="1" dirty="0">
              <a:solidFill>
                <a:srgbClr val="33333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df_raw</a:t>
            </a:r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{'var1' : [1,2,1],</a:t>
            </a:r>
          </a:p>
          <a:p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'var2' : [2,3,2]} )</a:t>
            </a:r>
          </a:p>
          <a:p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df_raw</a:t>
            </a:r>
            <a:endParaRPr lang="ko-KR" altLang="en-US" b="1" dirty="0">
              <a:solidFill>
                <a:srgbClr val="33333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32" y="1756327"/>
            <a:ext cx="1224136" cy="121410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358042" y="3356992"/>
            <a:ext cx="3627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프레임 복사본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만들기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827584" y="3933056"/>
            <a:ext cx="6965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원본을 보존하기위해 복사본을 만들어서 사용하는 습관이 필요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1013032" y="4593902"/>
            <a:ext cx="5359168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df_new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df_raw.copy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df_raw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df_new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4512344"/>
            <a:ext cx="1304925" cy="20097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9062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23528" y="620688"/>
            <a:ext cx="1997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3"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변수명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바꾸기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683568" y="1196752"/>
            <a:ext cx="2910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변수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var2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를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v2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로 변경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043608" y="1826240"/>
            <a:ext cx="5987092" cy="64633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df_new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df_new.rename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columns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{ 'var2' : 'v2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})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df_new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1826240"/>
            <a:ext cx="933450" cy="100012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964693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4635971"/>
            <a:ext cx="4772025" cy="145732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8" name="모서리가 둥근 직사각형 7"/>
          <p:cNvSpPr/>
          <p:nvPr/>
        </p:nvSpPr>
        <p:spPr bwMode="auto">
          <a:xfrm>
            <a:off x="323528" y="476672"/>
            <a:ext cx="1944216" cy="576064"/>
          </a:xfrm>
          <a:prstGeom prst="roundRect">
            <a:avLst/>
          </a:prstGeom>
          <a:solidFill>
            <a:schemeClr val="bg2">
              <a:lumMod val="1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실습 </a:t>
            </a:r>
            <a:r>
              <a:rPr kumimoji="0" lang="en-US" altLang="ko-KR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4-1</a:t>
            </a:r>
            <a:endParaRPr kumimoji="0" lang="ko-KR" alt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27584" y="1300554"/>
            <a:ext cx="7008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데이터의 복사본을 만들고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변수명을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다음과 같이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변경하시오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cyt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=&gt; city,  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hwy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=&gt;highway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7745" y="2763763"/>
            <a:ext cx="4772024" cy="148590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1" name="타원 10"/>
          <p:cNvSpPr/>
          <p:nvPr/>
        </p:nvSpPr>
        <p:spPr bwMode="auto">
          <a:xfrm>
            <a:off x="5508104" y="4491955"/>
            <a:ext cx="288032" cy="43204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5652120" y="2691755"/>
            <a:ext cx="288032" cy="43204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타원 13"/>
          <p:cNvSpPr/>
          <p:nvPr/>
        </p:nvSpPr>
        <p:spPr bwMode="auto">
          <a:xfrm>
            <a:off x="5940761" y="2691755"/>
            <a:ext cx="288032" cy="43204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타원 14"/>
          <p:cNvSpPr/>
          <p:nvPr/>
        </p:nvSpPr>
        <p:spPr bwMode="auto">
          <a:xfrm>
            <a:off x="5804520" y="4509120"/>
            <a:ext cx="495672" cy="43204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7" name="직선 화살표 연결선 16"/>
          <p:cNvCxnSpPr/>
          <p:nvPr/>
        </p:nvCxnSpPr>
        <p:spPr bwMode="auto">
          <a:xfrm>
            <a:off x="5940152" y="3212976"/>
            <a:ext cx="0" cy="1224136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26743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1138506" y="45392"/>
            <a:ext cx="3164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Ⅲ"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파생 변수 만들기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186963" y="754049"/>
            <a:ext cx="36964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Clr>
                <a:srgbClr val="FF00FF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파생변수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(derived variable)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52733" y="1273213"/>
            <a:ext cx="8238276" cy="871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데이터 분석 시에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내부에 들어있는 변수만 이용하는 경우는 드묾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변수 조합이나 함수를 이용해 새로운 변수를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만들어 분석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94771" y="2798936"/>
            <a:ext cx="1006442" cy="369332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Ex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585685"/>
              </p:ext>
            </p:extLst>
          </p:nvPr>
        </p:nvGraphicFramePr>
        <p:xfrm>
          <a:off x="857449" y="3519016"/>
          <a:ext cx="2922462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154">
                  <a:extLst>
                    <a:ext uri="{9D8B030D-6E8A-4147-A177-3AD203B41FA5}">
                      <a16:colId xmlns:a16="http://schemas.microsoft.com/office/drawing/2014/main" val="1649129633"/>
                    </a:ext>
                  </a:extLst>
                </a:gridCol>
                <a:gridCol w="974154">
                  <a:extLst>
                    <a:ext uri="{9D8B030D-6E8A-4147-A177-3AD203B41FA5}">
                      <a16:colId xmlns:a16="http://schemas.microsoft.com/office/drawing/2014/main" val="4155752906"/>
                    </a:ext>
                  </a:extLst>
                </a:gridCol>
                <a:gridCol w="974154">
                  <a:extLst>
                    <a:ext uri="{9D8B030D-6E8A-4147-A177-3AD203B41FA5}">
                      <a16:colId xmlns:a16="http://schemas.microsoft.com/office/drawing/2014/main" val="14905820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영어점수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수학점수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1929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홍길동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980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임덕수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2904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박경훈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557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김민이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221721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657056"/>
              </p:ext>
            </p:extLst>
          </p:nvPr>
        </p:nvGraphicFramePr>
        <p:xfrm>
          <a:off x="4716016" y="3519016"/>
          <a:ext cx="393151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1649129633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4155752906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1490582021"/>
                    </a:ext>
                  </a:extLst>
                </a:gridCol>
                <a:gridCol w="1051196">
                  <a:extLst>
                    <a:ext uri="{9D8B030D-6E8A-4147-A177-3AD203B41FA5}">
                      <a16:colId xmlns:a16="http://schemas.microsoft.com/office/drawing/2014/main" val="4124713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영어점수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수학점수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평균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19290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홍길동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980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임덕수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2904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박경훈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5576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김민이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4221721"/>
                  </a:ext>
                </a:extLst>
              </a:tr>
            </a:tbl>
          </a:graphicData>
        </a:graphic>
      </p:graphicFrame>
      <p:sp>
        <p:nvSpPr>
          <p:cNvPr id="8" name="오른쪽 화살표 7"/>
          <p:cNvSpPr/>
          <p:nvPr/>
        </p:nvSpPr>
        <p:spPr bwMode="auto">
          <a:xfrm>
            <a:off x="3995936" y="4239096"/>
            <a:ext cx="576064" cy="504056"/>
          </a:xfrm>
          <a:prstGeom prst="rightArrow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597690" y="2802414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파생변수</a:t>
            </a:r>
            <a:endParaRPr lang="ko-KR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0" name="직선 화살표 연결선 9"/>
          <p:cNvCxnSpPr/>
          <p:nvPr/>
        </p:nvCxnSpPr>
        <p:spPr bwMode="auto">
          <a:xfrm>
            <a:off x="8100391" y="3097662"/>
            <a:ext cx="1" cy="42135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774100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001762"/>
              </p:ext>
            </p:extLst>
          </p:nvPr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528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변수를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조합해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 err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파생변수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만들기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720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323528" y="811332"/>
            <a:ext cx="55018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개로 구성된 데이터 프레임  만들기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16433" y="1412776"/>
            <a:ext cx="4896544" cy="1200329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ko-KR" altLang="en-US" b="1" dirty="0">
              <a:solidFill>
                <a:srgbClr val="333333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{'var1' : [4,3,8],</a:t>
            </a:r>
          </a:p>
          <a:p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'var2' : [2,6,1] } )</a:t>
            </a:r>
          </a:p>
          <a:p>
            <a:r>
              <a:rPr lang="ko-KR" altLang="en-US" b="1" dirty="0" err="1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rgbClr val="333333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3688" y="1493827"/>
            <a:ext cx="1066800" cy="103822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7" name="직사각형 6"/>
          <p:cNvSpPr/>
          <p:nvPr/>
        </p:nvSpPr>
        <p:spPr>
          <a:xfrm>
            <a:off x="323528" y="2988430"/>
            <a:ext cx="69703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var1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var2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더해 새로운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파생변수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var_sum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만들기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16432" y="3682812"/>
            <a:ext cx="4896544" cy="64633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var_sum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['var1＇] +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['var2']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2014" y="3682812"/>
            <a:ext cx="1543050" cy="96202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323528" y="4730532"/>
            <a:ext cx="79737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var1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var2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더 한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나눈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파생변수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var_mean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만들기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716432" y="5441206"/>
            <a:ext cx="4896544" cy="64633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var_mean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 = 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['var1'] +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['var2'])/2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2014" y="5373216"/>
            <a:ext cx="2095500" cy="10572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60159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8815585"/>
              </p:ext>
            </p:extLst>
          </p:nvPr>
        </p:nvGraphicFramePr>
        <p:xfrm>
          <a:off x="0" y="0"/>
          <a:ext cx="8316416" cy="4644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644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mpg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통합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연비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만들기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6447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251520" y="692696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도시 연비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hwy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고속도로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연비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          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통합 연비 변수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total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정의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55576" y="1628800"/>
            <a:ext cx="6120680" cy="1200329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pd.read_csv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mpg.csv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')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mpg['total'] = (mpg['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 + mpg['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hwy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'])/2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mpg.head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87828" y="5331633"/>
            <a:ext cx="3510136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um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total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'])/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67544" y="4844479"/>
            <a:ext cx="273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통합 연비의 평균 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32040" y="5331633"/>
            <a:ext cx="3510136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total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.mean( 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5877272"/>
            <a:ext cx="1609725" cy="2952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1A51C48-9937-4FF4-B009-8C69AE27E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828" y="2981986"/>
            <a:ext cx="5811061" cy="126700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38296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021304"/>
              </p:ext>
            </p:extLst>
          </p:nvPr>
        </p:nvGraphicFramePr>
        <p:xfrm>
          <a:off x="0" y="0"/>
          <a:ext cx="8316416" cy="526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5261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</a:t>
                      </a:r>
                      <a:r>
                        <a:rPr lang="ko-KR" altLang="en-US" sz="2400" dirty="0" err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조건문을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활용해 </a:t>
                      </a:r>
                      <a:r>
                        <a:rPr lang="ko-KR" altLang="en-US" sz="2400" dirty="0" err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파생변수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만들기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191755" y="908720"/>
            <a:ext cx="7723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조건문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함수를 활용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조건에 따라 서로 다른 값을 반환하는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파생변수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19545" y="1491347"/>
            <a:ext cx="87449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데이터의 조건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연비가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기준값을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넘으면 합격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넘지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못하면 불합격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43762" y="2308711"/>
            <a:ext cx="2079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기준값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정하기 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633337" y="2895242"/>
            <a:ext cx="39282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total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변수의 평균과 중앙값 확인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43608" y="3374052"/>
            <a:ext cx="3240360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total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'].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describe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967" y="3852862"/>
            <a:ext cx="2609850" cy="214312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73621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395536" y="548680"/>
            <a:ext cx="4344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히스토그램을 이용해 연비 분포 확인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05807" y="1027490"/>
            <a:ext cx="3240360" cy="64633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total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plot.hist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plt.show( 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765" y="1838115"/>
            <a:ext cx="3352800" cy="240982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563888" y="4247940"/>
            <a:ext cx="158973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간격의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total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값</a:t>
            </a:r>
            <a:endParaRPr lang="ko-KR" altLang="en-US" sz="1400" dirty="0"/>
          </a:p>
        </p:txBody>
      </p:sp>
      <p:sp>
        <p:nvSpPr>
          <p:cNvPr id="9" name="직사각형 8"/>
          <p:cNvSpPr/>
          <p:nvPr/>
        </p:nvSpPr>
        <p:spPr>
          <a:xfrm>
            <a:off x="2061785" y="2281280"/>
            <a:ext cx="364202" cy="1523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간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9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611560" y="4904000"/>
            <a:ext cx="7849200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요약 통계량과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히스토그램으로부터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유추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total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연비의 평균과 중앙값은 약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</a:p>
          <a:p>
            <a:pPr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total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연비가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20~25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사이인 자동차가 가장 많다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total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연비는 대부분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이하이고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25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넘기는 자동차는 많지 않다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856433-DC64-4149-8C4A-7F18E0C66E3D}"/>
              </a:ext>
            </a:extLst>
          </p:cNvPr>
          <p:cNvSpPr txBox="1"/>
          <p:nvPr/>
        </p:nvSpPr>
        <p:spPr>
          <a:xfrm>
            <a:off x="4256635" y="1164898"/>
            <a:ext cx="385622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import matplotlib.pyplot as plt </a:t>
            </a:r>
            <a:r>
              <a:rPr lang="ko-KR" altLang="en-US" sz="1600" b="1">
                <a:solidFill>
                  <a:schemeClr val="bg2">
                    <a:lumMod val="1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추가</a:t>
            </a:r>
            <a:endParaRPr lang="en-US" altLang="ko-KR" sz="1600" b="1">
              <a:solidFill>
                <a:schemeClr val="bg2">
                  <a:lumMod val="10000"/>
                </a:schemeClr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34296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51520" y="692696"/>
            <a:ext cx="29354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합격 판정 변수 만들기 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489321" y="1279227"/>
            <a:ext cx="8267007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조건에 따라 서로 다른 값을 반환하는 함수를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조건문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함수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조건문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함수 이용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특정 조건을 만족했는지  여부에 따라 변수 생성이 가능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11560" y="2420888"/>
            <a:ext cx="4248472" cy="369332"/>
          </a:xfrm>
          <a:prstGeom prst="rect">
            <a:avLst/>
          </a:prstGeom>
          <a:solidFill>
            <a:srgbClr val="FFFF00">
              <a:alpha val="14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Numpy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패키지의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where( 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함수 사용법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683568" y="4225845"/>
            <a:ext cx="6030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(ex)</a:t>
            </a:r>
            <a:endParaRPr lang="ko-KR" altLang="en-US" dirty="0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4725144"/>
            <a:ext cx="7326211" cy="1315588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2" name="직사각형 11"/>
          <p:cNvSpPr/>
          <p:nvPr/>
        </p:nvSpPr>
        <p:spPr>
          <a:xfrm>
            <a:off x="611560" y="2775619"/>
            <a:ext cx="6483313" cy="923330"/>
          </a:xfrm>
          <a:prstGeom prst="rect">
            <a:avLst/>
          </a:prstGeom>
          <a:solidFill>
            <a:srgbClr val="00B0F0">
              <a:alpha val="22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numpy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as  np</a:t>
            </a:r>
          </a:p>
          <a:p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파생 변수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조건식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조건식이 참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조건식이 거짓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2659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02998" y="509809"/>
            <a:ext cx="44233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데이터에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where( 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함수 적용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55576" y="1156388"/>
            <a:ext cx="6912768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numpy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test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total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 &gt;=20, 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pass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 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fail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mpg.head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400032" y="4092290"/>
            <a:ext cx="47147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3"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빈도표로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합격 판정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자동차수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확인하기 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747056" y="4562256"/>
            <a:ext cx="68675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빈도표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변수의 값이 종류별로 몇 개인지 개수를 나타낸 표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99592" y="5132856"/>
            <a:ext cx="3110082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mpg['test'].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value_counts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5541601"/>
            <a:ext cx="2495550" cy="6762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E6D21CA-CDAF-42D5-B117-ECEB2C166A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2228540"/>
            <a:ext cx="6230219" cy="1247949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405626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781336" y="1246130"/>
            <a:ext cx="4857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막대그래프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변수의 빈도를 한눈에 파악 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899592" y="1988840"/>
            <a:ext cx="5688632" cy="64633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count_test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mpg['test'].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value_counts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count_test.plot.bar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81758" y="630953"/>
            <a:ext cx="36279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4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막대 그래프로 빈도 표현하기</a:t>
            </a:r>
            <a:endParaRPr lang="ko-KR" altLang="en-US" dirty="0"/>
          </a:p>
        </p:txBody>
      </p:sp>
      <p:sp>
        <p:nvSpPr>
          <p:cNvPr id="11" name="직사각형 10"/>
          <p:cNvSpPr/>
          <p:nvPr/>
        </p:nvSpPr>
        <p:spPr>
          <a:xfrm>
            <a:off x="3462757" y="5812819"/>
            <a:ext cx="234711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연비 합격 빈도 막대그래프</a:t>
            </a:r>
            <a:endParaRPr lang="ko-KR" altLang="en-US" sz="14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328334F-D3F1-4EA7-A627-4AED7AF8C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0131" y="2794893"/>
            <a:ext cx="3312368" cy="285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6587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324335"/>
              </p:ext>
            </p:extLst>
          </p:nvPr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중첩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 err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조건문을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활용하기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720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191755" y="908720"/>
            <a:ext cx="67672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중첩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조건문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where( 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내부에 또 다른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where( )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삽입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02389" y="1920851"/>
            <a:ext cx="7509428" cy="861774"/>
          </a:xfrm>
          <a:prstGeom prst="rect">
            <a:avLst/>
          </a:prstGeom>
          <a:solidFill>
            <a:srgbClr val="FFFF00">
              <a:alpha val="18000"/>
            </a:srgb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where(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조건식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1,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참일 때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where(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조건식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2,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참일 때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거짓일 때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  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필요시 또 다른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where( )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추가 가능 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395536" y="3394646"/>
            <a:ext cx="1848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등급의 분류 </a:t>
            </a:r>
            <a:endParaRPr lang="ko-KR" altLang="en-US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282578"/>
              </p:ext>
            </p:extLst>
          </p:nvPr>
        </p:nvGraphicFramePr>
        <p:xfrm>
          <a:off x="2339752" y="4246276"/>
          <a:ext cx="3912096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048">
                  <a:extLst>
                    <a:ext uri="{9D8B030D-6E8A-4147-A177-3AD203B41FA5}">
                      <a16:colId xmlns:a16="http://schemas.microsoft.com/office/drawing/2014/main" val="1765030364"/>
                    </a:ext>
                  </a:extLst>
                </a:gridCol>
                <a:gridCol w="1956048">
                  <a:extLst>
                    <a:ext uri="{9D8B030D-6E8A-4147-A177-3AD203B41FA5}">
                      <a16:colId xmlns:a16="http://schemas.microsoft.com/office/drawing/2014/main" val="20971219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기준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7402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8126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20~29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21081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9209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94469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3501008"/>
            <a:ext cx="5762625" cy="163830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863588" y="1931855"/>
            <a:ext cx="7416824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mpg[‘grade']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mpg['total'] &gt;=30, 'A',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mpg['total'] &gt;=20, 'B', 'C'))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mpg.head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1289122"/>
            <a:ext cx="55447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indent="-216000">
              <a:buFont typeface="Arial" panose="020B0604020202020204" pitchFamily="34" charset="0"/>
              <a:buChar char="•"/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grade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 추가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연비에 따라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가지 등급 부여 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5536" y="651865"/>
            <a:ext cx="2853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연비 등급 변수 만들기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 bwMode="auto">
          <a:xfrm>
            <a:off x="6732239" y="3384054"/>
            <a:ext cx="578049" cy="1872208"/>
          </a:xfrm>
          <a:prstGeom prst="roundRect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450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899592" y="1772816"/>
            <a:ext cx="5112568" cy="64633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count_grade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mpg['grade'].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value_counts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count_grade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55576" y="1289122"/>
            <a:ext cx="2382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indent="-216000">
              <a:buFont typeface="Arial" panose="020B0604020202020204" pitchFamily="34" charset="0"/>
              <a:buChar char="•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등급별 빈도 확인 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5536" y="651865"/>
            <a:ext cx="4551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3"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빈도표와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막대 그래프로 연비 확인하기</a:t>
            </a:r>
            <a:endParaRPr lang="ko-KR" altLang="en-US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1780688"/>
            <a:ext cx="2581275" cy="10572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899592" y="2653297"/>
            <a:ext cx="5112568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count_grade.plot.bar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(rot=0)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1159" y="3512789"/>
            <a:ext cx="3390900" cy="2562225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3569161" y="6216956"/>
            <a:ext cx="20056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내림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차순으로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정리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576283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 bwMode="auto">
          <a:xfrm>
            <a:off x="323528" y="476672"/>
            <a:ext cx="1872208" cy="504056"/>
          </a:xfrm>
          <a:prstGeom prst="roundRect">
            <a:avLst/>
          </a:prstGeom>
          <a:solidFill>
            <a:schemeClr val="bg2">
              <a:lumMod val="1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실습 </a:t>
            </a:r>
            <a:r>
              <a:rPr kumimoji="0" lang="en-US" altLang="ko-KR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4-2</a:t>
            </a:r>
            <a:endParaRPr kumimoji="0" lang="ko-KR" alt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11560" y="1412776"/>
            <a:ext cx="72394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데이터에서 다음 등급에 따라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빈도표와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막대그래프를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그리시오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850980"/>
              </p:ext>
            </p:extLst>
          </p:nvPr>
        </p:nvGraphicFramePr>
        <p:xfrm>
          <a:off x="2411760" y="2708920"/>
          <a:ext cx="3912096" cy="1844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048">
                  <a:extLst>
                    <a:ext uri="{9D8B030D-6E8A-4147-A177-3AD203B41FA5}">
                      <a16:colId xmlns:a16="http://schemas.microsoft.com/office/drawing/2014/main" val="1765030364"/>
                    </a:ext>
                  </a:extLst>
                </a:gridCol>
                <a:gridCol w="1956048">
                  <a:extLst>
                    <a:ext uri="{9D8B030D-6E8A-4147-A177-3AD203B41FA5}">
                      <a16:colId xmlns:a16="http://schemas.microsoft.com/office/drawing/2014/main" val="20971219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기준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7402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</a:t>
                      </a:r>
                      <a:r>
                        <a:rPr lang="ko-KR" altLang="en-US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1260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25~29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2108182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20~24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209763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미만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63926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5770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10" name="모서리가 둥근 직사각형 9"/>
          <p:cNvSpPr/>
          <p:nvPr/>
        </p:nvSpPr>
        <p:spPr bwMode="auto">
          <a:xfrm>
            <a:off x="323528" y="476672"/>
            <a:ext cx="1368152" cy="504056"/>
          </a:xfrm>
          <a:prstGeom prst="roundRect">
            <a:avLst/>
          </a:prstGeom>
          <a:solidFill>
            <a:schemeClr val="bg2">
              <a:lumMod val="1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Sol</a:t>
            </a:r>
            <a:endParaRPr kumimoji="0" lang="ko-KR" alt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1412776"/>
            <a:ext cx="6840760" cy="1200329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mpg['test']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mpg['total'] &gt;=30, 'A',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mpg['total'] &gt;=25, 'B',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mpg['total'] &gt;=20, ‘C', ‘D') ) )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mpg.head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93" y="2780928"/>
            <a:ext cx="5133975" cy="154305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201870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611560" y="1504561"/>
            <a:ext cx="7186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메소드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체이닝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도트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(.)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이용해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메소드를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계속 실행시키는 방법</a:t>
            </a:r>
            <a:endParaRPr lang="ko-KR" altLang="en-US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5179643"/>
              </p:ext>
            </p:extLst>
          </p:nvPr>
        </p:nvGraphicFramePr>
        <p:xfrm>
          <a:off x="431978" y="668027"/>
          <a:ext cx="5724198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9702">
                  <a:extLst>
                    <a:ext uri="{9D8B030D-6E8A-4147-A177-3AD203B41FA5}">
                      <a16:colId xmlns:a16="http://schemas.microsoft.com/office/drawing/2014/main" val="1188250348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1928458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참고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메소드</a:t>
                      </a:r>
                      <a:r>
                        <a:rPr lang="ko-KR" altLang="en-US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0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체이닝</a:t>
                      </a:r>
                      <a:r>
                        <a:rPr lang="en-US" altLang="ko-KR" sz="20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(method chaining)</a:t>
                      </a:r>
                      <a:endParaRPr lang="ko-KR" altLang="en-US" sz="20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595050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2864900" y="2771520"/>
            <a:ext cx="2730940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mpg[‘grade’]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df.value_counts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df.sort_index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2864900" y="2420888"/>
            <a:ext cx="233910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#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결과를 변수에 할당</a:t>
            </a:r>
            <a:endParaRPr lang="en-US" altLang="ko-KR" sz="14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911977" y="5225349"/>
            <a:ext cx="5320046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mpg[‘grade’].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value_counts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sort_index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3580171" y="5785519"/>
            <a:ext cx="15584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# </a:t>
            </a:r>
            <a:r>
              <a:rPr lang="ko-KR" altLang="en-US" sz="14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메소드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체이닝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6" name="위쪽/아래쪽 화살표 5"/>
          <p:cNvSpPr/>
          <p:nvPr/>
        </p:nvSpPr>
        <p:spPr bwMode="auto">
          <a:xfrm>
            <a:off x="3851920" y="3854459"/>
            <a:ext cx="864096" cy="1275471"/>
          </a:xfrm>
          <a:prstGeom prst="up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동일</a:t>
            </a:r>
            <a:endParaRPr kumimoji="0" lang="ko-KR" altLang="en-US" sz="1800" b="1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517510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AE83911C-7C36-4014-915E-A6A7F032A2D3}"/>
              </a:ext>
            </a:extLst>
          </p:cNvPr>
          <p:cNvSpPr/>
          <p:nvPr/>
        </p:nvSpPr>
        <p:spPr>
          <a:xfrm>
            <a:off x="1403648" y="836712"/>
            <a:ext cx="6078331" cy="313932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import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고딕"/>
              </a:rPr>
              <a:t>numpy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 as np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import pandas as pd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mpg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고딕"/>
              </a:rPr>
              <a:t>pd.read_csv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('mpg.csv’)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mpg['total'] = (mpg['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고딕"/>
              </a:rPr>
              <a:t>cty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'] + mpg['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고딕"/>
              </a:rPr>
              <a:t>hwy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'])/2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mpg['grade']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고딕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( mpg['total'] &gt;=30, 'A',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                    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고딕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고딕"/>
              </a:rPr>
              <a:t>( mpg['total'] &gt;=20, 'B', 'C'))</a:t>
            </a:r>
          </a:p>
          <a:p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df = mpg['grade’]</a:t>
            </a:r>
          </a:p>
          <a:p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df = </a:t>
            </a:r>
            <a:r>
              <a:rPr lang="en-US" altLang="ko-KR" b="1" dirty="0" err="1">
                <a:solidFill>
                  <a:srgbClr val="2832F0"/>
                </a:solidFill>
                <a:latin typeface="맑은고딕"/>
              </a:rPr>
              <a:t>df.value_counts</a:t>
            </a:r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( )</a:t>
            </a:r>
          </a:p>
          <a:p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df = </a:t>
            </a:r>
            <a:r>
              <a:rPr lang="en-US" altLang="ko-KR" b="1" dirty="0" err="1">
                <a:solidFill>
                  <a:srgbClr val="2832F0"/>
                </a:solidFill>
                <a:latin typeface="맑은고딕"/>
              </a:rPr>
              <a:t>df.sort_index</a:t>
            </a:r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( )</a:t>
            </a:r>
          </a:p>
          <a:p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df</a:t>
            </a:r>
          </a:p>
          <a:p>
            <a:r>
              <a:rPr lang="en-US" altLang="ko-KR" b="1" dirty="0" err="1">
                <a:solidFill>
                  <a:srgbClr val="2832F0"/>
                </a:solidFill>
                <a:latin typeface="맑은고딕"/>
              </a:rPr>
              <a:t>df.plot.bar</a:t>
            </a:r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(rot=0)</a:t>
            </a:r>
            <a:endParaRPr lang="ko-KR" altLang="en-US" b="1" dirty="0">
              <a:solidFill>
                <a:srgbClr val="2832F0"/>
              </a:solidFill>
              <a:latin typeface="맑은고딕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8C93B2A-E2EC-453F-900F-37C19C54073E}"/>
              </a:ext>
            </a:extLst>
          </p:cNvPr>
          <p:cNvSpPr/>
          <p:nvPr/>
        </p:nvSpPr>
        <p:spPr>
          <a:xfrm>
            <a:off x="1403648" y="5301208"/>
            <a:ext cx="7011407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df = mpg[‘grade’].</a:t>
            </a:r>
            <a:r>
              <a:rPr lang="en-US" altLang="ko-KR" b="1" dirty="0" err="1">
                <a:solidFill>
                  <a:srgbClr val="2832F0"/>
                </a:solidFill>
                <a:latin typeface="맑은고딕"/>
              </a:rPr>
              <a:t>value_counts</a:t>
            </a:r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( ).</a:t>
            </a:r>
            <a:r>
              <a:rPr lang="en-US" altLang="ko-KR" b="1" dirty="0" err="1">
                <a:solidFill>
                  <a:srgbClr val="2832F0"/>
                </a:solidFill>
                <a:latin typeface="맑은고딕"/>
              </a:rPr>
              <a:t>sort_index</a:t>
            </a:r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( ).</a:t>
            </a:r>
            <a:r>
              <a:rPr lang="en-US" altLang="ko-KR" b="1" dirty="0" err="1">
                <a:solidFill>
                  <a:srgbClr val="2832F0"/>
                </a:solidFill>
                <a:latin typeface="맑은고딕"/>
              </a:rPr>
              <a:t>plot.bar</a:t>
            </a:r>
            <a:r>
              <a:rPr lang="en-US" altLang="ko-KR" b="1" dirty="0">
                <a:solidFill>
                  <a:srgbClr val="2832F0"/>
                </a:solidFill>
                <a:latin typeface="맑은고딕"/>
              </a:rPr>
              <a:t>(rot=0)</a:t>
            </a:r>
            <a:endParaRPr lang="ko-KR" altLang="en-US" b="1" dirty="0">
              <a:solidFill>
                <a:srgbClr val="2832F0"/>
              </a:solidFill>
              <a:latin typeface="맑은고딕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A9F66DF-F034-4A69-9034-7426C73CFF46}"/>
              </a:ext>
            </a:extLst>
          </p:cNvPr>
          <p:cNvSpPr/>
          <p:nvPr/>
        </p:nvSpPr>
        <p:spPr bwMode="auto">
          <a:xfrm>
            <a:off x="3707905" y="4532395"/>
            <a:ext cx="1800200" cy="369332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결과동일</a:t>
            </a:r>
            <a:endParaRPr kumimoji="0" lang="ko-KR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4965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224382"/>
              </p:ext>
            </p:extLst>
          </p:nvPr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5163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Do it 7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OR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조건식 처리하기 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163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395536" y="869556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OR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조건식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여러 조건식들 중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개를 만족하면 값을 부여해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파생변수를 정의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41428" y="1846334"/>
            <a:ext cx="8188780" cy="861774"/>
          </a:xfrm>
          <a:prstGeom prst="rect">
            <a:avLst/>
          </a:prstGeom>
          <a:solidFill>
            <a:srgbClr val="FFFF00">
              <a:alpha val="18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문법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where(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조건식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 | 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조건식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 | …|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조건식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n, 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참일 때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거짓일 때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      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 |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OR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기호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491169" y="3126034"/>
            <a:ext cx="6781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데이터에서 다음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조건을 만족하는 파생변수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size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정의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3345681"/>
              </p:ext>
            </p:extLst>
          </p:nvPr>
        </p:nvGraphicFramePr>
        <p:xfrm>
          <a:off x="1110208" y="3838775"/>
          <a:ext cx="6096000" cy="2239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>
                  <a:extLst>
                    <a:ext uri="{9D8B030D-6E8A-4147-A177-3AD203B41FA5}">
                      <a16:colId xmlns:a16="http://schemas.microsoft.com/office/drawing/2014/main" val="308689728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3626818314"/>
                    </a:ext>
                  </a:extLst>
                </a:gridCol>
                <a:gridCol w="2135560">
                  <a:extLst>
                    <a:ext uri="{9D8B030D-6E8A-4147-A177-3AD203B41FA5}">
                      <a16:colId xmlns:a16="http://schemas.microsoft.com/office/drawing/2014/main" val="1585980323"/>
                    </a:ext>
                  </a:extLst>
                </a:gridCol>
              </a:tblGrid>
              <a:tr h="4543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mpg</a:t>
                      </a:r>
                      <a:r>
                        <a:rPr lang="ko-KR" altLang="en-US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변수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</a:t>
                      </a:r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파생변수</a:t>
                      </a:r>
                      <a:r>
                        <a:rPr lang="ko-KR" altLang="en-US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값</a:t>
                      </a:r>
                      <a:endParaRPr lang="en-US" altLang="ko-KR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size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5472032"/>
                  </a:ext>
                </a:extLst>
              </a:tr>
              <a:tr h="1178850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endParaRPr lang="en-US" altLang="ko-KR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category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compact</a:t>
                      </a:r>
                    </a:p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subcompact</a:t>
                      </a:r>
                    </a:p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2seater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small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1552137"/>
                  </a:ext>
                </a:extLst>
              </a:tr>
              <a:tr h="42100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그 외</a:t>
                      </a:r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large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46463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19302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683568" y="3152935"/>
            <a:ext cx="7920880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isin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메소드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DataFrame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안의 요소가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isin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메소드에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입력된 데이터에 있는지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부울형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반환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-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Data.isin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(values)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Data is in values.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683568" y="580771"/>
            <a:ext cx="6624736" cy="1477328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mpg['size']=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(mpg['category'] == 'compact') |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(mpg['category'] == 'subcompact') |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(mpg['category'] == '2seater'),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'small', 'large')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mpg['size'].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value_counts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 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77" y="2151907"/>
            <a:ext cx="2371725" cy="7143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8" name="직사각형 7"/>
          <p:cNvSpPr/>
          <p:nvPr/>
        </p:nvSpPr>
        <p:spPr>
          <a:xfrm>
            <a:off x="683568" y="4342843"/>
            <a:ext cx="4525598" cy="369332"/>
          </a:xfrm>
          <a:prstGeom prst="rect">
            <a:avLst/>
          </a:prstGeom>
          <a:solidFill>
            <a:srgbClr val="FFFF00">
              <a:alpha val="18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문법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[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큰 벡터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isin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[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원하는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원소 집합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10735" y="5171101"/>
            <a:ext cx="3482085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(Ex)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([1, 2, 3, 4])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df.isin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([1, 3])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5976" y="5171101"/>
            <a:ext cx="1200150" cy="114300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515351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395536" y="692696"/>
            <a:ext cx="19303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isin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메소드</a:t>
            </a:r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755576" y="1460606"/>
            <a:ext cx="7776864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np.where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(mpg['category'].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isin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(['compact','subcompact','2seater']),               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   'small', 'large')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mpg['size'].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value_counts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2633669"/>
            <a:ext cx="2371725" cy="7143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68599065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17347D"/>
      </a:dk1>
      <a:lt1>
        <a:srgbClr val="FFFFFF"/>
      </a:lt1>
      <a:dk2>
        <a:srgbClr val="3366CC"/>
      </a:dk2>
      <a:lt2>
        <a:srgbClr val="DDDDDD"/>
      </a:lt2>
      <a:accent1>
        <a:srgbClr val="77B7E7"/>
      </a:accent1>
      <a:accent2>
        <a:srgbClr val="FF9900"/>
      </a:accent2>
      <a:accent3>
        <a:srgbClr val="FFFFFF"/>
      </a:accent3>
      <a:accent4>
        <a:srgbClr val="122B6A"/>
      </a:accent4>
      <a:accent5>
        <a:srgbClr val="BDD8F1"/>
      </a:accent5>
      <a:accent6>
        <a:srgbClr val="E78A00"/>
      </a:accent6>
      <a:hlink>
        <a:srgbClr val="9999FF"/>
      </a:hlink>
      <a:folHlink>
        <a:srgbClr val="969696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17347D"/>
        </a:dk1>
        <a:lt1>
          <a:srgbClr val="FFFFFF"/>
        </a:lt1>
        <a:dk2>
          <a:srgbClr val="3366CC"/>
        </a:dk2>
        <a:lt2>
          <a:srgbClr val="DDDDDD"/>
        </a:lt2>
        <a:accent1>
          <a:srgbClr val="77B7E7"/>
        </a:accent1>
        <a:accent2>
          <a:srgbClr val="FF9900"/>
        </a:accent2>
        <a:accent3>
          <a:srgbClr val="FFFFFF"/>
        </a:accent3>
        <a:accent4>
          <a:srgbClr val="122B6A"/>
        </a:accent4>
        <a:accent5>
          <a:srgbClr val="BDD8F1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1B525F"/>
        </a:dk1>
        <a:lt1>
          <a:srgbClr val="FFFFFF"/>
        </a:lt1>
        <a:dk2>
          <a:srgbClr val="339966"/>
        </a:dk2>
        <a:lt2>
          <a:srgbClr val="DDDDDD"/>
        </a:lt2>
        <a:accent1>
          <a:srgbClr val="C5BA6B"/>
        </a:accent1>
        <a:accent2>
          <a:srgbClr val="669900"/>
        </a:accent2>
        <a:accent3>
          <a:srgbClr val="FFFFFF"/>
        </a:accent3>
        <a:accent4>
          <a:srgbClr val="154550"/>
        </a:accent4>
        <a:accent5>
          <a:srgbClr val="DFD9BA"/>
        </a:accent5>
        <a:accent6>
          <a:srgbClr val="5C8A00"/>
        </a:accent6>
        <a:hlink>
          <a:srgbClr val="E57C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191961"/>
        </a:dk1>
        <a:lt1>
          <a:srgbClr val="FFFFFF"/>
        </a:lt1>
        <a:dk2>
          <a:srgbClr val="5D4CDC"/>
        </a:dk2>
        <a:lt2>
          <a:srgbClr val="DDDDDD"/>
        </a:lt2>
        <a:accent1>
          <a:srgbClr val="31B36C"/>
        </a:accent1>
        <a:accent2>
          <a:srgbClr val="0099FF"/>
        </a:accent2>
        <a:accent3>
          <a:srgbClr val="FFFFFF"/>
        </a:accent3>
        <a:accent4>
          <a:srgbClr val="141452"/>
        </a:accent4>
        <a:accent5>
          <a:srgbClr val="ADD6BA"/>
        </a:accent5>
        <a:accent6>
          <a:srgbClr val="008AE7"/>
        </a:accent6>
        <a:hlink>
          <a:srgbClr val="A0963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양식</Template>
  <TotalTime>1904</TotalTime>
  <Words>1408</Words>
  <Application>Microsoft Office PowerPoint</Application>
  <PresentationFormat>화면 슬라이드 쇼(4:3)</PresentationFormat>
  <Paragraphs>243</Paragraphs>
  <Slides>23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9" baseType="lpstr">
      <vt:lpstr>맑은 고딕</vt:lpstr>
      <vt:lpstr>맑은고딕</vt:lpstr>
      <vt:lpstr>Arial</vt:lpstr>
      <vt:lpstr>Verdana</vt:lpstr>
      <vt:lpstr>Wingdings</vt:lpstr>
      <vt:lpstr>Default Design</vt:lpstr>
      <vt:lpstr>4장. 데이터 분석 기초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LHS</dc:creator>
  <cp:lastModifiedBy>ADMIN</cp:lastModifiedBy>
  <cp:revision>139</cp:revision>
  <dcterms:created xsi:type="dcterms:W3CDTF">2022-08-11T05:02:29Z</dcterms:created>
  <dcterms:modified xsi:type="dcterms:W3CDTF">2026-09-29T12:45:11Z</dcterms:modified>
</cp:coreProperties>
</file>