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309" r:id="rId2"/>
    <p:sldId id="341" r:id="rId3"/>
    <p:sldId id="353" r:id="rId4"/>
    <p:sldId id="352" r:id="rId5"/>
    <p:sldId id="336" r:id="rId6"/>
    <p:sldId id="338" r:id="rId7"/>
    <p:sldId id="337" r:id="rId8"/>
    <p:sldId id="339" r:id="rId9"/>
    <p:sldId id="342" r:id="rId10"/>
    <p:sldId id="340" r:id="rId11"/>
    <p:sldId id="343" r:id="rId12"/>
    <p:sldId id="344" r:id="rId13"/>
    <p:sldId id="311" r:id="rId14"/>
    <p:sldId id="347" r:id="rId15"/>
    <p:sldId id="350" r:id="rId16"/>
    <p:sldId id="351" r:id="rId17"/>
    <p:sldId id="348" r:id="rId18"/>
    <p:sldId id="349" r:id="rId19"/>
  </p:sldIdLst>
  <p:sldSz cx="9144000" cy="6858000" type="screen4x3"/>
  <p:notesSz cx="6761163" cy="99425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2CDB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4660"/>
  </p:normalViewPr>
  <p:slideViewPr>
    <p:cSldViewPr>
      <p:cViewPr varScale="1">
        <p:scale>
          <a:sx n="118" d="100"/>
          <a:sy n="118" d="100"/>
        </p:scale>
        <p:origin x="-936" y="-90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229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D77F37-1595-493E-96AD-77B964CF4F26}" type="datetimeFigureOut">
              <a:rPr lang="ko-KR" altLang="en-US" smtClean="0"/>
              <a:t>2020-09-04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29761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ACFA4-44FA-467B-BD02-04112D5FD14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60751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a typeface="굴림" panose="020B0600000101010101" pitchFamily="50" charset="-127"/>
              </a:defRPr>
            </a:lvl1pPr>
          </a:lstStyle>
          <a:p>
            <a:pPr>
              <a:defRPr/>
            </a:pPr>
            <a:endParaRPr lang="en-GB" altLang="ko-K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굴림" panose="020B0600000101010101" pitchFamily="50" charset="-127"/>
              </a:defRPr>
            </a:lvl1pPr>
          </a:lstStyle>
          <a:p>
            <a:pPr>
              <a:defRPr/>
            </a:pPr>
            <a:fld id="{7AF50447-63D3-436B-82A4-74D1C0C0397C}" type="datetimeFigureOut">
              <a:rPr lang="en-GB" altLang="ko-KR"/>
              <a:pPr>
                <a:defRPr/>
              </a:pPr>
              <a:t>04/09/2020</a:t>
            </a:fld>
            <a:endParaRPr lang="en-GB" altLang="ko-K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a typeface="굴림" panose="020B0600000101010101" pitchFamily="50" charset="-127"/>
              </a:defRPr>
            </a:lvl1pPr>
          </a:lstStyle>
          <a:p>
            <a:pPr>
              <a:defRPr/>
            </a:pPr>
            <a:endParaRPr lang="en-GB" altLang="ko-K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74CF772-D5B2-43B9-81F5-8C74161FAEB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861767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91BD618-77F1-4DBC-B179-2A8BEF8C1F94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250346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91BD618-77F1-4DBC-B179-2A8BEF8C1F94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25034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91BD618-77F1-4DBC-B179-2A8BEF8C1F94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250346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91BD618-77F1-4DBC-B179-2A8BEF8C1F94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250346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DC2FBFD-E307-49BF-A535-4A1A7BC39F4C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2751006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DC2FBFD-E307-49BF-A535-4A1A7BC39F4C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2751006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8B51150-F7AA-4FBB-8F7F-9FDE78556245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6960583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8B51150-F7AA-4FBB-8F7F-9FDE78556245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6960583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91BD618-77F1-4DBC-B179-2A8BEF8C1F94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250346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8B51150-F7AA-4FBB-8F7F-9FDE78556245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6960583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8B51150-F7AA-4FBB-8F7F-9FDE78556245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6960583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233D1EB-7ABA-45B2-B41B-5B48C4244B9E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8860521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233D1EB-7ABA-45B2-B41B-5B48C4244B9E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8860521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233D1EB-7ABA-45B2-B41B-5B48C4244B9E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14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8860521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233D1EB-7ABA-45B2-B41B-5B48C4244B9E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15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8860521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233D1EB-7ABA-45B2-B41B-5B48C4244B9E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16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8860521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91BD618-77F1-4DBC-B179-2A8BEF8C1F94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17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250346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91BD618-77F1-4DBC-B179-2A8BEF8C1F94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18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25034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89B68-6CA7-4612-9867-894CC4222C46}" type="datetimeFigureOut">
              <a:rPr lang="en-GB" altLang="ko-KR"/>
              <a:pPr>
                <a:defRPr/>
              </a:pPr>
              <a:t>04/09/2020</a:t>
            </a:fld>
            <a:endParaRPr lang="en-GB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8900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7224713" cy="9080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 smtClean="0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250825" y="65088"/>
            <a:ext cx="6842125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50825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ea typeface="굴림" panose="020B0600000101010101" pitchFamily="50" charset="-127"/>
              </a:defRPr>
            </a:lvl1pPr>
          </a:lstStyle>
          <a:p>
            <a:pPr>
              <a:defRPr/>
            </a:pPr>
            <a:fld id="{03BA35BB-D7EC-47F9-8699-D4CA2583D000}" type="datetimeFigureOut">
              <a:rPr lang="en-GB" altLang="ko-KR"/>
              <a:pPr>
                <a:defRPr/>
              </a:pPr>
              <a:t>04/09/2020</a:t>
            </a:fld>
            <a:endParaRPr lang="en-GB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ea typeface="굴림" panose="020B0600000101010101" pitchFamily="50" charset="-127"/>
              </a:defRPr>
            </a:lvl1pPr>
          </a:lstStyle>
          <a:p>
            <a:pPr>
              <a:defRPr/>
            </a:pPr>
            <a:endParaRPr lang="en-GB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4D1E124-80D7-4057-87EC-50E86EDF7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pic>
        <p:nvPicPr>
          <p:cNvPr id="1032" name="Picture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0"/>
            <a:ext cx="190817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9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2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5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2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5060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모서리가 둥근 직사각형 22"/>
          <p:cNvSpPr/>
          <p:nvPr/>
        </p:nvSpPr>
        <p:spPr>
          <a:xfrm>
            <a:off x="323528" y="2204864"/>
            <a:ext cx="5047816" cy="165618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4800" b="1" dirty="0" smtClean="0">
                <a:solidFill>
                  <a:prstClr val="black"/>
                </a:solidFill>
                <a:latin typeface="+mn-ea"/>
                <a:cs typeface="Arial" pitchFamily="34" charset="0"/>
              </a:rPr>
              <a:t>제</a:t>
            </a:r>
            <a:r>
              <a:rPr lang="en-US" altLang="ko-KR" sz="4800" b="1" dirty="0" smtClean="0">
                <a:solidFill>
                  <a:prstClr val="black"/>
                </a:solidFill>
                <a:latin typeface="+mn-ea"/>
                <a:cs typeface="Arial" pitchFamily="34" charset="0"/>
              </a:rPr>
              <a:t>1</a:t>
            </a:r>
            <a:r>
              <a:rPr lang="ko-KR" altLang="en-US" sz="4800" b="1" dirty="0" smtClean="0">
                <a:solidFill>
                  <a:prstClr val="black"/>
                </a:solidFill>
                <a:latin typeface="+mn-ea"/>
                <a:cs typeface="Arial" pitchFamily="34" charset="0"/>
              </a:rPr>
              <a:t>장</a:t>
            </a:r>
            <a:r>
              <a:rPr lang="en-US" altLang="ko-KR" sz="4800" b="1" dirty="0" smtClean="0">
                <a:solidFill>
                  <a:prstClr val="black"/>
                </a:solidFill>
                <a:latin typeface="+mn-ea"/>
                <a:cs typeface="Arial" pitchFamily="34" charset="0"/>
              </a:rPr>
              <a:t>. </a:t>
            </a:r>
            <a:r>
              <a:rPr lang="ko-KR" altLang="en-US" sz="4800" b="1" dirty="0" smtClean="0">
                <a:solidFill>
                  <a:prstClr val="black"/>
                </a:solidFill>
                <a:latin typeface="+mn-ea"/>
                <a:cs typeface="Arial" pitchFamily="34" charset="0"/>
              </a:rPr>
              <a:t>다이오드</a:t>
            </a:r>
            <a:endParaRPr lang="ko-KR" altLang="en-US" sz="4800" i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5868144" y="4509120"/>
            <a:ext cx="2880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b="1" i="1" dirty="0" smtClean="0">
                <a:latin typeface="+mn-ea"/>
              </a:rPr>
              <a:t>부천대학교 </a:t>
            </a:r>
            <a:r>
              <a:rPr lang="ko-KR" altLang="en-US" b="1" i="1" dirty="0" err="1" smtClean="0">
                <a:latin typeface="+mn-ea"/>
              </a:rPr>
              <a:t>전기과</a:t>
            </a:r>
            <a:r>
              <a:rPr lang="ko-KR" altLang="en-US" b="1" i="1" dirty="0" smtClean="0">
                <a:latin typeface="+mn-ea"/>
              </a:rPr>
              <a:t> 이한석교수</a:t>
            </a:r>
            <a:endParaRPr lang="ko-KR" altLang="en-US" b="1" i="1" dirty="0">
              <a:latin typeface="+mn-ea"/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740" y="1988840"/>
            <a:ext cx="1819275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483768" y="92075"/>
            <a:ext cx="3240359" cy="727075"/>
          </a:xfrm>
        </p:spPr>
        <p:txBody>
          <a:bodyPr/>
          <a:lstStyle/>
          <a:p>
            <a:pPr algn="ctr" eaLnBrk="1" hangingPunct="1">
              <a:defRPr/>
            </a:pPr>
            <a:r>
              <a:rPr lang="ko-KR" altLang="en-US" b="1" dirty="0" smtClean="0">
                <a:solidFill>
                  <a:schemeClr val="tx1"/>
                </a:solidFill>
                <a:latin typeface="+mn-ea"/>
                <a:ea typeface="+mn-ea"/>
              </a:rPr>
              <a:t>고교 복습</a:t>
            </a:r>
            <a:endParaRPr lang="en-US" altLang="en-US" b="1" dirty="0" smtClean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4" name="부제목 2"/>
          <p:cNvSpPr txBox="1">
            <a:spLocks/>
          </p:cNvSpPr>
          <p:nvPr/>
        </p:nvSpPr>
        <p:spPr bwMode="auto">
          <a:xfrm>
            <a:off x="218799" y="1127728"/>
            <a:ext cx="7203603" cy="425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ko-KR" altLang="en-US" sz="1900" b="1" dirty="0" smtClean="0">
                <a:latin typeface="+mn-ea"/>
              </a:rPr>
              <a:t>보어의 원자모형</a:t>
            </a:r>
            <a:r>
              <a:rPr lang="en-US" altLang="ko-KR" sz="1900" b="1" dirty="0" smtClean="0">
                <a:latin typeface="+mn-ea"/>
              </a:rPr>
              <a:t> </a:t>
            </a:r>
            <a:endParaRPr lang="ko-KR" altLang="en-US" sz="1100" b="1" dirty="0">
              <a:latin typeface="Malgun Gothic"/>
              <a:ea typeface="Malgun Gothic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403" y="6237312"/>
            <a:ext cx="1004060" cy="451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1681063"/>
            <a:ext cx="5040560" cy="128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7194874" y="1217308"/>
            <a:ext cx="167545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b="1" dirty="0" smtClean="0">
                <a:latin typeface="+mj-ea"/>
                <a:ea typeface="+mj-ea"/>
              </a:rPr>
              <a:t>그림출처 </a:t>
            </a:r>
            <a:r>
              <a:rPr lang="en-US" altLang="ko-KR" sz="1000" b="1" dirty="0" smtClean="0">
                <a:latin typeface="+mj-ea"/>
                <a:ea typeface="+mj-ea"/>
              </a:rPr>
              <a:t>: </a:t>
            </a:r>
            <a:r>
              <a:rPr lang="ko-KR" altLang="en-US" sz="1000" b="1" dirty="0" smtClean="0">
                <a:latin typeface="+mj-ea"/>
                <a:ea typeface="+mj-ea"/>
              </a:rPr>
              <a:t>송이네 </a:t>
            </a:r>
            <a:r>
              <a:rPr lang="ko-KR" altLang="en-US" sz="1000" b="1" dirty="0" err="1" smtClean="0">
                <a:latin typeface="+mj-ea"/>
                <a:ea typeface="+mj-ea"/>
              </a:rPr>
              <a:t>블로그</a:t>
            </a:r>
            <a:r>
              <a:rPr lang="en-US" altLang="ko-KR" sz="1000" b="1" dirty="0" smtClean="0">
                <a:latin typeface="+mj-ea"/>
                <a:ea typeface="+mj-ea"/>
              </a:rPr>
              <a:t> </a:t>
            </a:r>
            <a:endParaRPr lang="ko-KR" altLang="en-US" sz="1000" b="1" dirty="0">
              <a:latin typeface="+mj-ea"/>
              <a:ea typeface="+mj-ea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3212976"/>
            <a:ext cx="2849001" cy="20882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5" name="부제목 2"/>
          <p:cNvSpPr txBox="1">
            <a:spLocks/>
          </p:cNvSpPr>
          <p:nvPr/>
        </p:nvSpPr>
        <p:spPr bwMode="auto">
          <a:xfrm>
            <a:off x="3890583" y="3284984"/>
            <a:ext cx="5071880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2000" indent="-216000"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latin typeface="+mn-ea"/>
              </a:rPr>
              <a:t>보어의 원자모형</a:t>
            </a:r>
            <a:endParaRPr lang="en-US" altLang="ko-KR" sz="1400" b="1" dirty="0" smtClean="0">
              <a:latin typeface="+mn-ea"/>
            </a:endParaRPr>
          </a:p>
          <a:p>
            <a:pPr marL="36000" indent="0">
              <a:lnSpc>
                <a:spcPct val="50000"/>
              </a:lnSpc>
              <a:buNone/>
            </a:pPr>
            <a:r>
              <a:rPr lang="en-US" altLang="ko-KR" sz="1400" b="1" dirty="0" smtClean="0">
                <a:latin typeface="+mn-ea"/>
                <a:sym typeface="Wingdings" panose="05000000000000000000" pitchFamily="2" charset="2"/>
              </a:rPr>
              <a:t> </a:t>
            </a:r>
            <a:endParaRPr lang="en-US" altLang="ko-KR" sz="800" b="1" dirty="0" smtClean="0">
              <a:latin typeface="+mn-ea"/>
              <a:sym typeface="Wingdings" panose="05000000000000000000" pitchFamily="2" charset="2"/>
            </a:endParaRPr>
          </a:p>
          <a:p>
            <a:pPr marL="36000" indent="0">
              <a:buNone/>
            </a:pPr>
            <a:r>
              <a:rPr lang="en-US" altLang="ko-KR" sz="1400" b="1" dirty="0">
                <a:latin typeface="+mn-ea"/>
                <a:sym typeface="Wingdings" panose="05000000000000000000" pitchFamily="2" charset="2"/>
              </a:rPr>
              <a:t> </a:t>
            </a:r>
            <a:r>
              <a:rPr lang="en-US" altLang="ko-KR" sz="1400" b="1" dirty="0" smtClean="0">
                <a:latin typeface="+mn-ea"/>
                <a:sym typeface="Wingdings" panose="05000000000000000000" pitchFamily="2" charset="2"/>
              </a:rPr>
              <a:t>   </a:t>
            </a:r>
            <a:r>
              <a:rPr lang="ko-KR" altLang="en-US" sz="1400" b="1" dirty="0" smtClean="0">
                <a:latin typeface="+mn-ea"/>
                <a:sym typeface="Wingdings" panose="05000000000000000000" pitchFamily="2" charset="2"/>
              </a:rPr>
              <a:t>전자는 원자핵 주위의 특정한 에너지 준위를 갖고 있는</a:t>
            </a:r>
            <a:endParaRPr lang="en-US" altLang="ko-KR" sz="1400" b="1" dirty="0" smtClean="0">
              <a:latin typeface="+mn-ea"/>
              <a:sym typeface="Wingdings" panose="05000000000000000000" pitchFamily="2" charset="2"/>
            </a:endParaRPr>
          </a:p>
          <a:p>
            <a:pPr marL="36000" indent="0">
              <a:buNone/>
            </a:pPr>
            <a:r>
              <a:rPr lang="en-US" altLang="ko-KR" sz="1400" b="1" dirty="0">
                <a:latin typeface="+mn-ea"/>
                <a:sym typeface="Wingdings" panose="05000000000000000000" pitchFamily="2" charset="2"/>
              </a:rPr>
              <a:t> </a:t>
            </a:r>
            <a:r>
              <a:rPr lang="en-US" altLang="ko-KR" sz="1400" b="1" dirty="0" smtClean="0">
                <a:latin typeface="+mn-ea"/>
                <a:sym typeface="Wingdings" panose="05000000000000000000" pitchFamily="2" charset="2"/>
              </a:rPr>
              <a:t>    </a:t>
            </a:r>
            <a:r>
              <a:rPr lang="ko-KR" altLang="en-US" sz="1400" b="1" dirty="0" smtClean="0">
                <a:latin typeface="+mn-ea"/>
                <a:sym typeface="Wingdings" panose="05000000000000000000" pitchFamily="2" charset="2"/>
              </a:rPr>
              <a:t>  원형 궤도</a:t>
            </a:r>
            <a:r>
              <a:rPr lang="en-US" altLang="ko-KR" sz="1400" b="1" dirty="0" smtClean="0">
                <a:latin typeface="+mn-ea"/>
                <a:sym typeface="Wingdings" panose="05000000000000000000" pitchFamily="2" charset="2"/>
              </a:rPr>
              <a:t>(</a:t>
            </a:r>
            <a:r>
              <a:rPr lang="ko-KR" altLang="en-US" sz="1400" b="1" dirty="0" smtClean="0">
                <a:latin typeface="+mn-ea"/>
                <a:sym typeface="Wingdings" panose="05000000000000000000" pitchFamily="2" charset="2"/>
              </a:rPr>
              <a:t>전자껍질</a:t>
            </a:r>
            <a:r>
              <a:rPr lang="en-US" altLang="ko-KR" sz="1400" b="1" dirty="0" smtClean="0">
                <a:latin typeface="+mn-ea"/>
                <a:sym typeface="Wingdings" panose="05000000000000000000" pitchFamily="2" charset="2"/>
              </a:rPr>
              <a:t>)</a:t>
            </a:r>
            <a:r>
              <a:rPr lang="ko-KR" altLang="en-US" sz="1400" b="1" dirty="0" smtClean="0">
                <a:latin typeface="+mn-ea"/>
                <a:sym typeface="Wingdings" panose="05000000000000000000" pitchFamily="2" charset="2"/>
              </a:rPr>
              <a:t>에서만 운동</a:t>
            </a:r>
            <a:endParaRPr lang="en-US" altLang="ko-KR" sz="1400" b="1" dirty="0" smtClean="0">
              <a:latin typeface="+mn-ea"/>
              <a:sym typeface="Wingdings" panose="05000000000000000000" pitchFamily="2" charset="2"/>
            </a:endParaRPr>
          </a:p>
          <a:p>
            <a:pPr marL="36000" indent="0">
              <a:buNone/>
            </a:pPr>
            <a:r>
              <a:rPr lang="en-US" altLang="ko-KR" sz="1400" b="1" dirty="0">
                <a:latin typeface="+mn-ea"/>
                <a:sym typeface="Wingdings" panose="05000000000000000000" pitchFamily="2" charset="2"/>
              </a:rPr>
              <a:t> </a:t>
            </a:r>
            <a:r>
              <a:rPr lang="en-US" altLang="ko-KR" sz="1400" b="1" dirty="0" smtClean="0">
                <a:latin typeface="+mn-ea"/>
                <a:sym typeface="Wingdings" panose="05000000000000000000" pitchFamily="2" charset="2"/>
              </a:rPr>
              <a:t>   </a:t>
            </a:r>
            <a:r>
              <a:rPr lang="ko-KR" altLang="en-US" sz="1400" b="1" dirty="0" smtClean="0">
                <a:latin typeface="+mn-ea"/>
                <a:sym typeface="Wingdings" panose="05000000000000000000" pitchFamily="2" charset="2"/>
              </a:rPr>
              <a:t>전자껍질에 채워질 수 있는 최대 </a:t>
            </a:r>
            <a:r>
              <a:rPr lang="ko-KR" altLang="en-US" sz="1400" b="1" dirty="0" err="1" smtClean="0">
                <a:latin typeface="+mn-ea"/>
                <a:sym typeface="Wingdings" panose="05000000000000000000" pitchFamily="2" charset="2"/>
              </a:rPr>
              <a:t>전자수</a:t>
            </a:r>
            <a:r>
              <a:rPr lang="ko-KR" altLang="en-US" sz="1400" b="1" dirty="0" smtClean="0">
                <a:latin typeface="+mn-ea"/>
                <a:sym typeface="Wingdings" panose="05000000000000000000" pitchFamily="2" charset="2"/>
              </a:rPr>
              <a:t> </a:t>
            </a:r>
            <a:endParaRPr lang="en-US" altLang="ko-KR" sz="1400" b="1" dirty="0" smtClean="0">
              <a:latin typeface="+mn-ea"/>
              <a:sym typeface="Wingdings" panose="05000000000000000000" pitchFamily="2" charset="2"/>
            </a:endParaRPr>
          </a:p>
          <a:p>
            <a:pPr marL="36000" indent="0">
              <a:buNone/>
            </a:pPr>
            <a:r>
              <a:rPr lang="en-US" altLang="ko-KR" sz="1400" b="1" dirty="0">
                <a:latin typeface="+mn-ea"/>
                <a:sym typeface="Wingdings" panose="05000000000000000000" pitchFamily="2" charset="2"/>
              </a:rPr>
              <a:t> </a:t>
            </a:r>
            <a:r>
              <a:rPr lang="en-US" altLang="ko-KR" sz="1400" b="1" dirty="0" smtClean="0">
                <a:latin typeface="+mn-ea"/>
                <a:sym typeface="Wingdings" panose="05000000000000000000" pitchFamily="2" charset="2"/>
              </a:rPr>
              <a:t>       K(2), L(8), M(18),…..</a:t>
            </a:r>
            <a:endParaRPr lang="ko-KR" altLang="en-US" sz="1400" b="1" dirty="0">
              <a:latin typeface="Malgun Gothic"/>
              <a:ea typeface="Malgun Gothic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63" y="4797152"/>
            <a:ext cx="2777480" cy="34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5373216"/>
            <a:ext cx="5156621" cy="1199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166"/>
            <a:ext cx="1079104" cy="86517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9866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483768" y="92075"/>
            <a:ext cx="3240359" cy="7270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ko-KR" b="1" dirty="0" smtClean="0">
                <a:solidFill>
                  <a:schemeClr val="tx1"/>
                </a:solidFill>
                <a:latin typeface="+mn-ea"/>
                <a:ea typeface="+mn-ea"/>
              </a:rPr>
              <a:t>1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  <a:ea typeface="+mn-ea"/>
              </a:rPr>
              <a:t>학년 복습</a:t>
            </a:r>
            <a:endParaRPr lang="en-US" altLang="en-US" b="1" dirty="0" smtClean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403" y="6237312"/>
            <a:ext cx="1004060" cy="451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166"/>
            <a:ext cx="1079104" cy="86517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부제목 2"/>
          <p:cNvSpPr txBox="1">
            <a:spLocks/>
          </p:cNvSpPr>
          <p:nvPr/>
        </p:nvSpPr>
        <p:spPr bwMode="auto">
          <a:xfrm>
            <a:off x="107504" y="1196752"/>
            <a:ext cx="4824536" cy="425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ko-KR" altLang="en-US" sz="2000" b="1" dirty="0" smtClean="0">
                <a:latin typeface="Malgun Gothic"/>
                <a:ea typeface="Malgun Gothic"/>
              </a:rPr>
              <a:t>전기공학에서 배우는 회로</a:t>
            </a:r>
            <a:endParaRPr lang="ko-KR" altLang="en-US" sz="2000" b="1" dirty="0">
              <a:latin typeface="Malgun Gothic"/>
              <a:ea typeface="Malgun Gothic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06175"/>
            <a:ext cx="3610022" cy="18351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039" y="2306175"/>
            <a:ext cx="3920076" cy="18351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6154" y="4869160"/>
            <a:ext cx="3610022" cy="16561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694389" y="1844824"/>
            <a:ext cx="1005403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ko-KR" altLang="en-US" sz="1600" b="1" dirty="0" smtClean="0">
                <a:latin typeface="Malgun Gothic"/>
                <a:ea typeface="Malgun Gothic"/>
              </a:rPr>
              <a:t>전기회로</a:t>
            </a:r>
            <a:endParaRPr lang="ko-KR" altLang="en-US" sz="1600" b="1" dirty="0">
              <a:latin typeface="Malgun Gothic"/>
              <a:ea typeface="Malgun Gothic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012160" y="1844824"/>
            <a:ext cx="1005403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ko-KR" altLang="en-US" sz="1600" b="1" dirty="0" smtClean="0">
                <a:latin typeface="Malgun Gothic"/>
                <a:ea typeface="Malgun Gothic"/>
              </a:rPr>
              <a:t>전자회로</a:t>
            </a:r>
            <a:endParaRPr lang="ko-KR" altLang="en-US" sz="1600" b="1" dirty="0">
              <a:latin typeface="Malgun Gothic"/>
              <a:ea typeface="Malgun Gothic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789087" y="4458598"/>
            <a:ext cx="1210588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ko-KR" altLang="en-US" sz="1600" b="1" smtClean="0">
                <a:latin typeface="Malgun Gothic"/>
                <a:ea typeface="Malgun Gothic"/>
              </a:rPr>
              <a:t>디지털회로</a:t>
            </a:r>
            <a:endParaRPr lang="ko-KR" altLang="en-US" sz="1600" b="1" dirty="0">
              <a:latin typeface="Malgun Gothic"/>
              <a:ea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val="20714290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622121" y="99022"/>
            <a:ext cx="5457154" cy="7270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b="1" dirty="0" smtClean="0">
                <a:solidFill>
                  <a:schemeClr val="tx1"/>
                </a:solidFill>
                <a:latin typeface="+mn-ea"/>
                <a:ea typeface="+mn-ea"/>
              </a:rPr>
              <a:t>1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  <a:ea typeface="+mn-ea"/>
              </a:rPr>
              <a:t>. p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  <a:ea typeface="+mn-ea"/>
              </a:rPr>
              <a:t>형 반도체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  <a:ea typeface="+mn-ea"/>
              </a:rPr>
              <a:t>, n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  <a:ea typeface="+mn-ea"/>
              </a:rPr>
              <a:t>형 반도체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en-US" altLang="en-US" b="1" dirty="0" smtClean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4" name="부제목 2"/>
          <p:cNvSpPr txBox="1">
            <a:spLocks/>
          </p:cNvSpPr>
          <p:nvPr/>
        </p:nvSpPr>
        <p:spPr bwMode="auto">
          <a:xfrm>
            <a:off x="271579" y="1203418"/>
            <a:ext cx="7203603" cy="1119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2500" lnSpcReduction="1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ko-KR" altLang="en-US" sz="1900" b="1" dirty="0" smtClean="0">
                <a:latin typeface="+mn-ea"/>
              </a:rPr>
              <a:t>물질의 전도도 (Co</a:t>
            </a:r>
            <a:r>
              <a:rPr lang="en-US" altLang="ko-KR" sz="1900" b="1" dirty="0" err="1" smtClean="0">
                <a:latin typeface="+mn-ea"/>
              </a:rPr>
              <a:t>nd</a:t>
            </a:r>
            <a:r>
              <a:rPr lang="ko-KR" altLang="en-US" sz="1900" b="1" dirty="0" err="1" smtClean="0">
                <a:latin typeface="+mn-ea"/>
              </a:rPr>
              <a:t>uctivity</a:t>
            </a:r>
            <a:r>
              <a:rPr lang="ko-KR" altLang="en-US" sz="1900" b="1" dirty="0" smtClean="0">
                <a:latin typeface="+mn-ea"/>
              </a:rPr>
              <a:t>)</a:t>
            </a:r>
            <a:endParaRPr lang="en-US" altLang="ko-KR" sz="1900" b="1" dirty="0" smtClean="0">
              <a:latin typeface="+mn-ea"/>
            </a:endParaRPr>
          </a:p>
          <a:p>
            <a:pPr>
              <a:lnSpc>
                <a:spcPct val="70000"/>
              </a:lnSpc>
              <a:buFont typeface="Wingdings" panose="05000000000000000000" pitchFamily="2" charset="2"/>
              <a:buChar char="l"/>
            </a:pPr>
            <a:endParaRPr lang="ko-KR" sz="1800" b="1" dirty="0" smtClean="0">
              <a:ea typeface="맑은 고딕"/>
            </a:endParaRPr>
          </a:p>
          <a:p>
            <a:pPr marL="0" indent="0">
              <a:buNone/>
            </a:pPr>
            <a:r>
              <a:rPr lang="ko-KR" altLang="en-US" sz="1800" b="1" dirty="0" smtClean="0">
                <a:ea typeface="맑은 고딕"/>
              </a:rPr>
              <a:t>     </a:t>
            </a:r>
            <a:r>
              <a:rPr lang="en-US" altLang="ko-KR" sz="1800" b="1" dirty="0" smtClean="0">
                <a:ea typeface="맑은 고딕"/>
                <a:sym typeface="Wingdings" panose="05000000000000000000" pitchFamily="2" charset="2"/>
              </a:rPr>
              <a:t> </a:t>
            </a:r>
            <a:r>
              <a:rPr lang="ko-KR" altLang="en-US" sz="1800" b="1" dirty="0" smtClean="0">
                <a:ea typeface="맑은 고딕"/>
              </a:rPr>
              <a:t>도체(Co</a:t>
            </a:r>
            <a:r>
              <a:rPr lang="en-US" altLang="ko-KR" sz="1800" b="1" dirty="0" smtClean="0">
                <a:ea typeface="맑은 고딕"/>
              </a:rPr>
              <a:t>n</a:t>
            </a:r>
            <a:r>
              <a:rPr lang="ko-KR" altLang="en-US" sz="1800" b="1" dirty="0" err="1" smtClean="0">
                <a:ea typeface="맑은 고딕"/>
              </a:rPr>
              <a:t>ductor</a:t>
            </a:r>
            <a:r>
              <a:rPr lang="ko-KR" altLang="en-US" sz="1800" b="1" dirty="0" smtClean="0">
                <a:ea typeface="맑은 고딕"/>
              </a:rPr>
              <a:t>) &gt; 반도체(</a:t>
            </a:r>
            <a:r>
              <a:rPr lang="ko-KR" altLang="en-US" sz="1800" b="1" dirty="0" err="1" smtClean="0">
                <a:ea typeface="맑은 고딕"/>
              </a:rPr>
              <a:t>Semi</a:t>
            </a:r>
            <a:r>
              <a:rPr lang="en-US" altLang="ko-KR" sz="1800" b="1" dirty="0" smtClean="0">
                <a:ea typeface="맑은 고딕"/>
              </a:rPr>
              <a:t>c</a:t>
            </a:r>
            <a:r>
              <a:rPr lang="ko-KR" altLang="en-US" sz="1800" b="1" dirty="0" err="1" smtClean="0">
                <a:ea typeface="맑은 고딕"/>
              </a:rPr>
              <a:t>o</a:t>
            </a:r>
            <a:r>
              <a:rPr lang="en-US" altLang="ko-KR" sz="1800" b="1" dirty="0" smtClean="0">
                <a:ea typeface="맑은 고딕"/>
              </a:rPr>
              <a:t>n</a:t>
            </a:r>
            <a:r>
              <a:rPr lang="ko-KR" altLang="en-US" sz="1800" b="1" dirty="0" smtClean="0">
                <a:ea typeface="맑은 고딕"/>
              </a:rPr>
              <a:t>ductor) &gt; 절연체(</a:t>
            </a:r>
            <a:r>
              <a:rPr lang="en-US" altLang="ko-KR" sz="1800" b="1" dirty="0" smtClean="0">
                <a:ea typeface="맑은 고딕"/>
              </a:rPr>
              <a:t>I</a:t>
            </a:r>
            <a:r>
              <a:rPr lang="ko-KR" altLang="en-US" sz="1800" b="1" dirty="0" smtClean="0">
                <a:ea typeface="맑은 고딕"/>
              </a:rPr>
              <a:t>nsulator)</a:t>
            </a:r>
            <a:endParaRPr lang="ko-KR" sz="1800" b="1" dirty="0" smtClean="0">
              <a:latin typeface="Malgun Gothic"/>
              <a:ea typeface="Malgun Gothic"/>
            </a:endParaRPr>
          </a:p>
          <a:p>
            <a:pPr marL="0" indent="0">
              <a:buNone/>
            </a:pPr>
            <a:r>
              <a:rPr lang="ko-KR" altLang="en-US" sz="1800" b="1" dirty="0" smtClean="0">
                <a:ea typeface="맑은 고딕"/>
              </a:rPr>
              <a:t>               </a:t>
            </a:r>
            <a:r>
              <a:rPr lang="ko-KR" altLang="en-US" sz="1100" b="1" dirty="0" smtClean="0">
                <a:ea typeface="맑은 고딕"/>
              </a:rPr>
              <a:t>자유 전자가 많다</a:t>
            </a:r>
            <a:r>
              <a:rPr lang="ko-KR" altLang="en-US" sz="1000" b="1" dirty="0" smtClean="0">
                <a:ea typeface="맑은 고딕"/>
              </a:rPr>
              <a:t>                                         </a:t>
            </a:r>
            <a:r>
              <a:rPr lang="ko-KR" altLang="en-US" sz="1100" b="1" dirty="0" smtClean="0">
                <a:ea typeface="맑은 고딕"/>
              </a:rPr>
              <a:t>"인간이 제어 가능"  </a:t>
            </a:r>
            <a:endParaRPr lang="ko-KR" altLang="en-US" sz="1100" b="1" dirty="0">
              <a:latin typeface="Malgun Gothic"/>
              <a:ea typeface="Malgun Gothic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DB923681-CDF5-4AB7-8D06-EC9F19A38834}"/>
              </a:ext>
            </a:extLst>
          </p:cNvPr>
          <p:cNvSpPr txBox="1"/>
          <p:nvPr/>
        </p:nvSpPr>
        <p:spPr>
          <a:xfrm>
            <a:off x="271579" y="2680065"/>
            <a:ext cx="7414260" cy="7848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b="1" dirty="0">
                <a:ea typeface="맑은 고딕"/>
              </a:rPr>
              <a:t>진성 반도체(순수 반도체</a:t>
            </a:r>
            <a:r>
              <a:rPr lang="ko-KR" altLang="en-US" b="1" dirty="0" smtClean="0">
                <a:ea typeface="맑은 고딕"/>
              </a:rPr>
              <a:t>)</a:t>
            </a:r>
            <a:endParaRPr lang="en-US" altLang="ko-KR" b="1" dirty="0" smtClean="0">
              <a:ea typeface="맑은 고딕"/>
            </a:endParaRPr>
          </a:p>
          <a:p>
            <a:pPr marL="285750" indent="-285750">
              <a:lnSpc>
                <a:spcPct val="50000"/>
              </a:lnSpc>
              <a:buFont typeface="Wingdings" panose="05000000000000000000" pitchFamily="2" charset="2"/>
              <a:buChar char="§"/>
            </a:pPr>
            <a:endParaRPr lang="ko-KR" altLang="en-US" b="1" dirty="0">
              <a:ea typeface="맑은 고딕"/>
            </a:endParaRPr>
          </a:p>
          <a:p>
            <a:r>
              <a:rPr lang="ko-KR" altLang="en-US" b="1" dirty="0" smtClean="0">
                <a:ea typeface="맑은 고딕"/>
              </a:rPr>
              <a:t>  </a:t>
            </a:r>
            <a:r>
              <a:rPr lang="ko-KR" altLang="en-US" b="1" dirty="0">
                <a:ea typeface="맑은 고딕"/>
              </a:rPr>
              <a:t>  </a:t>
            </a:r>
            <a:r>
              <a:rPr lang="ko-KR" altLang="en-US" b="1" dirty="0" smtClean="0">
                <a:ea typeface="맑은 고딕"/>
              </a:rPr>
              <a:t> </a:t>
            </a:r>
            <a:r>
              <a:rPr lang="en-US" altLang="ko-KR" b="1" dirty="0" smtClean="0">
                <a:ea typeface="맑은 고딕"/>
                <a:sym typeface="Wingdings" panose="05000000000000000000" pitchFamily="2" charset="2"/>
              </a:rPr>
              <a:t> </a:t>
            </a:r>
            <a:r>
              <a:rPr lang="ko-KR" altLang="en-US" b="1" dirty="0" smtClean="0">
                <a:ea typeface="맑은 고딕"/>
              </a:rPr>
              <a:t>"</a:t>
            </a:r>
            <a:r>
              <a:rPr lang="ko-KR" altLang="en-US" b="1" dirty="0">
                <a:ea typeface="맑은 고딕"/>
              </a:rPr>
              <a:t>순도를 99.9...9%로 정제한 </a:t>
            </a:r>
            <a:r>
              <a:rPr lang="en-US" b="1" dirty="0" smtClean="0">
                <a:ea typeface="+mn-lt"/>
                <a:cs typeface="+mn-lt"/>
              </a:rPr>
              <a:t>Si</a:t>
            </a:r>
            <a:r>
              <a:rPr lang="en-US" b="1" baseline="30000" dirty="0" smtClean="0">
                <a:ea typeface="+mn-lt"/>
                <a:cs typeface="+mn-lt"/>
              </a:rPr>
              <a:t>14 </a:t>
            </a:r>
            <a:r>
              <a:rPr lang="en-US" b="1" baseline="30000" dirty="0">
                <a:ea typeface="+mn-lt"/>
                <a:cs typeface="+mn-lt"/>
              </a:rPr>
              <a:t> </a:t>
            </a:r>
            <a:r>
              <a:rPr lang="ko-KR" altLang="en-US" sz="1600" b="1" dirty="0" err="1" smtClean="0">
                <a:ea typeface="+mn-lt"/>
                <a:cs typeface="+mn-lt"/>
              </a:rPr>
              <a:t>or</a:t>
            </a:r>
            <a:r>
              <a:rPr lang="ko-KR" altLang="en-US" sz="1600" b="1" dirty="0" smtClean="0">
                <a:ea typeface="+mn-lt"/>
                <a:cs typeface="+mn-lt"/>
              </a:rPr>
              <a:t>  </a:t>
            </a:r>
            <a:r>
              <a:rPr lang="en-US" altLang="ko-KR" b="1" dirty="0">
                <a:ea typeface="+mn-lt"/>
                <a:cs typeface="+mn-lt"/>
              </a:rPr>
              <a:t>Ge</a:t>
            </a:r>
            <a:r>
              <a:rPr lang="en-US" altLang="ko-KR" b="1" baseline="30000" dirty="0">
                <a:ea typeface="+mn-lt"/>
                <a:cs typeface="+mn-lt"/>
              </a:rPr>
              <a:t>32</a:t>
            </a:r>
            <a:r>
              <a:rPr lang="en-US" altLang="ko-KR" b="1" baseline="30000" dirty="0">
                <a:ea typeface="맑은 고딕"/>
              </a:rPr>
              <a:t> </a:t>
            </a:r>
            <a:r>
              <a:rPr lang="ko-KR" altLang="en-US" b="1" dirty="0">
                <a:ea typeface="맑은 고딕"/>
              </a:rPr>
              <a:t>결정으로 반도체의 재료"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323528" y="3681011"/>
            <a:ext cx="25971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altLang="ko-KR" b="1" dirty="0" smtClean="0">
                <a:latin typeface="+mn-ea"/>
                <a:cs typeface="+mn-lt"/>
              </a:rPr>
              <a:t>Si </a:t>
            </a:r>
            <a:r>
              <a:rPr lang="en-US" altLang="ko-KR" b="1" dirty="0" err="1">
                <a:latin typeface="+mn-ea"/>
                <a:cs typeface="+mn-lt"/>
              </a:rPr>
              <a:t>결정의</a:t>
            </a:r>
            <a:r>
              <a:rPr lang="en-US" altLang="ko-KR" b="1" dirty="0">
                <a:latin typeface="+mn-ea"/>
                <a:cs typeface="+mn-lt"/>
              </a:rPr>
              <a:t> </a:t>
            </a:r>
            <a:r>
              <a:rPr lang="en-US" altLang="ko-KR" b="1" dirty="0" err="1">
                <a:latin typeface="+mn-ea"/>
                <a:cs typeface="+mn-lt"/>
              </a:rPr>
              <a:t>내부</a:t>
            </a:r>
            <a:r>
              <a:rPr lang="en-US" altLang="ko-KR" b="1" dirty="0">
                <a:latin typeface="+mn-ea"/>
                <a:cs typeface="+mn-lt"/>
              </a:rPr>
              <a:t> </a:t>
            </a:r>
            <a:r>
              <a:rPr lang="en-US" altLang="ko-KR" b="1" dirty="0" err="1">
                <a:latin typeface="+mn-ea"/>
                <a:cs typeface="+mn-lt"/>
              </a:rPr>
              <a:t>모양</a:t>
            </a:r>
            <a:endParaRPr lang="ko-KR" altLang="en-US" dirty="0"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831935" y="4734845"/>
            <a:ext cx="3853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b="1" dirty="0" err="1">
                <a:ea typeface="맑은 고딕"/>
              </a:rPr>
              <a:t>Si의</a:t>
            </a:r>
            <a:r>
              <a:rPr lang="en-US" altLang="ko-KR" sz="1200" b="1" dirty="0">
                <a:ea typeface="맑은 고딕"/>
              </a:rPr>
              <a:t> </a:t>
            </a:r>
            <a:r>
              <a:rPr lang="en-US" altLang="ko-KR" sz="1200" b="1" dirty="0" err="1">
                <a:ea typeface="맑은 고딕"/>
              </a:rPr>
              <a:t>가전자</a:t>
            </a:r>
            <a:r>
              <a:rPr lang="en-US" altLang="ko-KR" sz="1200" b="1" dirty="0">
                <a:ea typeface="맑은 고딕"/>
              </a:rPr>
              <a:t>  </a:t>
            </a:r>
            <a:r>
              <a:rPr lang="ko-KR" altLang="ko-KR" sz="1200" b="1" dirty="0">
                <a:latin typeface="Malgun Gothic"/>
                <a:ea typeface="Malgun Gothic"/>
              </a:rPr>
              <a:t>→ </a:t>
            </a:r>
            <a:r>
              <a:rPr lang="en-US" altLang="ko-KR" sz="1200" b="1" dirty="0">
                <a:latin typeface="Malgun Gothic"/>
                <a:ea typeface="Malgun Gothic"/>
              </a:rPr>
              <a:t>4개</a:t>
            </a:r>
            <a:endParaRPr lang="ko-KR" altLang="ko-KR" sz="1200" b="1" dirty="0">
              <a:latin typeface="Malgun Gothic"/>
              <a:ea typeface="Malgun Gothic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b="1" dirty="0" err="1" smtClean="0">
                <a:latin typeface="Malgun Gothic"/>
                <a:ea typeface="Malgun Gothic"/>
              </a:rPr>
              <a:t>인접</a:t>
            </a:r>
            <a:r>
              <a:rPr lang="en-US" altLang="ko-KR" sz="1200" b="1" dirty="0" smtClean="0">
                <a:latin typeface="Malgun Gothic"/>
                <a:ea typeface="Malgun Gothic"/>
              </a:rPr>
              <a:t> </a:t>
            </a:r>
            <a:r>
              <a:rPr lang="en-US" altLang="ko-KR" sz="1200" b="1" dirty="0" err="1" smtClean="0">
                <a:latin typeface="Malgun Gothic"/>
                <a:ea typeface="Malgun Gothic"/>
              </a:rPr>
              <a:t>원자와</a:t>
            </a:r>
            <a:r>
              <a:rPr lang="en-US" altLang="ko-KR" sz="1200" b="1" dirty="0" smtClean="0">
                <a:latin typeface="Malgun Gothic"/>
                <a:ea typeface="Malgun Gothic"/>
              </a:rPr>
              <a:t> </a:t>
            </a:r>
            <a:r>
              <a:rPr lang="en-US" altLang="ko-KR" sz="1200" b="1" dirty="0" err="1" smtClean="0">
                <a:latin typeface="Malgun Gothic"/>
                <a:ea typeface="Malgun Gothic"/>
              </a:rPr>
              <a:t>전자</a:t>
            </a:r>
            <a:r>
              <a:rPr lang="ko-KR" altLang="en-US" sz="1200" b="1" dirty="0" smtClean="0">
                <a:latin typeface="Malgun Gothic"/>
                <a:ea typeface="Malgun Gothic"/>
              </a:rPr>
              <a:t>를 </a:t>
            </a:r>
            <a:r>
              <a:rPr lang="en-US" altLang="ko-KR" sz="1200" b="1" dirty="0" err="1" smtClean="0">
                <a:latin typeface="Malgun Gothic"/>
                <a:ea typeface="Malgun Gothic"/>
              </a:rPr>
              <a:t>공유</a:t>
            </a:r>
            <a:r>
              <a:rPr lang="en-US" altLang="ko-KR" sz="1200" b="1" dirty="0">
                <a:latin typeface="Malgun Gothic"/>
                <a:ea typeface="Malgun Gothic"/>
              </a:rPr>
              <a:t> </a:t>
            </a:r>
            <a:r>
              <a:rPr lang="ko-KR" altLang="ko-KR" sz="1200" b="1" dirty="0">
                <a:latin typeface="Malgun Gothic"/>
                <a:ea typeface="Malgun Gothic"/>
              </a:rPr>
              <a:t>→ </a:t>
            </a:r>
            <a:r>
              <a:rPr lang="en-US" altLang="ko-KR" sz="1200" b="1" dirty="0" smtClean="0">
                <a:latin typeface="Malgun Gothic"/>
                <a:ea typeface="Malgun Gothic"/>
              </a:rPr>
              <a:t>8</a:t>
            </a:r>
            <a:r>
              <a:rPr lang="ko-KR" altLang="en-US" sz="1200" b="1" dirty="0" smtClean="0">
                <a:latin typeface="Malgun Gothic"/>
                <a:ea typeface="Malgun Gothic"/>
              </a:rPr>
              <a:t>개</a:t>
            </a:r>
            <a:r>
              <a:rPr lang="en-US" altLang="ko-KR" sz="1200" b="1" dirty="0" smtClean="0">
                <a:ea typeface="맑은 고딕"/>
              </a:rPr>
              <a:t> (</a:t>
            </a:r>
            <a:r>
              <a:rPr lang="en-US" altLang="ko-KR" sz="1200" b="1" dirty="0" err="1" smtClean="0">
                <a:ea typeface="맑은 고딕"/>
              </a:rPr>
              <a:t>공유</a:t>
            </a:r>
            <a:r>
              <a:rPr lang="en-US" altLang="ko-KR" sz="1200" b="1" dirty="0" smtClean="0">
                <a:ea typeface="맑은 고딕"/>
              </a:rPr>
              <a:t> </a:t>
            </a:r>
            <a:r>
              <a:rPr lang="en-US" altLang="ko-KR" sz="1200" b="1" dirty="0" err="1" smtClean="0">
                <a:ea typeface="맑은 고딕"/>
              </a:rPr>
              <a:t>결합</a:t>
            </a:r>
            <a:r>
              <a:rPr lang="en-US" altLang="ko-KR" sz="1200" b="1" dirty="0" smtClean="0">
                <a:ea typeface="맑은 고딕"/>
              </a:rPr>
              <a:t>)</a:t>
            </a:r>
            <a:r>
              <a:rPr lang="en-US" altLang="ko-KR" sz="1200" b="1" dirty="0">
                <a:ea typeface="맑은 고딕"/>
              </a:rPr>
              <a:t> </a:t>
            </a:r>
            <a:r>
              <a:rPr lang="en-US" altLang="ko-KR" sz="1200" dirty="0">
                <a:ea typeface="맑은 고딕"/>
              </a:rPr>
              <a:t>      </a:t>
            </a:r>
            <a:endParaRPr lang="ko-KR" altLang="en-US" sz="1200" dirty="0"/>
          </a:p>
        </p:txBody>
      </p:sp>
      <p:sp>
        <p:nvSpPr>
          <p:cNvPr id="6" name="직사각형 5"/>
          <p:cNvSpPr/>
          <p:nvPr/>
        </p:nvSpPr>
        <p:spPr>
          <a:xfrm>
            <a:off x="3868595" y="5620883"/>
            <a:ext cx="41764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 dirty="0" smtClean="0">
                <a:latin typeface="+mn-ea"/>
              </a:rPr>
              <a:t>(</a:t>
            </a:r>
            <a:r>
              <a:rPr lang="en-US" altLang="ko-KR" sz="1400" b="1" dirty="0">
                <a:latin typeface="+mn-ea"/>
              </a:rPr>
              <a:t>주</a:t>
            </a:r>
            <a:r>
              <a:rPr lang="en-US" altLang="ko-KR" sz="1400" b="1" dirty="0" smtClean="0">
                <a:latin typeface="+mn-ea"/>
              </a:rPr>
              <a:t>) </a:t>
            </a:r>
            <a:r>
              <a:rPr lang="en-US" altLang="ko-KR" sz="1400" b="1" dirty="0" err="1" smtClean="0">
                <a:latin typeface="+mn-ea"/>
              </a:rPr>
              <a:t>진성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en-US" altLang="ko-KR" sz="1400" b="1" dirty="0" err="1" smtClean="0">
                <a:latin typeface="+mn-ea"/>
              </a:rPr>
              <a:t>반도체는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en-US" altLang="ko-KR" sz="1400" b="1" dirty="0" err="1">
                <a:latin typeface="+mn-ea"/>
              </a:rPr>
              <a:t>전기적으로</a:t>
            </a:r>
            <a:r>
              <a:rPr lang="en-US" altLang="ko-KR" sz="1400" b="1" dirty="0">
                <a:latin typeface="+mn-ea"/>
              </a:rPr>
              <a:t> </a:t>
            </a:r>
            <a:r>
              <a:rPr lang="en-US" altLang="ko-KR" sz="1400" b="1" dirty="0" err="1">
                <a:latin typeface="+mn-ea"/>
              </a:rPr>
              <a:t>절연체에</a:t>
            </a:r>
            <a:r>
              <a:rPr lang="en-US" altLang="ko-KR" sz="1400" b="1" dirty="0">
                <a:latin typeface="+mn-ea"/>
              </a:rPr>
              <a:t> </a:t>
            </a:r>
            <a:r>
              <a:rPr lang="en-US" altLang="ko-KR" sz="1400" b="1" dirty="0" err="1">
                <a:latin typeface="+mn-ea"/>
              </a:rPr>
              <a:t>가깝다</a:t>
            </a:r>
            <a:r>
              <a:rPr lang="en-US" altLang="ko-KR" sz="1400" b="1" dirty="0">
                <a:latin typeface="+mn-ea"/>
              </a:rPr>
              <a:t>.</a:t>
            </a:r>
            <a:endParaRPr lang="en-US" altLang="ko-KR" sz="1400" dirty="0"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443170"/>
            <a:ext cx="1760785" cy="1775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403" y="6237312"/>
            <a:ext cx="1004060" cy="451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28067"/>
            <a:ext cx="1043607" cy="868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23947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 smtClean="0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2ACFC5A-98DE-40AE-A8A9-812DC9AB7C54}"/>
              </a:ext>
            </a:extLst>
          </p:cNvPr>
          <p:cNvSpPr txBox="1"/>
          <p:nvPr/>
        </p:nvSpPr>
        <p:spPr>
          <a:xfrm>
            <a:off x="611560" y="1412776"/>
            <a:ext cx="7707520" cy="7848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ko-KR" altLang="en-US" b="1" dirty="0">
                <a:ea typeface="맑은 고딕"/>
              </a:rPr>
              <a:t>"진성 반도체에 불순물(B, </a:t>
            </a:r>
            <a:r>
              <a:rPr lang="en-US" altLang="ko-KR" b="1" dirty="0" smtClean="0">
                <a:ea typeface="맑은 고딕"/>
              </a:rPr>
              <a:t>As</a:t>
            </a:r>
            <a:r>
              <a:rPr lang="ko-KR" altLang="en-US" b="1" dirty="0" smtClean="0">
                <a:ea typeface="맑은 고딕"/>
              </a:rPr>
              <a:t>)</a:t>
            </a:r>
            <a:r>
              <a:rPr lang="ko-KR" altLang="en-US" b="1" dirty="0">
                <a:ea typeface="맑은 고딕"/>
              </a:rPr>
              <a:t>을 첨가해 전도도를 증가시키는 </a:t>
            </a:r>
            <a:r>
              <a:rPr lang="ko-KR" altLang="en-US" b="1" dirty="0" smtClean="0">
                <a:ea typeface="맑은 고딕"/>
              </a:rPr>
              <a:t>것“</a:t>
            </a:r>
            <a:endParaRPr lang="en-US" altLang="ko-KR" b="1" dirty="0" smtClean="0">
              <a:ea typeface="맑은 고딕"/>
            </a:endParaRPr>
          </a:p>
          <a:p>
            <a:pPr>
              <a:lnSpc>
                <a:spcPct val="50000"/>
              </a:lnSpc>
            </a:pPr>
            <a:endParaRPr lang="ko-KR" altLang="en-US" b="1" dirty="0">
              <a:ea typeface="맑은 고딕"/>
            </a:endParaRPr>
          </a:p>
          <a:p>
            <a:r>
              <a:rPr lang="ko-KR" altLang="en-US" b="1" dirty="0">
                <a:ea typeface="맑은 고딕"/>
              </a:rPr>
              <a:t>       </a:t>
            </a:r>
            <a:r>
              <a:rPr lang="en-US" altLang="ko-KR" b="1" dirty="0" smtClean="0">
                <a:latin typeface="+mn-ea"/>
                <a:cs typeface="+mn-lt"/>
                <a:sym typeface="Wingdings" panose="05000000000000000000" pitchFamily="2" charset="2"/>
              </a:rPr>
              <a:t> </a:t>
            </a:r>
            <a:r>
              <a:rPr lang="ko-KR" b="1" dirty="0" smtClean="0">
                <a:latin typeface="+mn-ea"/>
                <a:cs typeface="+mn-lt"/>
              </a:rPr>
              <a:t>첨가</a:t>
            </a:r>
            <a:r>
              <a:rPr lang="ko-KR" altLang="en-US" b="1" dirty="0" smtClean="0">
                <a:latin typeface="+mn-ea"/>
                <a:cs typeface="+mn-lt"/>
              </a:rPr>
              <a:t>된</a:t>
            </a:r>
            <a:r>
              <a:rPr lang="ko-KR" b="1" dirty="0" smtClean="0">
                <a:latin typeface="+mn-ea"/>
                <a:cs typeface="+mn-lt"/>
              </a:rPr>
              <a:t> 불순물</a:t>
            </a:r>
            <a:r>
              <a:rPr lang="ko-KR" altLang="en-US" b="1" dirty="0" smtClean="0">
                <a:latin typeface="+mn-ea"/>
                <a:cs typeface="+mn-lt"/>
              </a:rPr>
              <a:t> </a:t>
            </a:r>
            <a:r>
              <a:rPr lang="en-US" altLang="ko-KR" b="1" dirty="0" smtClean="0">
                <a:latin typeface="+mn-ea"/>
                <a:cs typeface="+mn-lt"/>
              </a:rPr>
              <a:t>:</a:t>
            </a:r>
            <a:r>
              <a:rPr lang="ko-KR" altLang="en-US" b="1" dirty="0">
                <a:latin typeface="+mn-ea"/>
                <a:cs typeface="+mn-lt"/>
              </a:rPr>
              <a:t>  </a:t>
            </a:r>
            <a:r>
              <a:rPr lang="en-US" altLang="ko-KR" b="1" dirty="0" smtClean="0">
                <a:latin typeface="+mn-ea"/>
                <a:cs typeface="+mn-lt"/>
              </a:rPr>
              <a:t>p</a:t>
            </a:r>
            <a:r>
              <a:rPr lang="ko-KR" altLang="en-US" b="1" dirty="0" smtClean="0">
                <a:latin typeface="+mn-ea"/>
                <a:cs typeface="+mn-lt"/>
              </a:rPr>
              <a:t>형 반도체는</a:t>
            </a:r>
            <a:r>
              <a:rPr lang="en-US" altLang="ko-KR" b="1" dirty="0" smtClean="0">
                <a:latin typeface="+mn-ea"/>
                <a:cs typeface="+mn-lt"/>
              </a:rPr>
              <a:t> </a:t>
            </a:r>
            <a:r>
              <a:rPr lang="en-US" b="1" baseline="30000" dirty="0" smtClean="0">
                <a:latin typeface="+mn-ea"/>
                <a:cs typeface="+mn-lt"/>
              </a:rPr>
              <a:t>5</a:t>
            </a:r>
            <a:r>
              <a:rPr lang="en-US" b="1" dirty="0" smtClean="0">
                <a:latin typeface="+mn-ea"/>
                <a:cs typeface="+mn-lt"/>
              </a:rPr>
              <a:t>B</a:t>
            </a:r>
            <a:r>
              <a:rPr lang="en-US" altLang="ko-KR" b="1" dirty="0" smtClean="0">
                <a:latin typeface="+mn-ea"/>
                <a:cs typeface="+mn-lt"/>
              </a:rPr>
              <a:t>,</a:t>
            </a:r>
            <a:r>
              <a:rPr lang="ko-KR" altLang="en-US" b="1" dirty="0" smtClean="0">
                <a:latin typeface="+mn-ea"/>
                <a:cs typeface="+mn-lt"/>
              </a:rPr>
              <a:t> </a:t>
            </a:r>
            <a:r>
              <a:rPr lang="en-US" altLang="ko-KR" b="1" dirty="0" smtClean="0">
                <a:latin typeface="+mn-ea"/>
                <a:cs typeface="+mn-lt"/>
              </a:rPr>
              <a:t>n</a:t>
            </a:r>
            <a:r>
              <a:rPr lang="ko-KR" altLang="en-US" b="1" dirty="0" smtClean="0">
                <a:latin typeface="+mn-ea"/>
                <a:cs typeface="+mn-lt"/>
              </a:rPr>
              <a:t>형 반도체는 </a:t>
            </a:r>
            <a:r>
              <a:rPr lang="en-US" altLang="ko-KR" b="1" baseline="30000" dirty="0" smtClean="0">
                <a:latin typeface="+mn-ea"/>
                <a:cs typeface="+mn-lt"/>
              </a:rPr>
              <a:t>33</a:t>
            </a:r>
            <a:r>
              <a:rPr lang="en-US" altLang="ko-KR" b="1" dirty="0" smtClean="0">
                <a:latin typeface="+mn-ea"/>
                <a:cs typeface="+mn-lt"/>
              </a:rPr>
              <a:t>As</a:t>
            </a:r>
            <a:endParaRPr lang="ko-KR" b="1" dirty="0">
              <a:latin typeface="+mn-ea"/>
            </a:endParaRPr>
          </a:p>
        </p:txBody>
      </p:sp>
      <p:sp>
        <p:nvSpPr>
          <p:cNvPr id="12" name="제목 1">
            <a:extLst>
              <a:ext uri="{FF2B5EF4-FFF2-40B4-BE49-F238E27FC236}">
                <a16:creationId xmlns="" xmlns:a16="http://schemas.microsoft.com/office/drawing/2014/main" id="{CB6535B0-6C2B-4D53-8108-E6BE945F3C88}"/>
              </a:ext>
            </a:extLst>
          </p:cNvPr>
          <p:cNvSpPr txBox="1">
            <a:spLocks/>
          </p:cNvSpPr>
          <p:nvPr/>
        </p:nvSpPr>
        <p:spPr bwMode="auto">
          <a:xfrm>
            <a:off x="323528" y="764704"/>
            <a:ext cx="5601991" cy="388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ko-KR" altLang="en-US" sz="2000" b="1" dirty="0" smtClean="0">
                <a:solidFill>
                  <a:schemeClr val="tx1"/>
                </a:solidFill>
                <a:ea typeface="맑은 고딕"/>
              </a:rPr>
              <a:t>도핑(</a:t>
            </a:r>
            <a:r>
              <a:rPr lang="ko-KR" altLang="en-US" sz="2000" b="1" dirty="0" err="1" smtClean="0">
                <a:solidFill>
                  <a:schemeClr val="tx1"/>
                </a:solidFill>
                <a:ea typeface="맑은 고딕"/>
              </a:rPr>
              <a:t>Doping</a:t>
            </a:r>
            <a:r>
              <a:rPr lang="ko-KR" altLang="en-US" sz="2000" b="1" dirty="0" smtClean="0">
                <a:solidFill>
                  <a:schemeClr val="tx1"/>
                </a:solidFill>
                <a:ea typeface="맑은 고딕"/>
              </a:rPr>
              <a:t>)</a:t>
            </a:r>
            <a:endParaRPr lang="ko-KR" altLang="en-US" sz="2000" b="1" dirty="0">
              <a:solidFill>
                <a:schemeClr val="tx1"/>
              </a:solidFill>
              <a:ea typeface="맑은 고딕"/>
            </a:endParaRPr>
          </a:p>
        </p:txBody>
      </p:sp>
      <p:pic>
        <p:nvPicPr>
          <p:cNvPr id="1026" name="Picture 2" descr="UFC on Fuel TV 8 Silva vs Stann : 대한민국 3인방 '김동현'강경호' '임현규' 총출동!!!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264" y="3140967"/>
            <a:ext cx="2004112" cy="2660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840" y="6172200"/>
            <a:ext cx="1272480" cy="572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 smtClean="0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="" xmlns:a16="http://schemas.microsoft.com/office/drawing/2014/main" id="{FB181D7C-25E6-4A01-A9BA-AAB23A776F1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7504" y="476672"/>
            <a:ext cx="8112574" cy="115212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altLang="ko-KR" sz="2000" b="1" dirty="0" smtClean="0">
                <a:ea typeface="맑은 고딕"/>
              </a:rPr>
              <a:t>1. p</a:t>
            </a:r>
            <a:r>
              <a:rPr lang="ko-KR" altLang="en-US" sz="2000" b="1" dirty="0" smtClean="0">
                <a:ea typeface="맑은 고딕"/>
              </a:rPr>
              <a:t>형 반도체</a:t>
            </a:r>
            <a:endParaRPr lang="en-US" altLang="ko-KR" sz="2000" b="1" dirty="0" smtClean="0">
              <a:ea typeface="맑은 고딕"/>
            </a:endParaRPr>
          </a:p>
          <a:p>
            <a:pPr marL="457200" indent="-457200">
              <a:lnSpc>
                <a:spcPct val="50000"/>
              </a:lnSpc>
              <a:buAutoNum type="arabicParenBoth"/>
            </a:pPr>
            <a:endParaRPr lang="ko-KR" altLang="en-US" sz="1400" b="1" dirty="0">
              <a:ea typeface="맑은 고딕"/>
            </a:endParaRPr>
          </a:p>
          <a:p>
            <a:pPr marL="0" indent="0">
              <a:buNone/>
            </a:pPr>
            <a:r>
              <a:rPr lang="ko-KR" altLang="en-US" sz="2000" b="1" dirty="0">
                <a:ea typeface="맑은 고딕"/>
              </a:rPr>
              <a:t>   </a:t>
            </a:r>
            <a:r>
              <a:rPr lang="ko-KR" altLang="en-US" sz="2000" b="1" dirty="0" smtClean="0">
                <a:ea typeface="맑은 고딕"/>
              </a:rPr>
              <a:t>  </a:t>
            </a:r>
            <a:r>
              <a:rPr lang="ko-KR" altLang="en-US" sz="1800" b="1" dirty="0">
                <a:ea typeface="맑은 고딕"/>
              </a:rPr>
              <a:t>"Si(규소) </a:t>
            </a:r>
            <a:r>
              <a:rPr lang="ko-KR" altLang="en-US" sz="1800" b="1" dirty="0" smtClean="0">
                <a:ea typeface="맑은 고딕"/>
              </a:rPr>
              <a:t>진성 반도체에  B</a:t>
            </a:r>
            <a:r>
              <a:rPr lang="ko-KR" altLang="en-US" sz="1800" b="1" dirty="0">
                <a:ea typeface="맑은 고딕"/>
              </a:rPr>
              <a:t>(붕소</a:t>
            </a:r>
            <a:r>
              <a:rPr lang="ko-KR" altLang="en-US" sz="1800" b="1" dirty="0" smtClean="0">
                <a:ea typeface="맑은 고딕"/>
              </a:rPr>
              <a:t>)</a:t>
            </a:r>
            <a:r>
              <a:rPr lang="ko-KR" altLang="en-US" sz="1800" b="1" dirty="0" err="1" smtClean="0">
                <a:ea typeface="맑은 고딕"/>
              </a:rPr>
              <a:t>를</a:t>
            </a:r>
            <a:r>
              <a:rPr lang="ko-KR" altLang="en-US" sz="1800" b="1" dirty="0" smtClean="0">
                <a:ea typeface="맑은 고딕"/>
              </a:rPr>
              <a:t> </a:t>
            </a:r>
            <a:r>
              <a:rPr lang="ko-KR" altLang="en-US" sz="1800" b="1" dirty="0">
                <a:ea typeface="맑은 고딕"/>
              </a:rPr>
              <a:t>혼합하여 결정을 만든 </a:t>
            </a:r>
            <a:r>
              <a:rPr lang="ko-KR" altLang="en-US" sz="1800" b="1" dirty="0" smtClean="0">
                <a:ea typeface="맑은 고딕"/>
              </a:rPr>
              <a:t>반도체</a:t>
            </a:r>
            <a:r>
              <a:rPr lang="en-US" altLang="ko-KR" sz="1800" b="1" dirty="0" smtClean="0">
                <a:ea typeface="맑은 고딕"/>
              </a:rPr>
              <a:t>”</a:t>
            </a:r>
            <a:endParaRPr lang="ko-KR" dirty="0"/>
          </a:p>
        </p:txBody>
      </p:sp>
      <p:sp>
        <p:nvSpPr>
          <p:cNvPr id="2" name="직사각형 1"/>
          <p:cNvSpPr/>
          <p:nvPr/>
        </p:nvSpPr>
        <p:spPr>
          <a:xfrm>
            <a:off x="392393" y="1660158"/>
            <a:ext cx="33762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b="1" dirty="0"/>
              <a:t>Si에 </a:t>
            </a:r>
            <a:r>
              <a:rPr lang="ko-KR" altLang="en-US" b="1" dirty="0" smtClean="0"/>
              <a:t>B를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혼합 (3</a:t>
            </a:r>
            <a:r>
              <a:rPr lang="ko-KR" altLang="en-US" b="1" dirty="0"/>
              <a:t>개의 </a:t>
            </a:r>
            <a:r>
              <a:rPr lang="ko-KR" altLang="en-US" b="1" dirty="0" err="1"/>
              <a:t>가전자</a:t>
            </a:r>
            <a:r>
              <a:rPr lang="ko-KR" altLang="en-US" b="1" dirty="0" smtClean="0"/>
              <a:t>)</a:t>
            </a:r>
            <a:endParaRPr lang="ko-KR" altLang="en-US" b="1" dirty="0"/>
          </a:p>
        </p:txBody>
      </p:sp>
      <p:sp>
        <p:nvSpPr>
          <p:cNvPr id="4" name="직사각형 3"/>
          <p:cNvSpPr/>
          <p:nvPr/>
        </p:nvSpPr>
        <p:spPr>
          <a:xfrm>
            <a:off x="4067944" y="3955419"/>
            <a:ext cx="410445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ko-KR" altLang="en-US" sz="1400" b="1" dirty="0" smtClean="0">
                <a:solidFill>
                  <a:prstClr val="black"/>
                </a:solidFill>
                <a:latin typeface="+mn-ea"/>
              </a:rPr>
              <a:t>(</a:t>
            </a:r>
            <a:r>
              <a:rPr lang="ko-KR" altLang="en-US" sz="1400" b="1" dirty="0">
                <a:solidFill>
                  <a:prstClr val="black"/>
                </a:solidFill>
                <a:latin typeface="+mn-ea"/>
              </a:rPr>
              <a:t>주</a:t>
            </a:r>
            <a:r>
              <a:rPr lang="ko-KR" altLang="en-US" sz="1400" b="1" dirty="0" smtClean="0">
                <a:solidFill>
                  <a:prstClr val="black"/>
                </a:solidFill>
                <a:latin typeface="+mn-ea"/>
              </a:rPr>
              <a:t>) </a:t>
            </a:r>
            <a:r>
              <a:rPr lang="ko-KR" altLang="en-US" sz="1400" b="1" dirty="0">
                <a:solidFill>
                  <a:prstClr val="black"/>
                </a:solidFill>
                <a:latin typeface="+mn-ea"/>
              </a:rPr>
              <a:t>B를 </a:t>
            </a:r>
            <a:r>
              <a:rPr lang="ko-KR" altLang="en-US" sz="1400" b="1" dirty="0" err="1">
                <a:solidFill>
                  <a:prstClr val="black"/>
                </a:solidFill>
                <a:latin typeface="+mn-ea"/>
              </a:rPr>
              <a:t>억셉터</a:t>
            </a:r>
            <a:r>
              <a:rPr lang="ko-KR" altLang="en-US" sz="1400" b="1" dirty="0">
                <a:solidFill>
                  <a:prstClr val="black"/>
                </a:solidFill>
                <a:latin typeface="+mn-ea"/>
              </a:rPr>
              <a:t>(Acceptor) →전자를 </a:t>
            </a:r>
            <a:r>
              <a:rPr lang="ko-KR" altLang="en-US" sz="1400" b="1" dirty="0" smtClean="0">
                <a:solidFill>
                  <a:prstClr val="black"/>
                </a:solidFill>
                <a:latin typeface="+mn-ea"/>
              </a:rPr>
              <a:t>받아들임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920785" y="2780928"/>
            <a:ext cx="4680520" cy="56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ko-KR" altLang="en-US" sz="1400" b="1" dirty="0" smtClean="0">
                <a:solidFill>
                  <a:prstClr val="black"/>
                </a:solidFill>
                <a:latin typeface="+mn-ea"/>
              </a:rPr>
              <a:t>전자 </a:t>
            </a:r>
            <a:r>
              <a:rPr lang="ko-KR" altLang="en-US" sz="1400" b="1" dirty="0">
                <a:solidFill>
                  <a:prstClr val="black"/>
                </a:solidFill>
                <a:latin typeface="+mn-ea"/>
              </a:rPr>
              <a:t>부족으로 홀(정공)이 생긴다 </a:t>
            </a:r>
            <a:endParaRPr lang="en-US" altLang="ko-KR" sz="1400" b="1" dirty="0" smtClean="0">
              <a:solidFill>
                <a:prstClr val="black"/>
              </a:solidFill>
              <a:latin typeface="+mn-ea"/>
            </a:endParaRPr>
          </a:p>
          <a:p>
            <a:pPr lvl="0">
              <a:spcBef>
                <a:spcPct val="20000"/>
              </a:spcBef>
            </a:pPr>
            <a:r>
              <a:rPr lang="ko-KR" altLang="en-US" sz="1400" b="1" dirty="0" smtClean="0">
                <a:solidFill>
                  <a:prstClr val="black"/>
                </a:solidFill>
                <a:latin typeface="+mn-ea"/>
              </a:rPr>
              <a:t>    → 홀은 결정 안을 </a:t>
            </a:r>
            <a:r>
              <a:rPr lang="ko-KR" altLang="en-US" sz="1400" b="1" dirty="0">
                <a:solidFill>
                  <a:prstClr val="black"/>
                </a:solidFill>
                <a:latin typeface="+mn-ea"/>
              </a:rPr>
              <a:t>자유롭게 움직이는 </a:t>
            </a:r>
            <a:r>
              <a:rPr lang="en-US" altLang="ko-KR" sz="1400" b="1" dirty="0">
                <a:solidFill>
                  <a:prstClr val="black"/>
                </a:solidFill>
                <a:latin typeface="+mn-ea"/>
              </a:rPr>
              <a:t>+</a:t>
            </a:r>
            <a:r>
              <a:rPr lang="en-US" altLang="ko-KR" sz="1400" b="1" dirty="0" err="1">
                <a:solidFill>
                  <a:prstClr val="black"/>
                </a:solidFill>
                <a:latin typeface="+mn-ea"/>
              </a:rPr>
              <a:t>전하로</a:t>
            </a:r>
            <a:r>
              <a:rPr lang="en-US" altLang="ko-KR" sz="1400" b="1" dirty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400" b="1" dirty="0" err="1" smtClean="0">
                <a:solidFill>
                  <a:prstClr val="black"/>
                </a:solidFill>
                <a:latin typeface="+mn-ea"/>
              </a:rPr>
              <a:t>간주</a:t>
            </a:r>
            <a:r>
              <a:rPr lang="ko-KR" altLang="en-US" sz="1400" b="1" dirty="0" smtClean="0">
                <a:solidFill>
                  <a:prstClr val="black"/>
                </a:solidFill>
                <a:latin typeface="+mn-ea"/>
              </a:rPr>
              <a:t> </a:t>
            </a:r>
            <a:endParaRPr lang="ko-KR" altLang="en-US" sz="1400" dirty="0">
              <a:solidFill>
                <a:prstClr val="black"/>
              </a:solidFill>
              <a:latin typeface="+mn-ea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87" y="2229541"/>
            <a:ext cx="2033655" cy="2033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직사각형 12"/>
          <p:cNvSpPr/>
          <p:nvPr/>
        </p:nvSpPr>
        <p:spPr>
          <a:xfrm>
            <a:off x="507362" y="4581128"/>
            <a:ext cx="57293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ea"/>
              <a:buAutoNum type="circleNumDbPlain" startAt="2"/>
            </a:pPr>
            <a:r>
              <a:rPr lang="ko-KR" altLang="en-US" b="1" dirty="0" smtClean="0"/>
              <a:t>P</a:t>
            </a:r>
            <a:r>
              <a:rPr lang="ko-KR" altLang="en-US" b="1" dirty="0"/>
              <a:t>형 </a:t>
            </a:r>
            <a:r>
              <a:rPr lang="ko-KR" altLang="en-US" b="1" dirty="0" smtClean="0"/>
              <a:t>반도체</a:t>
            </a:r>
            <a:r>
              <a:rPr lang="ko-KR" altLang="en-US" b="1" dirty="0"/>
              <a:t>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722" y="5733256"/>
            <a:ext cx="1077832" cy="562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786915" y="5013176"/>
            <a:ext cx="78488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 dirty="0"/>
              <a:t>B의 양을 가감하여 </a:t>
            </a:r>
            <a:r>
              <a:rPr lang="ko-KR" altLang="en-US" b="1" dirty="0" err="1"/>
              <a:t>전도도를</a:t>
            </a:r>
            <a:r>
              <a:rPr lang="ko-KR" altLang="en-US" b="1" dirty="0"/>
              <a:t> 인의적으로 조정 가능 (B의 </a:t>
            </a:r>
            <a:r>
              <a:rPr lang="ko-KR" altLang="en-US" b="1" dirty="0" err="1"/>
              <a:t>갯수</a:t>
            </a:r>
            <a:r>
              <a:rPr lang="ko-KR" altLang="en-US" b="1" dirty="0"/>
              <a:t> = 홀의 </a:t>
            </a:r>
            <a:r>
              <a:rPr lang="ko-KR" altLang="en-US" b="1" dirty="0" err="1"/>
              <a:t>갯수</a:t>
            </a:r>
            <a:r>
              <a:rPr lang="ko-KR" altLang="en-US" b="1" dirty="0"/>
              <a:t>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en-US" b="1" u="sng" dirty="0" smtClean="0">
                <a:latin typeface="맑은 고딕" panose="020F0502020204030204"/>
                <a:ea typeface="맑은 고딕"/>
              </a:rPr>
              <a:t>+</a:t>
            </a:r>
            <a:r>
              <a:rPr lang="ko-KR" altLang="en-US" b="1" u="sng" dirty="0">
                <a:latin typeface="맑은 고딕" panose="020F0502020204030204"/>
              </a:rPr>
              <a:t>전하</a:t>
            </a:r>
            <a:r>
              <a:rPr lang="ko-KR" altLang="en-US" b="1" dirty="0"/>
              <a:t>(홀)가 결정 내를 움직이므로 Positive라는 의미로 P형 반도체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 dirty="0" smtClean="0"/>
              <a:t> </a:t>
            </a:r>
            <a:r>
              <a:rPr lang="en-US" altLang="ko-KR" b="1" dirty="0" smtClean="0"/>
              <a:t>p</a:t>
            </a:r>
            <a:r>
              <a:rPr lang="ko-KR" altLang="en-US" b="1" dirty="0" smtClean="0"/>
              <a:t>형 반도체 기호 </a:t>
            </a:r>
            <a:r>
              <a:rPr lang="en-US" altLang="ko-KR" b="1" dirty="0"/>
              <a:t>: </a:t>
            </a:r>
            <a:r>
              <a:rPr lang="ko-KR" altLang="en-US" b="1" dirty="0"/>
              <a:t> 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840" y="6172200"/>
            <a:ext cx="1272480" cy="572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52526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 smtClean="0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DEDC5EC-6E28-4DF9-8383-75D2C1923093}"/>
              </a:ext>
            </a:extLst>
          </p:cNvPr>
          <p:cNvSpPr txBox="1"/>
          <p:nvPr/>
        </p:nvSpPr>
        <p:spPr>
          <a:xfrm>
            <a:off x="179512" y="404664"/>
            <a:ext cx="8564880" cy="9387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ko-KR" altLang="en-US" sz="2000" b="1" dirty="0" smtClean="0">
                <a:ea typeface="맑은 고딕"/>
              </a:rPr>
              <a:t>2</a:t>
            </a:r>
            <a:r>
              <a:rPr lang="en-US" altLang="ko-KR" sz="2000" b="1" dirty="0" smtClean="0">
                <a:ea typeface="맑은 고딕"/>
              </a:rPr>
              <a:t>. </a:t>
            </a:r>
            <a:r>
              <a:rPr lang="ko-KR" altLang="en-US" sz="2000" b="1" dirty="0" smtClean="0">
                <a:ea typeface="맑은 고딕"/>
              </a:rPr>
              <a:t> </a:t>
            </a:r>
            <a:r>
              <a:rPr lang="ko-KR" altLang="en-US" sz="2000" b="1" dirty="0">
                <a:ea typeface="맑은 고딕"/>
              </a:rPr>
              <a:t>n형 반도체</a:t>
            </a:r>
            <a:r>
              <a:rPr lang="ko-KR" altLang="en-US" sz="2200" b="1" dirty="0">
                <a:ea typeface="맑은 고딕"/>
              </a:rPr>
              <a:t> </a:t>
            </a:r>
            <a:endParaRPr lang="en-US" altLang="ko-KR" sz="2200" b="1" dirty="0" smtClean="0">
              <a:ea typeface="맑은 고딕"/>
            </a:endParaRPr>
          </a:p>
          <a:p>
            <a:pPr>
              <a:lnSpc>
                <a:spcPct val="50000"/>
              </a:lnSpc>
            </a:pPr>
            <a:endParaRPr lang="en-US" altLang="ko-KR" sz="2200" b="1" dirty="0" smtClean="0">
              <a:ea typeface="맑은 고딕"/>
            </a:endParaRPr>
          </a:p>
          <a:p>
            <a:r>
              <a:rPr lang="ko-KR" altLang="en-US" sz="2200" b="1" dirty="0">
                <a:ea typeface="맑은 고딕"/>
              </a:rPr>
              <a:t>    </a:t>
            </a:r>
            <a:r>
              <a:rPr lang="ko-KR" altLang="en-US" b="1" dirty="0">
                <a:ea typeface="맑은 고딕"/>
              </a:rPr>
              <a:t>"Si </a:t>
            </a:r>
            <a:r>
              <a:rPr lang="ko-KR" altLang="en-US" b="1" dirty="0" smtClean="0">
                <a:ea typeface="맑은 고딕"/>
              </a:rPr>
              <a:t>진성 반도체에 </a:t>
            </a:r>
            <a:r>
              <a:rPr lang="ko-KR" altLang="en-US" b="1" dirty="0">
                <a:ea typeface="맑은 고딕"/>
              </a:rPr>
              <a:t>As(비소</a:t>
            </a:r>
            <a:r>
              <a:rPr lang="ko-KR" altLang="en-US" b="1" dirty="0" smtClean="0">
                <a:ea typeface="맑은 고딕"/>
              </a:rPr>
              <a:t>, </a:t>
            </a:r>
            <a:r>
              <a:rPr lang="ko-KR" altLang="en-US" b="1" dirty="0" err="1" smtClean="0">
                <a:ea typeface="맑은 고딕"/>
              </a:rPr>
              <a:t>가전자</a:t>
            </a:r>
            <a:r>
              <a:rPr lang="ko-KR" altLang="en-US" b="1" dirty="0">
                <a:ea typeface="맑은 고딕"/>
              </a:rPr>
              <a:t> 5개)를 혼합하여 결정"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051A7D9-57BC-45F2-AB72-5D89B2C71EF5}"/>
              </a:ext>
            </a:extLst>
          </p:cNvPr>
          <p:cNvSpPr txBox="1"/>
          <p:nvPr/>
        </p:nvSpPr>
        <p:spPr>
          <a:xfrm>
            <a:off x="392076" y="5330964"/>
            <a:ext cx="856488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ko-KR" altLang="en-US" b="1" dirty="0">
                <a:ea typeface="맑은 고딕"/>
              </a:rPr>
              <a:t>      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D5D4618-5404-4D75-B3AD-81CA3FB8C6F8}"/>
              </a:ext>
            </a:extLst>
          </p:cNvPr>
          <p:cNvSpPr txBox="1"/>
          <p:nvPr/>
        </p:nvSpPr>
        <p:spPr>
          <a:xfrm>
            <a:off x="361395" y="1628800"/>
            <a:ext cx="471466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24000" indent="-324000" eaLnBrk="1" fontAlgn="auto" latinLnBrk="1" hangingPunct="1">
              <a:spcBef>
                <a:spcPts val="0"/>
              </a:spcBef>
              <a:spcAft>
                <a:spcPts val="0"/>
              </a:spcAft>
              <a:buFont typeface="+mj-ea"/>
              <a:buAutoNum type="circleNumDbPlain"/>
            </a:pPr>
            <a:r>
              <a:rPr lang="ko-KR" altLang="en-US" b="1" dirty="0" smtClean="0">
                <a:solidFill>
                  <a:prstClr val="black"/>
                </a:solidFill>
                <a:latin typeface="+mn-ea"/>
              </a:rPr>
              <a:t>Si </a:t>
            </a:r>
            <a:r>
              <a:rPr lang="ko-KR" altLang="en-US" b="1" dirty="0">
                <a:solidFill>
                  <a:prstClr val="black"/>
                </a:solidFill>
                <a:latin typeface="+mn-ea"/>
              </a:rPr>
              <a:t>에 </a:t>
            </a:r>
            <a:r>
              <a:rPr lang="ko-KR" altLang="en-US" b="1" dirty="0" smtClean="0">
                <a:solidFill>
                  <a:prstClr val="black"/>
                </a:solidFill>
                <a:latin typeface="+mn-ea"/>
              </a:rPr>
              <a:t>A</a:t>
            </a:r>
            <a:r>
              <a:rPr lang="en-US" altLang="ko-KR" b="1" dirty="0" smtClean="0">
                <a:solidFill>
                  <a:prstClr val="black"/>
                </a:solidFill>
                <a:latin typeface="+mn-ea"/>
              </a:rPr>
              <a:t>s</a:t>
            </a:r>
            <a:r>
              <a:rPr lang="ko-KR" altLang="en-US" b="1" dirty="0" smtClean="0">
                <a:solidFill>
                  <a:prstClr val="black"/>
                </a:solidFill>
                <a:latin typeface="+mn-ea"/>
              </a:rPr>
              <a:t>를 혼합</a:t>
            </a:r>
            <a:r>
              <a:rPr lang="ko-KR" altLang="en-US" b="1" dirty="0">
                <a:solidFill>
                  <a:prstClr val="black"/>
                </a:solidFill>
                <a:latin typeface="+mn-ea"/>
              </a:rPr>
              <a:t>                    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3EF4761-929B-4B59-9FB5-929C5F293D9F}"/>
              </a:ext>
            </a:extLst>
          </p:cNvPr>
          <p:cNvSpPr txBox="1"/>
          <p:nvPr/>
        </p:nvSpPr>
        <p:spPr>
          <a:xfrm>
            <a:off x="419053" y="4653136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24000" indent="-324000">
              <a:buFont typeface="+mj-ea"/>
              <a:buAutoNum type="circleNumDbPlain" startAt="2"/>
            </a:pPr>
            <a:r>
              <a:rPr lang="en-US" altLang="ko-KR" b="1" dirty="0" smtClean="0">
                <a:latin typeface="Malgun Gothic"/>
                <a:ea typeface="Malgun Gothic"/>
              </a:rPr>
              <a:t>n</a:t>
            </a:r>
            <a:r>
              <a:rPr lang="ko-KR" altLang="en-US" b="1" dirty="0" smtClean="0">
                <a:ea typeface="맑은 고딕"/>
              </a:rPr>
              <a:t>형 </a:t>
            </a:r>
            <a:r>
              <a:rPr lang="ko-KR" altLang="en-US" b="1" dirty="0">
                <a:ea typeface="맑은 고딕"/>
              </a:rPr>
              <a:t>반도체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690FCD9-9682-49D5-9902-D824201A2B1A}"/>
              </a:ext>
            </a:extLst>
          </p:cNvPr>
          <p:cNvSpPr txBox="1"/>
          <p:nvPr/>
        </p:nvSpPr>
        <p:spPr>
          <a:xfrm>
            <a:off x="515883" y="5053965"/>
            <a:ext cx="8288563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 dirty="0" smtClean="0">
                <a:ea typeface="맑은 고딕"/>
              </a:rPr>
              <a:t>As</a:t>
            </a:r>
            <a:r>
              <a:rPr lang="ko-KR" altLang="en-US" b="1" dirty="0">
                <a:ea typeface="맑은 고딕"/>
              </a:rPr>
              <a:t>의 양을 조절 </a:t>
            </a:r>
            <a:r>
              <a:rPr lang="ko-KR" b="1" dirty="0">
                <a:ea typeface="+mn-lt"/>
                <a:cs typeface="+mn-lt"/>
              </a:rPr>
              <a:t>→</a:t>
            </a:r>
            <a:r>
              <a:rPr lang="ko-KR" b="1" dirty="0">
                <a:ea typeface="맑은 고딕"/>
              </a:rPr>
              <a:t> </a:t>
            </a:r>
            <a:r>
              <a:rPr lang="ko-KR" altLang="en-US" b="1" dirty="0">
                <a:ea typeface="맑은 고딕"/>
              </a:rPr>
              <a:t>자유전자의 양을 조절 </a:t>
            </a:r>
            <a:r>
              <a:rPr lang="ko-KR" b="1" dirty="0">
                <a:ea typeface="+mn-lt"/>
                <a:cs typeface="+mn-lt"/>
              </a:rPr>
              <a:t>→ </a:t>
            </a:r>
            <a:r>
              <a:rPr lang="ko-KR" altLang="en-US" b="1" dirty="0">
                <a:ea typeface="맑은 고딕"/>
              </a:rPr>
              <a:t>전도도 </a:t>
            </a:r>
            <a:r>
              <a:rPr lang="ko-KR" altLang="en-US" b="1" dirty="0" smtClean="0">
                <a:ea typeface="맑은 고딕"/>
              </a:rPr>
              <a:t>조절</a:t>
            </a:r>
            <a:endParaRPr lang="ko-KR" altLang="en-US" b="1" dirty="0">
              <a:ea typeface="맑은 고딕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b="1" dirty="0">
                <a:ea typeface="맑은 고딕"/>
              </a:rPr>
              <a:t> </a:t>
            </a:r>
            <a:r>
              <a:rPr lang="en-US" altLang="ko-KR" b="1" dirty="0">
                <a:ea typeface="+mn-lt"/>
                <a:cs typeface="+mn-lt"/>
              </a:rPr>
              <a:t>-</a:t>
            </a:r>
            <a:r>
              <a:rPr lang="ko-KR" altLang="en-US" b="1" dirty="0">
                <a:ea typeface="맑은 고딕"/>
              </a:rPr>
              <a:t>전하를 가진 전자가 결정 내를 움직이므로 Negative라는 의미로 </a:t>
            </a:r>
            <a:r>
              <a:rPr lang="en-US" altLang="ko-KR" b="1" dirty="0" smtClean="0">
                <a:ea typeface="맑은 고딕"/>
              </a:rPr>
              <a:t>n</a:t>
            </a:r>
            <a:r>
              <a:rPr lang="ko-KR" altLang="en-US" b="1" dirty="0" smtClean="0">
                <a:ea typeface="맑은 고딕"/>
              </a:rPr>
              <a:t>형 반도체</a:t>
            </a:r>
            <a:endParaRPr lang="ko-KR" altLang="en-US" b="1" dirty="0">
              <a:ea typeface="맑은 고딕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b="1" dirty="0">
                <a:ea typeface="맑은 고딕"/>
              </a:rPr>
              <a:t> </a:t>
            </a:r>
            <a:r>
              <a:rPr lang="en-US" altLang="ko-KR" b="1" dirty="0" smtClean="0">
                <a:ea typeface="맑은 고딕"/>
              </a:rPr>
              <a:t>n</a:t>
            </a:r>
            <a:r>
              <a:rPr lang="ko-KR" altLang="en-US" b="1" dirty="0" smtClean="0">
                <a:ea typeface="맑은 고딕"/>
              </a:rPr>
              <a:t>형 반도체 기호 </a:t>
            </a:r>
            <a:r>
              <a:rPr lang="en-US" altLang="ko-KR" b="1" dirty="0" smtClean="0">
                <a:ea typeface="맑은 고딕"/>
              </a:rPr>
              <a:t>: </a:t>
            </a:r>
            <a:endParaRPr lang="ko-KR" b="1" dirty="0"/>
          </a:p>
        </p:txBody>
      </p:sp>
      <p:sp>
        <p:nvSpPr>
          <p:cNvPr id="4" name="직사각형 3"/>
          <p:cNvSpPr/>
          <p:nvPr/>
        </p:nvSpPr>
        <p:spPr>
          <a:xfrm>
            <a:off x="4184576" y="3263459"/>
            <a:ext cx="38399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1" fontAlgn="auto" latinLnBrk="1" hangingPunct="1">
              <a:spcBef>
                <a:spcPts val="0"/>
              </a:spcBef>
              <a:spcAft>
                <a:spcPts val="0"/>
              </a:spcAft>
            </a:pPr>
            <a:r>
              <a:rPr lang="ko-KR" altLang="en-US" sz="1400" b="1" dirty="0">
                <a:solidFill>
                  <a:prstClr val="black"/>
                </a:solidFill>
                <a:latin typeface="맑은 고딕" panose="020F0502020204030204"/>
              </a:rPr>
              <a:t> 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F0502020204030204"/>
              </a:rPr>
              <a:t>(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F0502020204030204"/>
              </a:rPr>
              <a:t>주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F0502020204030204"/>
              </a:rPr>
              <a:t>) As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F0502020204030204"/>
              </a:rPr>
              <a:t>를 </a:t>
            </a:r>
            <a:r>
              <a:rPr lang="ko-KR" altLang="en-US" sz="1400" b="1" dirty="0" err="1">
                <a:solidFill>
                  <a:prstClr val="black"/>
                </a:solidFill>
                <a:latin typeface="맑은 고딕" panose="020F0502020204030204"/>
              </a:rPr>
              <a:t>도너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F0502020204030204"/>
              </a:rPr>
              <a:t>(Donor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F0502020204030204"/>
              </a:rPr>
              <a:t>) </a:t>
            </a:r>
            <a:r>
              <a:rPr lang="ko-KR" altLang="en-US" b="1" dirty="0" smtClean="0">
                <a:solidFill>
                  <a:prstClr val="black"/>
                </a:solidFill>
                <a:latin typeface="맑은 고딕" panose="020F0502020204030204"/>
                <a:cs typeface="Calibri"/>
              </a:rPr>
              <a:t>→ 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anose="020F0502020204030204"/>
              </a:rPr>
              <a:t>전자의 </a:t>
            </a:r>
            <a:r>
              <a:rPr lang="ko-KR" altLang="en-US" sz="1200" b="1" dirty="0">
                <a:solidFill>
                  <a:prstClr val="black"/>
                </a:solidFill>
                <a:latin typeface="맑은 고딕" panose="020F0502020204030204"/>
              </a:rPr>
              <a:t>기증자</a:t>
            </a:r>
            <a:r>
              <a:rPr lang="ko-KR" altLang="en-US" b="1" dirty="0">
                <a:solidFill>
                  <a:prstClr val="black"/>
                </a:solidFill>
                <a:latin typeface="맑은 고딕" panose="020F0502020204030204"/>
              </a:rPr>
              <a:t>    </a:t>
            </a:r>
            <a:endParaRPr lang="ko-KR" altLang="en-US" sz="1100" b="1" dirty="0">
              <a:solidFill>
                <a:prstClr val="black"/>
              </a:solidFill>
              <a:latin typeface="맑은 고딕" panose="020F0502020204030204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78484"/>
            <a:ext cx="2099468" cy="2099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직사각형 12"/>
          <p:cNvSpPr/>
          <p:nvPr/>
        </p:nvSpPr>
        <p:spPr>
          <a:xfrm>
            <a:off x="4184576" y="2353756"/>
            <a:ext cx="2667439" cy="56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ko-KR" sz="1400" b="1" dirty="0" smtClean="0">
                <a:solidFill>
                  <a:prstClr val="black"/>
                </a:solidFill>
                <a:latin typeface="+mn-ea"/>
              </a:rPr>
              <a:t>1</a:t>
            </a:r>
            <a:r>
              <a:rPr lang="ko-KR" altLang="en-US" sz="1400" b="1" dirty="0" smtClean="0">
                <a:solidFill>
                  <a:prstClr val="black"/>
                </a:solidFill>
                <a:latin typeface="+mn-ea"/>
              </a:rPr>
              <a:t>개의</a:t>
            </a:r>
            <a:r>
              <a:rPr lang="en-US" altLang="ko-KR" sz="14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400" b="1" dirty="0" smtClean="0">
                <a:solidFill>
                  <a:prstClr val="black"/>
                </a:solidFill>
                <a:latin typeface="+mn-ea"/>
              </a:rPr>
              <a:t>전자가 남는다</a:t>
            </a:r>
            <a:endParaRPr lang="en-US" altLang="ko-KR" sz="1400" b="1" dirty="0" smtClean="0">
              <a:solidFill>
                <a:prstClr val="black"/>
              </a:solidFill>
              <a:latin typeface="+mn-ea"/>
            </a:endParaRPr>
          </a:p>
          <a:p>
            <a:pPr lvl="0">
              <a:spcBef>
                <a:spcPct val="20000"/>
              </a:spcBef>
            </a:pPr>
            <a:r>
              <a:rPr lang="ko-KR" altLang="en-US" sz="1400" b="1" dirty="0" smtClean="0">
                <a:solidFill>
                  <a:prstClr val="black"/>
                </a:solidFill>
                <a:latin typeface="+mn-ea"/>
              </a:rPr>
              <a:t>    → 자유전자가 된다 </a:t>
            </a:r>
            <a:endParaRPr lang="ko-KR" altLang="en-US" sz="1400" dirty="0">
              <a:solidFill>
                <a:prstClr val="black"/>
              </a:solidFill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156" y="5749335"/>
            <a:ext cx="1348399" cy="703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840" y="6172200"/>
            <a:ext cx="1272480" cy="572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모서리가 둥근 직사각형 10"/>
          <p:cNvSpPr/>
          <p:nvPr/>
        </p:nvSpPr>
        <p:spPr>
          <a:xfrm>
            <a:off x="6878638" y="6453188"/>
            <a:ext cx="2230437" cy="360362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8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 smtClean="0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DEDC5EC-6E28-4DF9-8383-75D2C1923093}"/>
              </a:ext>
            </a:extLst>
          </p:cNvPr>
          <p:cNvSpPr txBox="1"/>
          <p:nvPr/>
        </p:nvSpPr>
        <p:spPr>
          <a:xfrm>
            <a:off x="197970" y="633826"/>
            <a:ext cx="6102222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altLang="ko-KR" sz="2000" b="1" dirty="0" smtClean="0">
                <a:latin typeface="+mn-ea"/>
              </a:rPr>
              <a:t>3.</a:t>
            </a:r>
            <a:r>
              <a:rPr lang="ko-KR" altLang="en-US" sz="2000" b="1" dirty="0" smtClean="0">
                <a:latin typeface="+mn-ea"/>
              </a:rPr>
              <a:t> 다수 </a:t>
            </a:r>
            <a:r>
              <a:rPr lang="ko-KR" altLang="en-US" sz="2000" b="1" dirty="0" err="1" smtClean="0">
                <a:latin typeface="+mn-ea"/>
              </a:rPr>
              <a:t>캐리어와</a:t>
            </a:r>
            <a:r>
              <a:rPr lang="ko-KR" altLang="en-US" sz="2000" b="1" dirty="0" smtClean="0">
                <a:latin typeface="+mn-ea"/>
              </a:rPr>
              <a:t> 소수 </a:t>
            </a:r>
            <a:r>
              <a:rPr lang="ko-KR" altLang="en-US" sz="2000" b="1" dirty="0" err="1" smtClean="0">
                <a:latin typeface="+mn-ea"/>
              </a:rPr>
              <a:t>캐리어</a:t>
            </a:r>
            <a:endParaRPr lang="ko-KR" altLang="en-US" b="1" dirty="0"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051A7D9-57BC-45F2-AB72-5D89B2C71EF5}"/>
              </a:ext>
            </a:extLst>
          </p:cNvPr>
          <p:cNvSpPr txBox="1"/>
          <p:nvPr/>
        </p:nvSpPr>
        <p:spPr>
          <a:xfrm>
            <a:off x="392076" y="5330964"/>
            <a:ext cx="856488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ko-KR" altLang="en-US" b="1" dirty="0">
                <a:ea typeface="맑은 고딕"/>
              </a:rPr>
              <a:t>      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F97C814B-007D-4C4C-9815-0A3C8ED17F0D}"/>
              </a:ext>
            </a:extLst>
          </p:cNvPr>
          <p:cNvSpPr txBox="1"/>
          <p:nvPr/>
        </p:nvSpPr>
        <p:spPr>
          <a:xfrm>
            <a:off x="395536" y="1340906"/>
            <a:ext cx="243766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b="1" dirty="0" err="1" smtClean="0">
                <a:latin typeface="+mn-ea"/>
                <a:cs typeface="+mn-lt"/>
              </a:rPr>
              <a:t>캐리어</a:t>
            </a:r>
            <a:r>
              <a:rPr lang="en-US" altLang="ko-KR" b="1" dirty="0" smtClean="0">
                <a:latin typeface="+mn-ea"/>
                <a:cs typeface="+mn-lt"/>
              </a:rPr>
              <a:t>(Carrier)</a:t>
            </a:r>
            <a:r>
              <a:rPr lang="ko-KR" b="1" dirty="0" smtClean="0">
                <a:latin typeface="+mn-ea"/>
                <a:cs typeface="+mn-lt"/>
              </a:rPr>
              <a:t>?</a:t>
            </a:r>
            <a:endParaRPr lang="ko-KR" altLang="en-US" b="1" dirty="0">
              <a:latin typeface="+mn-ea"/>
              <a:cs typeface="+mn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C841C68B-CFD1-4609-B4AA-1F4B0DB58D3E}"/>
              </a:ext>
            </a:extLst>
          </p:cNvPr>
          <p:cNvSpPr txBox="1"/>
          <p:nvPr/>
        </p:nvSpPr>
        <p:spPr>
          <a:xfrm>
            <a:off x="611560" y="1907540"/>
            <a:ext cx="48524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af-ZA" b="1" dirty="0" smtClean="0">
                <a:latin typeface="+mn-ea"/>
                <a:cs typeface="+mn-lt"/>
                <a:sym typeface="Wingdings" panose="05000000000000000000" pitchFamily="2" charset="2"/>
              </a:rPr>
              <a:t> </a:t>
            </a:r>
            <a:r>
              <a:rPr lang="af-ZA" b="1" dirty="0" smtClean="0">
                <a:latin typeface="+mn-ea"/>
                <a:cs typeface="+mn-lt"/>
              </a:rPr>
              <a:t>"</a:t>
            </a:r>
            <a:r>
              <a:rPr lang="ko-KR" altLang="af-ZA" b="1" dirty="0">
                <a:latin typeface="+mn-ea"/>
                <a:cs typeface="+mn-lt"/>
              </a:rPr>
              <a:t>전하의</a:t>
            </a:r>
            <a:r>
              <a:rPr lang="af-ZA" b="1" dirty="0">
                <a:latin typeface="+mn-ea"/>
                <a:cs typeface="+mn-lt"/>
              </a:rPr>
              <a:t> </a:t>
            </a:r>
            <a:r>
              <a:rPr lang="ko-KR" altLang="af-ZA" b="1" dirty="0">
                <a:latin typeface="+mn-ea"/>
                <a:cs typeface="+mn-lt"/>
              </a:rPr>
              <a:t>운반자를</a:t>
            </a:r>
            <a:r>
              <a:rPr lang="af-ZA" b="1" dirty="0">
                <a:latin typeface="+mn-ea"/>
                <a:cs typeface="+mn-lt"/>
              </a:rPr>
              <a:t> </a:t>
            </a:r>
            <a:r>
              <a:rPr lang="ko-KR" altLang="af-ZA" b="1" dirty="0">
                <a:latin typeface="+mn-ea"/>
                <a:cs typeface="+mn-lt"/>
              </a:rPr>
              <a:t>의미</a:t>
            </a:r>
            <a:r>
              <a:rPr lang="af-ZA" altLang="ko-KR" b="1" dirty="0">
                <a:latin typeface="+mn-ea"/>
                <a:cs typeface="+mn-lt"/>
              </a:rPr>
              <a:t>"  </a:t>
            </a:r>
            <a:r>
              <a:rPr lang="af-ZA" b="1" dirty="0" smtClean="0">
                <a:latin typeface="+mn-ea"/>
                <a:cs typeface="+mn-lt"/>
              </a:rPr>
              <a:t>( = </a:t>
            </a:r>
            <a:r>
              <a:rPr lang="ko-KR" altLang="af-ZA" b="1" dirty="0" err="1" smtClean="0">
                <a:latin typeface="+mn-ea"/>
                <a:cs typeface="+mn-lt"/>
              </a:rPr>
              <a:t>반송자</a:t>
            </a:r>
            <a:r>
              <a:rPr lang="af-ZA" altLang="ko-KR" b="1" dirty="0" smtClean="0">
                <a:latin typeface="+mn-ea"/>
                <a:cs typeface="+mn-lt"/>
              </a:rPr>
              <a:t> </a:t>
            </a:r>
            <a:r>
              <a:rPr lang="af-ZA" b="1" dirty="0" smtClean="0">
                <a:latin typeface="+mn-ea"/>
                <a:cs typeface="+mn-lt"/>
              </a:rPr>
              <a:t>)</a:t>
            </a:r>
            <a:endParaRPr lang="af-ZA" b="1" dirty="0">
              <a:latin typeface="+mn-ea"/>
              <a:cs typeface="+mn-lt"/>
            </a:endParaRPr>
          </a:p>
        </p:txBody>
      </p:sp>
      <p:graphicFrame>
        <p:nvGraphicFramePr>
          <p:cNvPr id="16" name="표 7">
            <a:extLst>
              <a:ext uri="{FF2B5EF4-FFF2-40B4-BE49-F238E27FC236}">
                <a16:creationId xmlns="" xmlns:a16="http://schemas.microsoft.com/office/drawing/2014/main" id="{8A589ABF-E107-4327-BDE0-E7EFDFB9AD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8613752"/>
              </p:ext>
            </p:extLst>
          </p:nvPr>
        </p:nvGraphicFramePr>
        <p:xfrm>
          <a:off x="728336" y="2780928"/>
          <a:ext cx="7272809" cy="10769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402579">
                  <a:extLst>
                    <a:ext uri="{9D8B030D-6E8A-4147-A177-3AD203B41FA5}">
                      <a16:colId xmlns="" xmlns:a16="http://schemas.microsoft.com/office/drawing/2014/main" val="1759099394"/>
                    </a:ext>
                  </a:extLst>
                </a:gridCol>
                <a:gridCol w="1656079">
                  <a:extLst>
                    <a:ext uri="{9D8B030D-6E8A-4147-A177-3AD203B41FA5}">
                      <a16:colId xmlns="" xmlns:a16="http://schemas.microsoft.com/office/drawing/2014/main" val="926701519"/>
                    </a:ext>
                  </a:extLst>
                </a:gridCol>
                <a:gridCol w="1508712">
                  <a:extLst>
                    <a:ext uri="{9D8B030D-6E8A-4147-A177-3AD203B41FA5}">
                      <a16:colId xmlns="" xmlns:a16="http://schemas.microsoft.com/office/drawing/2014/main" val="3942452722"/>
                    </a:ext>
                  </a:extLst>
                </a:gridCol>
                <a:gridCol w="2705439">
                  <a:extLst>
                    <a:ext uri="{9D8B030D-6E8A-4147-A177-3AD203B41FA5}">
                      <a16:colId xmlns="" xmlns:a16="http://schemas.microsoft.com/office/drawing/2014/main" val="23155136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endParaRPr lang="ko-KR" alt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/>
                        <a:t>다수 </a:t>
                      </a:r>
                      <a:r>
                        <a:rPr lang="ko-KR" altLang="en-US" sz="1600" b="1" dirty="0" err="1" smtClean="0"/>
                        <a:t>캐리어</a:t>
                      </a:r>
                      <a:endParaRPr lang="ko-KR" alt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/>
                        <a:t>소수 </a:t>
                      </a:r>
                      <a:r>
                        <a:rPr lang="ko-KR" altLang="en-US" sz="1600" b="1" dirty="0" err="1" smtClean="0"/>
                        <a:t>캐리어</a:t>
                      </a:r>
                      <a:endParaRPr lang="ko-KR" alt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/>
                        <a:t>특</a:t>
                      </a:r>
                      <a:r>
                        <a:rPr lang="ko-KR" altLang="en-US" sz="1600" b="1" dirty="0"/>
                        <a:t> 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3394812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 smtClean="0"/>
                        <a:t>p</a:t>
                      </a:r>
                      <a:r>
                        <a:rPr lang="ko-KR" altLang="en-US" sz="1600" b="1" dirty="0" smtClean="0"/>
                        <a:t>형 </a:t>
                      </a:r>
                      <a:r>
                        <a:rPr lang="ko-KR" altLang="en-US" sz="1600" b="1" dirty="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/>
                        <a:t>홀(정공)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/>
                        <a:t>전 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/>
                        <a:t>+전하가 전도도를 결정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2886226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 smtClean="0"/>
                        <a:t>n</a:t>
                      </a:r>
                      <a:r>
                        <a:rPr lang="ko-KR" altLang="en-US" sz="1600" b="1" dirty="0" smtClean="0"/>
                        <a:t>형 </a:t>
                      </a:r>
                      <a:r>
                        <a:rPr lang="ko-KR" altLang="en-US" sz="1600" b="1" dirty="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/>
                        <a:t>전 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/>
                        <a:t>정 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/>
                        <a:t>-전하가 전도도를 결정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628777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24192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59632" y="99022"/>
            <a:ext cx="4895006" cy="72707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b="1" dirty="0" smtClean="0">
                <a:solidFill>
                  <a:schemeClr val="tx1"/>
                </a:solidFill>
                <a:latin typeface="+mn-ea"/>
                <a:ea typeface="+mn-ea"/>
              </a:rPr>
              <a:t>2. </a:t>
            </a:r>
            <a:r>
              <a:rPr lang="en-US" altLang="ko-KR" b="1" dirty="0" err="1" smtClean="0">
                <a:solidFill>
                  <a:schemeClr val="tx1"/>
                </a:solidFill>
                <a:latin typeface="+mn-ea"/>
                <a:ea typeface="+mn-ea"/>
              </a:rPr>
              <a:t>pn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  <a:ea typeface="+mn-ea"/>
              </a:rPr>
              <a:t>접합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en-US" altLang="en-US" b="1" dirty="0" smtClean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755" y="6237311"/>
            <a:ext cx="1004060" cy="451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6B4ABB9-A647-4294-904C-0761A241DE45}"/>
              </a:ext>
            </a:extLst>
          </p:cNvPr>
          <p:cNvSpPr txBox="1"/>
          <p:nvPr/>
        </p:nvSpPr>
        <p:spPr>
          <a:xfrm>
            <a:off x="282732" y="1306225"/>
            <a:ext cx="443328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altLang="ko-KR" sz="2000" b="1" dirty="0" smtClean="0">
                <a:latin typeface="+mn-ea"/>
                <a:cs typeface="+mn-lt"/>
              </a:rPr>
              <a:t>1. </a:t>
            </a:r>
            <a:r>
              <a:rPr lang="en-US" altLang="ko-KR" sz="2000" b="1" dirty="0" err="1" smtClean="0">
                <a:latin typeface="+mn-ea"/>
                <a:cs typeface="+mn-lt"/>
              </a:rPr>
              <a:t>pn접합</a:t>
            </a:r>
            <a:r>
              <a:rPr lang="en-US" altLang="ko-KR" sz="2000" b="1" dirty="0" smtClean="0">
                <a:latin typeface="+mn-ea"/>
                <a:cs typeface="+mn-lt"/>
              </a:rPr>
              <a:t> (</a:t>
            </a:r>
            <a:r>
              <a:rPr lang="en-US" altLang="ko-KR" sz="2000" b="1" dirty="0" err="1" smtClean="0">
                <a:latin typeface="+mn-ea"/>
                <a:cs typeface="+mn-lt"/>
              </a:rPr>
              <a:t>pn</a:t>
            </a:r>
            <a:r>
              <a:rPr lang="en-US" altLang="ko-KR" sz="2000" b="1" dirty="0" smtClean="0">
                <a:latin typeface="+mn-ea"/>
                <a:cs typeface="+mn-lt"/>
              </a:rPr>
              <a:t> junction)</a:t>
            </a:r>
            <a:endParaRPr lang="ko-KR" altLang="en-US" sz="2400" b="1" dirty="0" err="1">
              <a:latin typeface="+mn-e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149E862E-628A-4362-B61B-01D2755C9309}"/>
              </a:ext>
            </a:extLst>
          </p:cNvPr>
          <p:cNvSpPr txBox="1"/>
          <p:nvPr/>
        </p:nvSpPr>
        <p:spPr>
          <a:xfrm>
            <a:off x="660971" y="1867471"/>
            <a:ext cx="7799461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ó"/>
            </a:pPr>
            <a:r>
              <a:rPr lang="ko-KR" altLang="en-US" b="1" dirty="0" smtClean="0">
                <a:ea typeface="맑은 고딕"/>
              </a:rPr>
              <a:t>"</a:t>
            </a:r>
            <a:r>
              <a:rPr lang="ko-KR" altLang="en-US" b="1" dirty="0">
                <a:ea typeface="맑은 고딕"/>
              </a:rPr>
              <a:t>Si or Ge의 진성반도체의 결정내에 P형 반도체 부분과 </a:t>
            </a:r>
            <a:r>
              <a:rPr lang="en-US" altLang="ko-KR" b="1" dirty="0" smtClean="0">
                <a:ea typeface="맑은 고딕"/>
              </a:rPr>
              <a:t>n</a:t>
            </a:r>
            <a:r>
              <a:rPr lang="ko-KR" altLang="en-US" b="1" dirty="0" smtClean="0">
                <a:ea typeface="맑은 고딕"/>
              </a:rPr>
              <a:t>형 </a:t>
            </a:r>
            <a:r>
              <a:rPr lang="ko-KR" altLang="en-US" b="1" dirty="0">
                <a:ea typeface="맑은 고딕"/>
              </a:rPr>
              <a:t>반도체 </a:t>
            </a:r>
            <a:r>
              <a:rPr lang="ko-KR" altLang="en-US" b="1" dirty="0" smtClean="0">
                <a:ea typeface="맑은 고딕"/>
              </a:rPr>
              <a:t>부분을</a:t>
            </a:r>
            <a:endParaRPr lang="en-US" altLang="ko-KR" b="1" dirty="0" smtClean="0">
              <a:ea typeface="맑은 고딕"/>
            </a:endParaRPr>
          </a:p>
          <a:p>
            <a:pPr marL="285750" indent="-285750">
              <a:buFont typeface="Wingdings"/>
              <a:buChar char="ó"/>
            </a:pPr>
            <a:endParaRPr lang="en-US" altLang="ko-KR" sz="800" b="1" dirty="0">
              <a:ea typeface="맑은 고딕"/>
            </a:endParaRPr>
          </a:p>
          <a:p>
            <a:r>
              <a:rPr lang="en-US" altLang="ko-KR" b="1" dirty="0" smtClean="0">
                <a:ea typeface="맑은 고딕"/>
              </a:rPr>
              <a:t>      </a:t>
            </a:r>
            <a:r>
              <a:rPr lang="ko-KR" altLang="en-US" b="1" dirty="0" smtClean="0">
                <a:ea typeface="맑은 고딕"/>
              </a:rPr>
              <a:t> </a:t>
            </a:r>
            <a:r>
              <a:rPr lang="ko-KR" altLang="en-US" b="1" dirty="0">
                <a:ea typeface="맑은 고딕"/>
              </a:rPr>
              <a:t>만들고 서로 접합"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706" y="3561038"/>
            <a:ext cx="7730850" cy="1812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8067"/>
            <a:ext cx="1043607" cy="868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08618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 smtClean="0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D8599C59-4CED-48EE-B28C-CC3212900090}"/>
              </a:ext>
            </a:extLst>
          </p:cNvPr>
          <p:cNvSpPr txBox="1"/>
          <p:nvPr/>
        </p:nvSpPr>
        <p:spPr>
          <a:xfrm>
            <a:off x="395372" y="620688"/>
            <a:ext cx="459486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altLang="ko-KR" sz="2000" b="1" dirty="0" smtClean="0">
                <a:ea typeface="맑은 고딕"/>
              </a:rPr>
              <a:t>2. </a:t>
            </a:r>
            <a:r>
              <a:rPr lang="en-US" altLang="ko-KR" sz="2000" b="1" dirty="0" err="1" smtClean="0">
                <a:latin typeface="+mn-ea"/>
              </a:rPr>
              <a:t>pn</a:t>
            </a:r>
            <a:r>
              <a:rPr lang="en-US" altLang="ko-KR" sz="2000" b="1" dirty="0" smtClean="0">
                <a:ea typeface="맑은 고딕"/>
              </a:rPr>
              <a:t> </a:t>
            </a:r>
            <a:r>
              <a:rPr lang="en-US" altLang="ko-KR" sz="2000" b="1" dirty="0" err="1" smtClean="0">
                <a:ea typeface="맑은 고딕"/>
              </a:rPr>
              <a:t>접합</a:t>
            </a:r>
            <a:r>
              <a:rPr lang="en-US" altLang="ko-KR" sz="2000" b="1" dirty="0" smtClean="0">
                <a:ea typeface="맑은 고딕"/>
              </a:rPr>
              <a:t> 시 </a:t>
            </a:r>
            <a:r>
              <a:rPr lang="en-US" altLang="ko-KR" sz="2000" b="1" dirty="0" err="1">
                <a:ea typeface="맑은 고딕"/>
              </a:rPr>
              <a:t>캐리어의</a:t>
            </a:r>
            <a:r>
              <a:rPr lang="en-US" altLang="ko-KR" sz="2000" b="1" dirty="0">
                <a:ea typeface="맑은 고딕"/>
              </a:rPr>
              <a:t> </a:t>
            </a:r>
            <a:r>
              <a:rPr lang="en-US" altLang="ko-KR" sz="2000" b="1" dirty="0" err="1">
                <a:ea typeface="맑은 고딕"/>
              </a:rPr>
              <a:t>모양</a:t>
            </a:r>
            <a:endParaRPr lang="en-US" altLang="ko-KR" sz="2000" b="1" dirty="0">
              <a:ea typeface="맑은 고딕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42EB69A-49E7-4B95-B7B8-CFA0CB6F3AD4}"/>
              </a:ext>
            </a:extLst>
          </p:cNvPr>
          <p:cNvSpPr txBox="1"/>
          <p:nvPr/>
        </p:nvSpPr>
        <p:spPr>
          <a:xfrm>
            <a:off x="971600" y="4436998"/>
            <a:ext cx="724321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altLang="ko-KR" b="1" dirty="0">
                <a:latin typeface="+mn-ea"/>
              </a:rPr>
              <a:t>"</a:t>
            </a:r>
            <a:r>
              <a:rPr lang="en-US" altLang="ko-KR" b="1" dirty="0" err="1" smtClean="0">
                <a:latin typeface="+mn-ea"/>
              </a:rPr>
              <a:t>n영역의</a:t>
            </a:r>
            <a:r>
              <a:rPr lang="en-US" altLang="ko-KR" b="1" dirty="0" smtClean="0">
                <a:latin typeface="+mn-ea"/>
              </a:rPr>
              <a:t> </a:t>
            </a:r>
            <a:r>
              <a:rPr lang="en-US" altLang="ko-KR" b="1" dirty="0" err="1">
                <a:latin typeface="+mn-ea"/>
              </a:rPr>
              <a:t>전자가</a:t>
            </a:r>
            <a:r>
              <a:rPr lang="en-US" altLang="ko-KR" b="1" dirty="0">
                <a:latin typeface="+mn-ea"/>
              </a:rPr>
              <a:t> </a:t>
            </a:r>
            <a:r>
              <a:rPr lang="en-US" altLang="ko-KR" b="1" dirty="0" err="1">
                <a:latin typeface="+mn-ea"/>
              </a:rPr>
              <a:t>확산에</a:t>
            </a:r>
            <a:r>
              <a:rPr lang="en-US" altLang="ko-KR" b="1" dirty="0">
                <a:latin typeface="+mn-ea"/>
              </a:rPr>
              <a:t> </a:t>
            </a:r>
            <a:r>
              <a:rPr lang="en-US" altLang="ko-KR" b="1" dirty="0" err="1">
                <a:latin typeface="+mn-ea"/>
              </a:rPr>
              <a:t>의해</a:t>
            </a:r>
            <a:r>
              <a:rPr lang="en-US" altLang="ko-KR" b="1" dirty="0">
                <a:latin typeface="+mn-ea"/>
              </a:rPr>
              <a:t> </a:t>
            </a:r>
            <a:r>
              <a:rPr lang="en-US" altLang="ko-KR" b="1" dirty="0" err="1" smtClean="0">
                <a:latin typeface="+mn-ea"/>
              </a:rPr>
              <a:t>접합</a:t>
            </a:r>
            <a:r>
              <a:rPr lang="ko-KR" altLang="en-US" b="1" dirty="0" smtClean="0">
                <a:latin typeface="+mn-ea"/>
              </a:rPr>
              <a:t>면</a:t>
            </a:r>
            <a:r>
              <a:rPr lang="en-US" altLang="ko-KR" b="1" dirty="0" smtClean="0">
                <a:latin typeface="+mn-ea"/>
              </a:rPr>
              <a:t>을 </a:t>
            </a:r>
            <a:r>
              <a:rPr lang="en-US" altLang="ko-KR" b="1" dirty="0" err="1">
                <a:latin typeface="+mn-ea"/>
              </a:rPr>
              <a:t>넘어</a:t>
            </a:r>
            <a:r>
              <a:rPr lang="en-US" altLang="ko-KR" b="1" dirty="0">
                <a:latin typeface="+mn-ea"/>
              </a:rPr>
              <a:t> </a:t>
            </a:r>
            <a:r>
              <a:rPr lang="en-US" altLang="ko-KR" b="1" dirty="0" smtClean="0">
                <a:latin typeface="+mn-ea"/>
              </a:rPr>
              <a:t>p</a:t>
            </a:r>
            <a:r>
              <a:rPr lang="ko-KR" altLang="en-US" b="1" dirty="0" smtClean="0">
                <a:latin typeface="+mn-ea"/>
              </a:rPr>
              <a:t>영역의 </a:t>
            </a:r>
            <a:r>
              <a:rPr lang="en-US" altLang="ko-KR" b="1" dirty="0" err="1" smtClean="0">
                <a:latin typeface="+mn-ea"/>
              </a:rPr>
              <a:t>정공과</a:t>
            </a:r>
            <a:r>
              <a:rPr lang="en-US" altLang="ko-KR" b="1" dirty="0" smtClean="0">
                <a:latin typeface="+mn-ea"/>
              </a:rPr>
              <a:t> </a:t>
            </a:r>
            <a:r>
              <a:rPr lang="en-US" altLang="ko-KR" b="1" dirty="0" err="1">
                <a:latin typeface="+mn-ea"/>
              </a:rPr>
              <a:t>결합</a:t>
            </a:r>
            <a:r>
              <a:rPr lang="en-US" altLang="ko-KR" b="1" dirty="0">
                <a:latin typeface="+mn-ea"/>
              </a:rPr>
              <a:t>"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375BEAD-3D11-420B-8608-FB99672F0961}"/>
              </a:ext>
            </a:extLst>
          </p:cNvPr>
          <p:cNvSpPr txBox="1"/>
          <p:nvPr/>
        </p:nvSpPr>
        <p:spPr>
          <a:xfrm>
            <a:off x="1007546" y="5733256"/>
            <a:ext cx="587109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altLang="ko-KR" b="1" dirty="0" smtClean="0">
                <a:latin typeface="+mn-ea"/>
              </a:rPr>
              <a:t>(</a:t>
            </a:r>
            <a:r>
              <a:rPr lang="en-US" altLang="ko-KR" b="1" dirty="0">
                <a:latin typeface="+mn-ea"/>
              </a:rPr>
              <a:t>주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en-US" altLang="ko-KR" b="1" dirty="0" err="1" smtClean="0">
                <a:latin typeface="+mn-ea"/>
              </a:rPr>
              <a:t>확산</a:t>
            </a:r>
            <a:r>
              <a:rPr lang="en-US" altLang="ko-KR" b="1" dirty="0" smtClean="0">
                <a:latin typeface="+mn-ea"/>
              </a:rPr>
              <a:t> </a:t>
            </a:r>
            <a:r>
              <a:rPr lang="en-US" altLang="ko-KR" b="1" dirty="0">
                <a:latin typeface="+mn-ea"/>
              </a:rPr>
              <a:t>: </a:t>
            </a:r>
            <a:r>
              <a:rPr lang="en-US" altLang="ko-KR" b="1" dirty="0" err="1">
                <a:latin typeface="+mn-ea"/>
              </a:rPr>
              <a:t>밀도가</a:t>
            </a:r>
            <a:r>
              <a:rPr lang="en-US" altLang="ko-KR" b="1" dirty="0">
                <a:latin typeface="+mn-ea"/>
              </a:rPr>
              <a:t> </a:t>
            </a:r>
            <a:r>
              <a:rPr lang="en-US" altLang="ko-KR" b="1" dirty="0" err="1">
                <a:latin typeface="+mn-ea"/>
              </a:rPr>
              <a:t>높은</a:t>
            </a:r>
            <a:r>
              <a:rPr lang="en-US" altLang="ko-KR" b="1" dirty="0">
                <a:latin typeface="+mn-ea"/>
              </a:rPr>
              <a:t> 곳 </a:t>
            </a:r>
            <a:r>
              <a:rPr lang="en-US" altLang="ko-KR" b="1" dirty="0" smtClean="0">
                <a:latin typeface="+mn-ea"/>
                <a:cs typeface="+mn-lt"/>
                <a:sym typeface="Wingdings" panose="05000000000000000000" pitchFamily="2" charset="2"/>
              </a:rPr>
              <a:t></a:t>
            </a:r>
            <a:r>
              <a:rPr lang="en-US" b="1" dirty="0" smtClean="0">
                <a:latin typeface="+mn-ea"/>
                <a:cs typeface="+mn-lt"/>
              </a:rPr>
              <a:t> </a:t>
            </a:r>
            <a:r>
              <a:rPr lang="ko-KR" altLang="en-US" b="1" dirty="0">
                <a:latin typeface="+mn-ea"/>
                <a:cs typeface="+mn-lt"/>
              </a:rPr>
              <a:t>낮은</a:t>
            </a:r>
            <a:r>
              <a:rPr lang="en-US" b="1" dirty="0">
                <a:latin typeface="+mn-ea"/>
                <a:cs typeface="+mn-lt"/>
              </a:rPr>
              <a:t> </a:t>
            </a:r>
            <a:r>
              <a:rPr lang="ko-KR" altLang="en-US" b="1" dirty="0">
                <a:latin typeface="+mn-ea"/>
                <a:cs typeface="+mn-lt"/>
              </a:rPr>
              <a:t>곳으로</a:t>
            </a:r>
            <a:r>
              <a:rPr lang="en-US" altLang="ko-KR" b="1" dirty="0">
                <a:latin typeface="+mn-ea"/>
                <a:cs typeface="+mn-lt"/>
              </a:rPr>
              <a:t> </a:t>
            </a:r>
            <a:r>
              <a:rPr lang="en-US" altLang="ko-KR" b="1" dirty="0" err="1">
                <a:latin typeface="+mn-ea"/>
                <a:cs typeface="+mn-lt"/>
              </a:rPr>
              <a:t>퍼지는</a:t>
            </a:r>
            <a:r>
              <a:rPr lang="en-US" altLang="ko-KR" b="1" dirty="0">
                <a:latin typeface="+mn-ea"/>
                <a:cs typeface="+mn-lt"/>
              </a:rPr>
              <a:t> </a:t>
            </a:r>
            <a:r>
              <a:rPr lang="en-US" altLang="ko-KR" b="1" dirty="0" err="1" smtClean="0">
                <a:latin typeface="+mn-ea"/>
                <a:cs typeface="+mn-lt"/>
              </a:rPr>
              <a:t>현상</a:t>
            </a:r>
            <a:endParaRPr lang="en-US" altLang="ko-KR" b="1" dirty="0">
              <a:latin typeface="+mn-e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EE711CC1-3CC2-493F-824E-BE1A5509B982}"/>
              </a:ext>
            </a:extLst>
          </p:cNvPr>
          <p:cNvSpPr txBox="1"/>
          <p:nvPr/>
        </p:nvSpPr>
        <p:spPr>
          <a:xfrm>
            <a:off x="611560" y="134076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en-US" altLang="ko-KR" b="1" dirty="0" err="1" smtClean="0">
                <a:latin typeface="+mn-ea"/>
              </a:rPr>
              <a:t>접합직</a:t>
            </a:r>
            <a:r>
              <a:rPr lang="en-US" altLang="ko-KR" b="1" dirty="0" smtClean="0">
                <a:latin typeface="+mn-ea"/>
              </a:rPr>
              <a:t> 후</a:t>
            </a:r>
            <a:endParaRPr lang="en-US" altLang="ko-KR" b="1" dirty="0">
              <a:latin typeface="+mn-ea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110" y="5379325"/>
            <a:ext cx="1409400" cy="985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35533"/>
            <a:ext cx="4968552" cy="2238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6365022"/>
            <a:ext cx="1004060" cy="451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70885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 smtClean="0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393811F-2F68-4EA1-B27E-693AE24F9495}"/>
              </a:ext>
            </a:extLst>
          </p:cNvPr>
          <p:cNvSpPr txBox="1"/>
          <p:nvPr/>
        </p:nvSpPr>
        <p:spPr>
          <a:xfrm>
            <a:off x="392076" y="62068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+mj-ea"/>
              <a:buAutoNum type="circleNumDbPlain" startAt="2"/>
            </a:pPr>
            <a:r>
              <a:rPr lang="en-US" altLang="ko-KR" b="1" dirty="0" err="1" smtClean="0">
                <a:latin typeface="+mn-ea"/>
              </a:rPr>
              <a:t>접합</a:t>
            </a:r>
            <a:r>
              <a:rPr lang="en-US" altLang="ko-KR" b="1" dirty="0" smtClean="0">
                <a:latin typeface="+mn-ea"/>
              </a:rPr>
              <a:t> </a:t>
            </a:r>
            <a:r>
              <a:rPr lang="en-US" altLang="ko-KR" b="1" dirty="0">
                <a:latin typeface="+mn-ea"/>
              </a:rPr>
              <a:t>후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BB495F1D-D341-4DB5-9BF1-A3A70C9C7D76}"/>
              </a:ext>
            </a:extLst>
          </p:cNvPr>
          <p:cNvSpPr txBox="1"/>
          <p:nvPr/>
        </p:nvSpPr>
        <p:spPr>
          <a:xfrm>
            <a:off x="789474" y="4077072"/>
            <a:ext cx="73914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b="1" dirty="0" smtClean="0">
                <a:latin typeface="+mn-ea"/>
                <a:cs typeface="+mn-lt"/>
              </a:rPr>
              <a:t>p</a:t>
            </a:r>
            <a:r>
              <a:rPr lang="ko-KR" altLang="en-US" b="1" dirty="0" smtClean="0">
                <a:latin typeface="+mn-ea"/>
                <a:cs typeface="+mn-lt"/>
              </a:rPr>
              <a:t>형 :</a:t>
            </a:r>
            <a:r>
              <a:rPr lang="ko-KR" altLang="en-US" b="1" dirty="0">
                <a:latin typeface="+mn-ea"/>
                <a:cs typeface="+mn-lt"/>
              </a:rPr>
              <a:t>  정공을 잃는다      </a:t>
            </a:r>
            <a:r>
              <a:rPr lang="ko-KR" altLang="en-US" b="1" dirty="0" smtClean="0">
                <a:latin typeface="+mn-ea"/>
                <a:cs typeface="+mn-lt"/>
              </a:rPr>
              <a:t> </a:t>
            </a:r>
            <a:r>
              <a:rPr lang="ko-KR" altLang="en-US" b="1" dirty="0">
                <a:latin typeface="+mn-ea"/>
                <a:cs typeface="+mn-lt"/>
              </a:rPr>
              <a:t>   </a:t>
            </a:r>
            <a:r>
              <a:rPr lang="ko-KR" b="1" dirty="0">
                <a:latin typeface="+mn-ea"/>
                <a:cs typeface="+mn-lt"/>
              </a:rPr>
              <a:t>→ </a:t>
            </a:r>
            <a:r>
              <a:rPr lang="en-US" altLang="ko-KR" b="1" dirty="0" smtClean="0">
                <a:latin typeface="+mn-ea"/>
                <a:cs typeface="+mn-lt"/>
              </a:rPr>
              <a:t> </a:t>
            </a:r>
            <a:r>
              <a:rPr lang="ko-KR" b="1" dirty="0" smtClean="0">
                <a:latin typeface="+mn-ea"/>
                <a:cs typeface="+mn-lt"/>
              </a:rPr>
              <a:t>음전하(</a:t>
            </a:r>
            <a:r>
              <a:rPr lang="ko-KR" b="1" dirty="0">
                <a:latin typeface="+mn-ea"/>
                <a:cs typeface="+mn-lt"/>
              </a:rPr>
              <a:t>3</a:t>
            </a:r>
            <a:r>
              <a:rPr lang="ko-KR" altLang="en-US" b="1" dirty="0">
                <a:latin typeface="+mn-ea"/>
                <a:cs typeface="+mn-lt"/>
              </a:rPr>
              <a:t>가 이온</a:t>
            </a:r>
            <a:r>
              <a:rPr lang="ko-KR" b="1" dirty="0">
                <a:latin typeface="+mn-ea"/>
                <a:cs typeface="+mn-lt"/>
              </a:rPr>
              <a:t>)</a:t>
            </a:r>
            <a:r>
              <a:rPr lang="ko-KR" altLang="en-US" b="1" dirty="0">
                <a:latin typeface="+mn-ea"/>
                <a:cs typeface="+mn-lt"/>
              </a:rPr>
              <a:t>층 생성</a:t>
            </a:r>
          </a:p>
          <a:p>
            <a:r>
              <a:rPr lang="ko-KR" altLang="en-US" b="1" dirty="0">
                <a:latin typeface="+mn-ea"/>
              </a:rPr>
              <a:t> </a:t>
            </a:r>
            <a:r>
              <a:rPr lang="ko-KR" altLang="en-US" sz="1600" b="1" dirty="0" smtClean="0">
                <a:latin typeface="+mn-ea"/>
              </a:rPr>
              <a:t>   </a:t>
            </a:r>
            <a:r>
              <a:rPr lang="en-US" altLang="ko-KR" b="1" dirty="0" smtClean="0">
                <a:latin typeface="+mn-ea"/>
              </a:rPr>
              <a:t>n</a:t>
            </a:r>
            <a:r>
              <a:rPr lang="ko-KR" altLang="en-US" b="1" dirty="0" smtClean="0">
                <a:latin typeface="+mn-ea"/>
              </a:rPr>
              <a:t>형 :</a:t>
            </a:r>
            <a:r>
              <a:rPr lang="ko-KR" altLang="en-US" b="1" dirty="0">
                <a:latin typeface="+mn-ea"/>
              </a:rPr>
              <a:t>  자유전자를 잃는다   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ko-KR" b="1" dirty="0" smtClean="0">
                <a:latin typeface="+mn-ea"/>
                <a:cs typeface="+mn-lt"/>
              </a:rPr>
              <a:t>→</a:t>
            </a:r>
            <a:r>
              <a:rPr lang="ko-KR" altLang="en-US" b="1" dirty="0" smtClean="0">
                <a:latin typeface="+mn-ea"/>
                <a:cs typeface="+mn-lt"/>
              </a:rPr>
              <a:t>  양전하(</a:t>
            </a:r>
            <a:r>
              <a:rPr lang="ko-KR" altLang="en-US" b="1" dirty="0">
                <a:latin typeface="+mn-ea"/>
                <a:cs typeface="+mn-lt"/>
              </a:rPr>
              <a:t>5가 이온)층 생성</a:t>
            </a:r>
            <a:endParaRPr lang="ko-KR" b="1" dirty="0">
              <a:latin typeface="+mn-ea"/>
              <a:cs typeface="+mn-l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ECF2A472-896A-40F2-AB85-7B3F2DB4B5FF}"/>
              </a:ext>
            </a:extLst>
          </p:cNvPr>
          <p:cNvSpPr txBox="1"/>
          <p:nvPr/>
        </p:nvSpPr>
        <p:spPr>
          <a:xfrm>
            <a:off x="1131209" y="4828510"/>
            <a:ext cx="680623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 pitchFamily="2" charset="2"/>
              <a:buChar char="ó"/>
            </a:pPr>
            <a:r>
              <a:rPr lang="ko-KR" altLang="en-US" b="1" dirty="0" err="1" smtClean="0">
                <a:latin typeface="+mn-ea"/>
              </a:rPr>
              <a:t>공핍층</a:t>
            </a:r>
            <a:r>
              <a:rPr lang="en-US" altLang="ko-KR" b="1" dirty="0" smtClean="0">
                <a:latin typeface="+mn-ea"/>
              </a:rPr>
              <a:t>(depletion region) </a:t>
            </a:r>
            <a:r>
              <a:rPr lang="ko-KR" altLang="en-US" b="1" dirty="0" smtClean="0">
                <a:latin typeface="+mn-ea"/>
              </a:rPr>
              <a:t>생성 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err="1" smtClean="0">
                <a:latin typeface="+mn-ea"/>
              </a:rPr>
              <a:t>캐리어가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>
                <a:latin typeface="+mn-ea"/>
              </a:rPr>
              <a:t>없는 </a:t>
            </a:r>
            <a:r>
              <a:rPr lang="ko-KR" altLang="en-US" b="1" dirty="0" smtClean="0">
                <a:latin typeface="+mn-ea"/>
              </a:rPr>
              <a:t>영역</a:t>
            </a:r>
            <a:endParaRPr lang="ko-KR" altLang="en-US" b="1" dirty="0">
              <a:latin typeface="+mn-e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7B4FCD5E-979F-459B-B36A-401A8DCA10EF}"/>
              </a:ext>
            </a:extLst>
          </p:cNvPr>
          <p:cNvSpPr txBox="1"/>
          <p:nvPr/>
        </p:nvSpPr>
        <p:spPr>
          <a:xfrm>
            <a:off x="842009" y="5661248"/>
            <a:ext cx="73914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 dirty="0" err="1" smtClean="0">
                <a:latin typeface="+mn-ea"/>
              </a:rPr>
              <a:t>공핍층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>
                <a:latin typeface="+mn-ea"/>
              </a:rPr>
              <a:t>내의 음전하가 전자의 확산을 </a:t>
            </a:r>
            <a:r>
              <a:rPr lang="ko-KR" altLang="en-US" b="1" dirty="0" smtClean="0">
                <a:latin typeface="+mn-ea"/>
              </a:rPr>
              <a:t>막는다 </a:t>
            </a:r>
            <a:r>
              <a:rPr lang="ko-KR" altLang="en-US" b="1" dirty="0">
                <a:latin typeface="+mn-ea"/>
                <a:cs typeface="+mn-lt"/>
              </a:rPr>
              <a:t> </a:t>
            </a:r>
            <a:r>
              <a:rPr lang="ko-KR" b="1" dirty="0">
                <a:latin typeface="+mn-ea"/>
                <a:cs typeface="+mn-lt"/>
              </a:rPr>
              <a:t>→</a:t>
            </a:r>
            <a:r>
              <a:rPr lang="ko-KR" b="1" dirty="0">
                <a:latin typeface="+mn-ea"/>
              </a:rPr>
              <a:t> 전체</a:t>
            </a:r>
            <a:r>
              <a:rPr lang="ko-KR" altLang="en-US" b="1" dirty="0">
                <a:latin typeface="+mn-ea"/>
              </a:rPr>
              <a:t> 중화 방지  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76" y="1268760"/>
            <a:ext cx="5174728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6365022"/>
            <a:ext cx="1004060" cy="451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51975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0" y="6553200"/>
            <a:ext cx="8940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chemeClr val="bg1"/>
                </a:solidFill>
                <a:latin typeface="Calibri" panose="020F0502020204030204" pitchFamily="34" charset="0"/>
              </a:rPr>
              <a:t>CEMTool</a:t>
            </a:r>
            <a:r>
              <a:rPr lang="ko-KR" altLang="en-US" sz="1200" b="1" i="1">
                <a:solidFill>
                  <a:schemeClr val="bg1"/>
                </a:solidFill>
                <a:latin typeface="Calibri" panose="020F0502020204030204" pitchFamily="34" charset="0"/>
              </a:rPr>
              <a:t>의 기본 사용법 </a:t>
            </a:r>
            <a:r>
              <a:rPr lang="en-US" altLang="ko-KR" sz="1200" b="1" i="1">
                <a:solidFill>
                  <a:schemeClr val="bg1"/>
                </a:solidFill>
                <a:latin typeface="Calibri" panose="020F0502020204030204" pitchFamily="34" charset="0"/>
              </a:rPr>
              <a:t>– </a:t>
            </a:r>
            <a:r>
              <a:rPr lang="ko-KR" altLang="en-US" sz="1200" b="1" i="1">
                <a:solidFill>
                  <a:schemeClr val="bg1"/>
                </a:solidFill>
                <a:latin typeface="Calibri" panose="020F0502020204030204" pitchFamily="34" charset="0"/>
              </a:rPr>
              <a:t>부천대학  컴퓨터제어과 이한석 </a:t>
            </a:r>
          </a:p>
        </p:txBody>
      </p:sp>
      <p:sp>
        <p:nvSpPr>
          <p:cNvPr id="12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 smtClean="0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EF06E46-F3D4-462C-906D-0EEB5A5C3B58}"/>
              </a:ext>
            </a:extLst>
          </p:cNvPr>
          <p:cNvSpPr txBox="1"/>
          <p:nvPr/>
        </p:nvSpPr>
        <p:spPr>
          <a:xfrm>
            <a:off x="574675" y="1268312"/>
            <a:ext cx="687764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ko-KR" altLang="en-US" b="1" dirty="0" smtClean="0">
                <a:ea typeface="맑은 고딕"/>
              </a:rPr>
              <a:t>“</a:t>
            </a:r>
            <a:r>
              <a:rPr lang="en-US" altLang="ko-KR" b="1" dirty="0" err="1" smtClean="0">
                <a:ea typeface="맑은 고딕"/>
              </a:rPr>
              <a:t>pn</a:t>
            </a:r>
            <a:r>
              <a:rPr lang="ko-KR" altLang="en-US" b="1" dirty="0" smtClean="0">
                <a:ea typeface="맑은 고딕"/>
              </a:rPr>
              <a:t> </a:t>
            </a:r>
            <a:r>
              <a:rPr lang="ko-KR" altLang="en-US" b="1" dirty="0">
                <a:ea typeface="맑은 고딕"/>
              </a:rPr>
              <a:t>접합을 사이에 두고, </a:t>
            </a:r>
            <a:r>
              <a:rPr lang="ko-KR" altLang="en-US" b="1" dirty="0" err="1" smtClean="0">
                <a:ea typeface="맑은 고딕"/>
              </a:rPr>
              <a:t>공핍</a:t>
            </a:r>
            <a:r>
              <a:rPr lang="ko-KR" altLang="en-US" b="1" dirty="0" err="1">
                <a:ea typeface="맑은 고딕"/>
              </a:rPr>
              <a:t>층</a:t>
            </a:r>
            <a:r>
              <a:rPr lang="ko-KR" altLang="en-US" b="1" dirty="0" smtClean="0">
                <a:ea typeface="맑은 고딕"/>
              </a:rPr>
              <a:t> </a:t>
            </a:r>
            <a:r>
              <a:rPr lang="ko-KR" altLang="en-US" b="1" dirty="0">
                <a:ea typeface="맑은 고딕"/>
              </a:rPr>
              <a:t>양쪽 전계의 전위차"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A13F2970-42E9-4EFC-98AB-955E364B4A0E}"/>
              </a:ext>
            </a:extLst>
          </p:cNvPr>
          <p:cNvSpPr txBox="1"/>
          <p:nvPr/>
        </p:nvSpPr>
        <p:spPr>
          <a:xfrm>
            <a:off x="569382" y="2060848"/>
            <a:ext cx="8574618" cy="7848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 dirty="0" err="1" smtClean="0">
                <a:latin typeface="+mn-ea"/>
                <a:cs typeface="+mn-lt"/>
              </a:rPr>
              <a:t>공핍영역을</a:t>
            </a:r>
            <a:r>
              <a:rPr lang="ko-KR" altLang="en-US" b="1" dirty="0">
                <a:latin typeface="+mn-ea"/>
                <a:cs typeface="+mn-lt"/>
              </a:rPr>
              <a:t> </a:t>
            </a:r>
            <a:r>
              <a:rPr lang="en-US" altLang="ko-KR" b="1" dirty="0" smtClean="0">
                <a:latin typeface="+mn-ea"/>
                <a:cs typeface="+mn-lt"/>
              </a:rPr>
              <a:t>n</a:t>
            </a:r>
            <a:r>
              <a:rPr lang="ko-KR" altLang="en-US" b="1" dirty="0" smtClean="0">
                <a:latin typeface="+mn-ea"/>
                <a:cs typeface="+mn-lt"/>
              </a:rPr>
              <a:t>형 영역의 </a:t>
            </a:r>
            <a:r>
              <a:rPr lang="ko-KR" altLang="en-US" b="1" dirty="0">
                <a:latin typeface="+mn-ea"/>
                <a:cs typeface="+mn-lt"/>
              </a:rPr>
              <a:t>전자가 이동</a:t>
            </a:r>
            <a:r>
              <a:rPr lang="ko-KR" altLang="en-US" b="1" dirty="0" smtClean="0">
                <a:latin typeface="+mn-ea"/>
                <a:cs typeface="+mn-lt"/>
              </a:rPr>
              <a:t>!</a:t>
            </a:r>
            <a:endParaRPr lang="en-US" altLang="ko-KR" b="1" dirty="0" smtClean="0">
              <a:latin typeface="+mn-ea"/>
              <a:cs typeface="+mn-lt"/>
            </a:endParaRPr>
          </a:p>
          <a:p>
            <a:pPr marL="285750" indent="-285750">
              <a:lnSpc>
                <a:spcPct val="50000"/>
              </a:lnSpc>
              <a:buFont typeface="Wingdings" panose="05000000000000000000" pitchFamily="2" charset="2"/>
              <a:buChar char="§"/>
            </a:pPr>
            <a:endParaRPr lang="en-US" altLang="ko-KR" b="1" dirty="0" smtClean="0">
              <a:latin typeface="+mn-ea"/>
            </a:endParaRPr>
          </a:p>
          <a:p>
            <a:r>
              <a:rPr lang="ko-KR" altLang="en-US" b="1" dirty="0">
                <a:latin typeface="+mn-ea"/>
              </a:rPr>
              <a:t>    </a:t>
            </a:r>
            <a:r>
              <a:rPr lang="en-US" altLang="ko-KR" b="1" dirty="0" smtClean="0">
                <a:latin typeface="+mn-ea"/>
                <a:sym typeface="Wingdings" panose="05000000000000000000" pitchFamily="2" charset="2"/>
              </a:rPr>
              <a:t> </a:t>
            </a:r>
            <a:r>
              <a:rPr lang="ko-KR" b="1" dirty="0" smtClean="0">
                <a:latin typeface="+mn-ea"/>
              </a:rPr>
              <a:t>장벽전위</a:t>
            </a:r>
            <a:r>
              <a:rPr lang="ko-KR" altLang="en-US" b="1" dirty="0">
                <a:latin typeface="+mn-ea"/>
              </a:rPr>
              <a:t> </a:t>
            </a:r>
            <a:r>
              <a:rPr lang="ko-KR" b="1" dirty="0">
                <a:latin typeface="+mn-ea"/>
              </a:rPr>
              <a:t>(</a:t>
            </a:r>
            <a:r>
              <a:rPr lang="en-US" altLang="ko-KR" b="1" dirty="0" err="1">
                <a:latin typeface="+mn-ea"/>
              </a:rPr>
              <a:t>V</a:t>
            </a:r>
            <a:r>
              <a:rPr lang="en-US" altLang="ko-KR" b="1" baseline="-25000" dirty="0" err="1">
                <a:latin typeface="+mn-ea"/>
              </a:rPr>
              <a:t>d</a:t>
            </a:r>
            <a:r>
              <a:rPr lang="ko-KR" b="1" dirty="0">
                <a:latin typeface="+mn-ea"/>
              </a:rPr>
              <a:t>)와 크기가 같고, 극성이 반대인 전압을 외부에서 </a:t>
            </a:r>
            <a:r>
              <a:rPr lang="ko-KR" b="1" dirty="0" smtClean="0">
                <a:latin typeface="+mn-ea"/>
              </a:rPr>
              <a:t>인가</a:t>
            </a:r>
            <a:r>
              <a:rPr lang="ko-KR" altLang="en-US" b="1" dirty="0">
                <a:latin typeface="+mn-ea"/>
              </a:rPr>
              <a:t>    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FEE4E901-1B2E-4E08-887A-BFFE9A19A608}"/>
              </a:ext>
            </a:extLst>
          </p:cNvPr>
          <p:cNvSpPr txBox="1"/>
          <p:nvPr/>
        </p:nvSpPr>
        <p:spPr>
          <a:xfrm>
            <a:off x="1632244" y="5380474"/>
            <a:ext cx="3947868" cy="7848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ko-KR" altLang="en-US" b="1" dirty="0">
                <a:ea typeface="맑은 고딕"/>
              </a:rPr>
              <a:t> </a:t>
            </a:r>
            <a:r>
              <a:rPr lang="en-US" b="1" dirty="0" err="1">
                <a:latin typeface="Malgun Gothic"/>
                <a:ea typeface="+mn-lt"/>
              </a:rPr>
              <a:t>V</a:t>
            </a:r>
            <a:r>
              <a:rPr lang="en-US" b="1" baseline="-25000" dirty="0" err="1">
                <a:latin typeface="Malgun Gothic"/>
                <a:ea typeface="+mn-lt"/>
              </a:rPr>
              <a:t>d</a:t>
            </a:r>
            <a:r>
              <a:rPr lang="en-US" altLang="ko-KR" b="1" dirty="0" err="1">
                <a:latin typeface="Malgun Gothic"/>
                <a:ea typeface="Malgun Gothic"/>
              </a:rPr>
              <a:t>의</a:t>
            </a:r>
            <a:r>
              <a:rPr lang="en-US" altLang="ko-KR" b="1" dirty="0">
                <a:latin typeface="Malgun Gothic"/>
                <a:ea typeface="Malgun Gothic"/>
              </a:rPr>
              <a:t> 예 (25</a:t>
            </a:r>
            <a:r>
              <a:rPr lang="en-US" b="1" dirty="0">
                <a:ea typeface="+mn-lt"/>
                <a:cs typeface="+mn-lt"/>
              </a:rPr>
              <a:t>℃</a:t>
            </a:r>
            <a:r>
              <a:rPr lang="en-US" altLang="ko-KR" b="1" dirty="0" smtClean="0">
                <a:latin typeface="Malgun Gothic"/>
                <a:ea typeface="Malgun Gothic"/>
              </a:rPr>
              <a:t>)</a:t>
            </a:r>
          </a:p>
          <a:p>
            <a:pPr>
              <a:lnSpc>
                <a:spcPct val="50000"/>
              </a:lnSpc>
            </a:pPr>
            <a:endParaRPr lang="en-US" altLang="ko-KR" b="1" dirty="0">
              <a:latin typeface="Malgun Gothic"/>
              <a:ea typeface="Malgun Gothic"/>
            </a:endParaRPr>
          </a:p>
          <a:p>
            <a:r>
              <a:rPr lang="en-US" altLang="ko-KR" b="1" dirty="0">
                <a:latin typeface="Malgun Gothic"/>
                <a:ea typeface="Malgun Gothic"/>
              </a:rPr>
              <a:t>   </a:t>
            </a:r>
            <a:r>
              <a:rPr lang="en-US" altLang="ko-KR" b="1" dirty="0" smtClean="0">
                <a:latin typeface="Malgun Gothic"/>
                <a:ea typeface="Malgun Gothic"/>
              </a:rPr>
              <a:t>   </a:t>
            </a:r>
            <a:r>
              <a:rPr lang="en-US" b="1" dirty="0" err="1">
                <a:ea typeface="+mn-lt"/>
                <a:cs typeface="+mn-lt"/>
              </a:rPr>
              <a:t>ㆍ</a:t>
            </a:r>
            <a:r>
              <a:rPr lang="en-US" b="1" dirty="0" err="1">
                <a:latin typeface="맑은 고딕"/>
                <a:ea typeface="맑은 고딕"/>
              </a:rPr>
              <a:t>Si</a:t>
            </a:r>
            <a:r>
              <a:rPr lang="en-US" b="1" dirty="0">
                <a:latin typeface="맑은 고딕"/>
                <a:ea typeface="맑은 고딕"/>
              </a:rPr>
              <a:t> </a:t>
            </a:r>
            <a:r>
              <a:rPr lang="en-US" altLang="ko-KR" b="1" dirty="0">
                <a:latin typeface="Malgun Gothic"/>
                <a:ea typeface="Malgun Gothic"/>
              </a:rPr>
              <a:t> </a:t>
            </a:r>
            <a:r>
              <a:rPr lang="en-US" b="1" dirty="0" smtClean="0">
                <a:ea typeface="+mn-lt"/>
                <a:cs typeface="+mn-lt"/>
              </a:rPr>
              <a:t>→</a:t>
            </a:r>
            <a:r>
              <a:rPr lang="en-US" b="1" dirty="0">
                <a:ea typeface="+mn-lt"/>
                <a:cs typeface="+mn-lt"/>
              </a:rPr>
              <a:t>  </a:t>
            </a:r>
            <a:r>
              <a:rPr lang="en-US" b="1" dirty="0" smtClean="0">
                <a:ea typeface="+mn-lt"/>
                <a:cs typeface="+mn-lt"/>
              </a:rPr>
              <a:t>0.7V,  </a:t>
            </a:r>
            <a:r>
              <a:rPr lang="en-US" b="1" dirty="0" err="1" smtClean="0">
                <a:ea typeface="+mn-lt"/>
                <a:cs typeface="+mn-lt"/>
              </a:rPr>
              <a:t>Ge</a:t>
            </a:r>
            <a:r>
              <a:rPr lang="en-US" b="1" dirty="0">
                <a:ea typeface="+mn-lt"/>
                <a:cs typeface="+mn-lt"/>
              </a:rPr>
              <a:t>   →   0.3V</a:t>
            </a:r>
          </a:p>
        </p:txBody>
      </p:sp>
      <p:sp>
        <p:nvSpPr>
          <p:cNvPr id="10" name="제목 1">
            <a:extLst>
              <a:ext uri="{FF2B5EF4-FFF2-40B4-BE49-F238E27FC236}">
                <a16:creationId xmlns="" xmlns:a16="http://schemas.microsoft.com/office/drawing/2014/main" id="{58BB0402-80B9-4F80-8355-8E8FD28BB1AE}"/>
              </a:ext>
            </a:extLst>
          </p:cNvPr>
          <p:cNvSpPr txBox="1">
            <a:spLocks/>
          </p:cNvSpPr>
          <p:nvPr/>
        </p:nvSpPr>
        <p:spPr>
          <a:xfrm>
            <a:off x="262255" y="680935"/>
            <a:ext cx="8846820" cy="296863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324000" indent="-324000">
              <a:buFont typeface="+mj-ea"/>
              <a:buAutoNum type="circleNumDbPlain" startAt="3"/>
            </a:pPr>
            <a:r>
              <a:rPr lang="ko-KR" altLang="en-US" sz="2000" b="1" dirty="0" smtClean="0">
                <a:solidFill>
                  <a:schemeClr val="tx1"/>
                </a:solidFill>
                <a:ea typeface="맑은 고딕"/>
              </a:rPr>
              <a:t>장벽 전위 (</a:t>
            </a:r>
            <a:r>
              <a:rPr lang="en-US" altLang="ko-KR" sz="2000" b="1" dirty="0" err="1" smtClean="0">
                <a:solidFill>
                  <a:schemeClr val="tx1"/>
                </a:solidFill>
                <a:ea typeface="+mj-lt"/>
                <a:cs typeface="+mj-lt"/>
              </a:rPr>
              <a:t>V</a:t>
            </a:r>
            <a:r>
              <a:rPr lang="en-US" altLang="ko-KR" sz="1100" b="1" dirty="0" err="1" smtClean="0">
                <a:solidFill>
                  <a:schemeClr val="tx1"/>
                </a:solidFill>
                <a:ea typeface="+mj-lt"/>
                <a:cs typeface="+mj-lt"/>
              </a:rPr>
              <a:t>d</a:t>
            </a:r>
            <a:r>
              <a:rPr lang="ko-KR" altLang="en-US" sz="2000" b="1" dirty="0" smtClean="0">
                <a:solidFill>
                  <a:schemeClr val="tx1"/>
                </a:solidFill>
                <a:ea typeface="맑은 고딕"/>
              </a:rPr>
              <a:t>)</a:t>
            </a:r>
            <a:endParaRPr lang="en-US" altLang="ko-KR" sz="2000" b="1" dirty="0" smtClean="0">
              <a:solidFill>
                <a:schemeClr val="tx1"/>
              </a:solidFill>
              <a:ea typeface="맑은 고딕"/>
            </a:endParaRPr>
          </a:p>
          <a:p>
            <a:pPr marL="457200" indent="-457200">
              <a:buFont typeface="+mj-ea"/>
              <a:buAutoNum type="circleNumDbPlain" startAt="3"/>
            </a:pPr>
            <a:endParaRPr lang="ko-KR" altLang="en-US" sz="2000" b="1" dirty="0">
              <a:solidFill>
                <a:schemeClr val="tx1"/>
              </a:solidFill>
              <a:ea typeface="맑은 고딕" panose="020B0503020000020004" pitchFamily="34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9778" y="4169672"/>
            <a:ext cx="1442542" cy="62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485" y="3068960"/>
            <a:ext cx="3328293" cy="1528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7955043"/>
              </p:ext>
            </p:extLst>
          </p:nvPr>
        </p:nvGraphicFramePr>
        <p:xfrm>
          <a:off x="984172" y="5376964"/>
          <a:ext cx="612949" cy="316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949"/>
              </a:tblGrid>
              <a:tr h="3166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bg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Ex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91357" marR="91357" marT="45638" marB="456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6365022"/>
            <a:ext cx="1004060" cy="451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69895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0" y="6553200"/>
            <a:ext cx="8940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chemeClr val="bg1"/>
                </a:solidFill>
                <a:latin typeface="Calibri" panose="020F0502020204030204" pitchFamily="34" charset="0"/>
              </a:rPr>
              <a:t>CEMTool</a:t>
            </a:r>
            <a:r>
              <a:rPr lang="ko-KR" altLang="en-US" sz="1200" b="1" i="1">
                <a:solidFill>
                  <a:schemeClr val="bg1"/>
                </a:solidFill>
                <a:latin typeface="Calibri" panose="020F0502020204030204" pitchFamily="34" charset="0"/>
              </a:rPr>
              <a:t>의 기본 사용법 </a:t>
            </a:r>
            <a:r>
              <a:rPr lang="en-US" altLang="ko-KR" sz="1200" b="1" i="1">
                <a:solidFill>
                  <a:schemeClr val="bg1"/>
                </a:solidFill>
                <a:latin typeface="Calibri" panose="020F0502020204030204" pitchFamily="34" charset="0"/>
              </a:rPr>
              <a:t>– </a:t>
            </a:r>
            <a:r>
              <a:rPr lang="ko-KR" altLang="en-US" sz="1200" b="1" i="1">
                <a:solidFill>
                  <a:schemeClr val="bg1"/>
                </a:solidFill>
                <a:latin typeface="Calibri" panose="020F0502020204030204" pitchFamily="34" charset="0"/>
              </a:rPr>
              <a:t>부천대학  컴퓨터제어과 이한석 </a:t>
            </a:r>
          </a:p>
        </p:txBody>
      </p:sp>
      <p:sp>
        <p:nvSpPr>
          <p:cNvPr id="12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 smtClean="0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AC078EE3-DF12-4513-930B-F252DDF81085}"/>
              </a:ext>
            </a:extLst>
          </p:cNvPr>
          <p:cNvSpPr txBox="1"/>
          <p:nvPr/>
        </p:nvSpPr>
        <p:spPr>
          <a:xfrm>
            <a:off x="378490" y="642579"/>
            <a:ext cx="4392488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altLang="ko-KR" sz="2000" b="1" dirty="0" smtClean="0">
                <a:latin typeface="+mn-ea"/>
              </a:rPr>
              <a:t>3. </a:t>
            </a:r>
            <a:r>
              <a:rPr lang="en-US" altLang="ko-KR" sz="2000" b="1" dirty="0" err="1" smtClean="0">
                <a:latin typeface="+mn-ea"/>
              </a:rPr>
              <a:t>pn</a:t>
            </a:r>
            <a:r>
              <a:rPr lang="ko-KR" altLang="en-US" sz="2000" b="1" dirty="0" smtClean="0">
                <a:latin typeface="+mn-ea"/>
              </a:rPr>
              <a:t> </a:t>
            </a:r>
            <a:r>
              <a:rPr lang="ko-KR" altLang="en-US" sz="2000" b="1" dirty="0">
                <a:latin typeface="+mn-ea"/>
              </a:rPr>
              <a:t>접합에 순방향 전압을 인가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A5C0697-CAF7-4F86-ACC2-FA1221CD5E7C}"/>
              </a:ext>
            </a:extLst>
          </p:cNvPr>
          <p:cNvSpPr txBox="1"/>
          <p:nvPr/>
        </p:nvSpPr>
        <p:spPr>
          <a:xfrm>
            <a:off x="735513" y="1268760"/>
            <a:ext cx="6852865" cy="10618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 dirty="0" smtClean="0">
                <a:latin typeface="+mn-ea"/>
                <a:cs typeface="+mn-lt"/>
              </a:rPr>
              <a:t>순방향 바이어스 (</a:t>
            </a:r>
            <a:r>
              <a:rPr lang="ko-KR" altLang="en-US" b="1" dirty="0">
                <a:latin typeface="+mn-ea"/>
                <a:cs typeface="+mn-lt"/>
              </a:rPr>
              <a:t>forward </a:t>
            </a:r>
            <a:r>
              <a:rPr lang="ko-KR" altLang="en-US" b="1" dirty="0" smtClean="0">
                <a:latin typeface="+mn-ea"/>
                <a:cs typeface="+mn-lt"/>
              </a:rPr>
              <a:t>bi</a:t>
            </a:r>
            <a:r>
              <a:rPr lang="en-US" altLang="ko-KR" b="1" dirty="0" smtClean="0">
                <a:latin typeface="+mn-ea"/>
                <a:cs typeface="+mn-lt"/>
              </a:rPr>
              <a:t>a</a:t>
            </a:r>
            <a:r>
              <a:rPr lang="ko-KR" altLang="en-US" b="1" dirty="0" smtClean="0">
                <a:latin typeface="+mn-ea"/>
                <a:cs typeface="+mn-lt"/>
              </a:rPr>
              <a:t>s)?</a:t>
            </a:r>
            <a:endParaRPr lang="en-US" altLang="ko-KR" b="1" dirty="0" smtClean="0">
              <a:latin typeface="+mn-ea"/>
              <a:cs typeface="+mn-lt"/>
            </a:endParaRPr>
          </a:p>
          <a:p>
            <a:pPr>
              <a:lnSpc>
                <a:spcPct val="50000"/>
              </a:lnSpc>
            </a:pPr>
            <a:endParaRPr lang="en-US" altLang="ko-KR" b="1" dirty="0" smtClean="0">
              <a:latin typeface="+mn-ea"/>
            </a:endParaRPr>
          </a:p>
          <a:p>
            <a:r>
              <a:rPr lang="ko-KR" altLang="en-US" b="1" dirty="0">
                <a:latin typeface="+mn-ea"/>
              </a:rPr>
              <a:t> </a:t>
            </a:r>
            <a:r>
              <a:rPr lang="ko-KR" altLang="en-US" b="1" dirty="0" smtClean="0">
                <a:latin typeface="+mn-ea"/>
              </a:rPr>
              <a:t>   </a:t>
            </a:r>
            <a:r>
              <a:rPr lang="en-US" altLang="ko-KR" b="1" dirty="0" smtClean="0">
                <a:latin typeface="+mn-ea"/>
                <a:sym typeface="Wingdings" panose="05000000000000000000" pitchFamily="2" charset="2"/>
              </a:rPr>
              <a:t> </a:t>
            </a:r>
            <a:r>
              <a:rPr lang="ko-KR" b="1" dirty="0" smtClean="0">
                <a:latin typeface="+mn-ea"/>
              </a:rPr>
              <a:t>전위 </a:t>
            </a:r>
            <a:r>
              <a:rPr lang="ko-KR" b="1" dirty="0">
                <a:latin typeface="+mn-ea"/>
              </a:rPr>
              <a:t>장벽</a:t>
            </a:r>
            <a:r>
              <a:rPr lang="ko-KR" altLang="en-US" b="1" dirty="0">
                <a:latin typeface="+mn-ea"/>
              </a:rPr>
              <a:t> </a:t>
            </a:r>
            <a:r>
              <a:rPr lang="en-US" altLang="ko-KR" b="1" dirty="0" err="1">
                <a:latin typeface="+mn-ea"/>
              </a:rPr>
              <a:t>V</a:t>
            </a:r>
            <a:r>
              <a:rPr lang="en-US" altLang="ko-KR" b="1" baseline="-25000" dirty="0" err="1">
                <a:latin typeface="+mn-ea"/>
              </a:rPr>
              <a:t>d</a:t>
            </a:r>
            <a:r>
              <a:rPr lang="ko-KR" b="1" dirty="0">
                <a:latin typeface="+mn-ea"/>
              </a:rPr>
              <a:t>를 없애는 </a:t>
            </a:r>
            <a:r>
              <a:rPr lang="ko-KR" b="1" dirty="0" smtClean="0">
                <a:latin typeface="+mn-ea"/>
              </a:rPr>
              <a:t>방향</a:t>
            </a:r>
            <a:endParaRPr lang="en-US" altLang="ko-KR" b="1" dirty="0" smtClean="0">
              <a:latin typeface="+mn-ea"/>
            </a:endParaRPr>
          </a:p>
          <a:p>
            <a:r>
              <a:rPr lang="en-US" altLang="ko-KR" b="1" dirty="0" smtClean="0">
                <a:latin typeface="+mn-ea"/>
              </a:rPr>
              <a:t>    </a:t>
            </a:r>
            <a:r>
              <a:rPr lang="en-US" altLang="ko-KR" b="1" dirty="0" smtClean="0">
                <a:latin typeface="+mn-ea"/>
                <a:sym typeface="Wingdings" panose="05000000000000000000" pitchFamily="2" charset="2"/>
              </a:rPr>
              <a:t></a:t>
            </a:r>
            <a:r>
              <a:rPr lang="ko-KR" b="1" dirty="0" smtClean="0">
                <a:latin typeface="+mn-ea"/>
              </a:rPr>
              <a:t> </a:t>
            </a:r>
            <a:r>
              <a:rPr lang="en-US" altLang="ko-KR" b="1" dirty="0" smtClean="0">
                <a:latin typeface="+mn-ea"/>
              </a:rPr>
              <a:t>p</a:t>
            </a:r>
            <a:r>
              <a:rPr lang="ko-KR" b="1" dirty="0" err="1" smtClean="0">
                <a:latin typeface="+mn-ea"/>
              </a:rPr>
              <a:t>형반도체</a:t>
            </a:r>
            <a:r>
              <a:rPr lang="ko-KR" b="1" dirty="0" smtClean="0">
                <a:latin typeface="+mn-ea"/>
              </a:rPr>
              <a:t> </a:t>
            </a:r>
            <a:r>
              <a:rPr lang="ko-KR" b="1" dirty="0">
                <a:latin typeface="+mn-ea"/>
              </a:rPr>
              <a:t>+전압,</a:t>
            </a:r>
            <a:r>
              <a:rPr lang="ko-KR" altLang="en-US" b="1" dirty="0">
                <a:latin typeface="+mn-ea"/>
              </a:rPr>
              <a:t> </a:t>
            </a:r>
            <a:r>
              <a:rPr lang="en-US" altLang="ko-KR" b="1" dirty="0" err="1" smtClean="0">
                <a:latin typeface="+mn-ea"/>
              </a:rPr>
              <a:t>n형</a:t>
            </a:r>
            <a:r>
              <a:rPr lang="en-US" altLang="ko-KR" b="1" dirty="0" smtClean="0">
                <a:latin typeface="+mn-ea"/>
              </a:rPr>
              <a:t> </a:t>
            </a:r>
            <a:r>
              <a:rPr lang="en-US" altLang="ko-KR" b="1" dirty="0" err="1">
                <a:latin typeface="+mn-ea"/>
              </a:rPr>
              <a:t>반도체에</a:t>
            </a:r>
            <a:r>
              <a:rPr lang="en-US" altLang="ko-KR" b="1" dirty="0">
                <a:latin typeface="+mn-ea"/>
              </a:rPr>
              <a:t> -</a:t>
            </a:r>
            <a:r>
              <a:rPr lang="en-US" altLang="ko-KR" b="1" dirty="0" err="1">
                <a:latin typeface="+mn-ea"/>
              </a:rPr>
              <a:t>전압을</a:t>
            </a:r>
            <a:r>
              <a:rPr lang="en-US" altLang="ko-KR" b="1" dirty="0">
                <a:latin typeface="+mn-ea"/>
              </a:rPr>
              <a:t> </a:t>
            </a:r>
            <a:r>
              <a:rPr lang="en-US" altLang="ko-KR" b="1" dirty="0" err="1" smtClean="0">
                <a:latin typeface="+mn-ea"/>
              </a:rPr>
              <a:t>인가</a:t>
            </a:r>
            <a:r>
              <a:rPr lang="ko-KR" altLang="en-US" b="1" dirty="0">
                <a:latin typeface="+mn-ea"/>
              </a:rPr>
              <a:t>     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C6F6897-AD16-447F-972C-0E922E348436}"/>
              </a:ext>
            </a:extLst>
          </p:cNvPr>
          <p:cNvSpPr txBox="1"/>
          <p:nvPr/>
        </p:nvSpPr>
        <p:spPr>
          <a:xfrm>
            <a:off x="6436250" y="3717032"/>
            <a:ext cx="2304256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ko-KR" altLang="en-US" sz="1400" b="1" dirty="0">
                <a:latin typeface="+mn-ea"/>
              </a:rPr>
              <a:t>서로 같은 전하는 밀친다 </a:t>
            </a:r>
            <a:endParaRPr lang="en-US" altLang="ko-KR" sz="1400" b="1" dirty="0" smtClean="0">
              <a:latin typeface="+mn-ea"/>
            </a:endParaRPr>
          </a:p>
          <a:p>
            <a:r>
              <a:rPr lang="ko-KR" altLang="en-US" sz="1400" b="1" dirty="0" smtClean="0">
                <a:latin typeface="+mn-ea"/>
                <a:cs typeface="+mn-lt"/>
              </a:rPr>
              <a:t> → </a:t>
            </a:r>
            <a:r>
              <a:rPr lang="en-US" altLang="ko-KR" sz="1400" b="1" dirty="0" err="1">
                <a:latin typeface="+mn-ea"/>
                <a:cs typeface="+mn-lt"/>
              </a:rPr>
              <a:t>V</a:t>
            </a:r>
            <a:r>
              <a:rPr lang="en-US" altLang="ko-KR" sz="1400" b="1" baseline="-25000" dirty="0" err="1">
                <a:latin typeface="+mn-ea"/>
                <a:cs typeface="+mn-lt"/>
              </a:rPr>
              <a:t>d</a:t>
            </a:r>
            <a:r>
              <a:rPr lang="ko-KR" altLang="en-US" sz="1400" b="1" dirty="0">
                <a:latin typeface="+mn-ea"/>
                <a:cs typeface="+mn-lt"/>
              </a:rPr>
              <a:t>는 낮아지고, </a:t>
            </a:r>
            <a:endParaRPr lang="en-US" altLang="ko-KR" sz="1400" b="1" dirty="0" smtClean="0">
              <a:latin typeface="+mn-ea"/>
              <a:cs typeface="+mn-lt"/>
            </a:endParaRPr>
          </a:p>
          <a:p>
            <a:r>
              <a:rPr lang="en-US" altLang="ko-KR" sz="1400" b="1" dirty="0">
                <a:latin typeface="+mn-ea"/>
                <a:cs typeface="+mn-lt"/>
              </a:rPr>
              <a:t> </a:t>
            </a:r>
            <a:r>
              <a:rPr lang="en-US" altLang="ko-KR" sz="1400" b="1" dirty="0" smtClean="0">
                <a:latin typeface="+mn-ea"/>
                <a:cs typeface="+mn-lt"/>
              </a:rPr>
              <a:t>    </a:t>
            </a:r>
            <a:r>
              <a:rPr lang="ko-KR" altLang="en-US" sz="1400" b="1" dirty="0" err="1" smtClean="0">
                <a:latin typeface="+mn-ea"/>
                <a:cs typeface="+mn-lt"/>
              </a:rPr>
              <a:t>공핍층은</a:t>
            </a:r>
            <a:r>
              <a:rPr lang="ko-KR" altLang="en-US" sz="1400" b="1" dirty="0" smtClean="0">
                <a:latin typeface="+mn-ea"/>
                <a:cs typeface="+mn-lt"/>
              </a:rPr>
              <a:t> 좁아진다</a:t>
            </a:r>
            <a:r>
              <a:rPr lang="ko-KR" altLang="en-US" sz="1400" b="1" dirty="0">
                <a:latin typeface="+mn-ea"/>
                <a:cs typeface="+mn-lt"/>
              </a:rPr>
              <a:t>.</a:t>
            </a:r>
            <a:endParaRPr lang="ko-KR" altLang="en-US" b="1" dirty="0">
              <a:latin typeface="+mn-ea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C463C8A2-3B51-4C32-A71F-DD8A25EE8F20}"/>
              </a:ext>
            </a:extLst>
          </p:cNvPr>
          <p:cNvSpPr txBox="1"/>
          <p:nvPr/>
        </p:nvSpPr>
        <p:spPr>
          <a:xfrm>
            <a:off x="1302048" y="5586884"/>
            <a:ext cx="5576590" cy="784830"/>
          </a:xfrm>
          <a:prstGeom prst="rect">
            <a:avLst/>
          </a:prstGeom>
          <a:solidFill>
            <a:srgbClr val="FFC000">
              <a:alpha val="23000"/>
            </a:srgb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altLang="ko-KR" b="1" dirty="0" smtClean="0">
                <a:latin typeface="+mn-ea"/>
              </a:rPr>
              <a:t>p</a:t>
            </a:r>
            <a:r>
              <a:rPr lang="ko-KR" altLang="en-US" b="1" dirty="0" smtClean="0">
                <a:latin typeface="+mn-ea"/>
              </a:rPr>
              <a:t>형의 </a:t>
            </a:r>
            <a:r>
              <a:rPr lang="ko-KR" altLang="en-US" b="1" dirty="0">
                <a:latin typeface="+mn-ea"/>
              </a:rPr>
              <a:t>정공은 </a:t>
            </a:r>
            <a:r>
              <a:rPr lang="en-US" altLang="ko-KR" b="1" dirty="0" smtClean="0">
                <a:latin typeface="+mn-ea"/>
              </a:rPr>
              <a:t>n</a:t>
            </a:r>
            <a:r>
              <a:rPr lang="ko-KR" altLang="en-US" b="1" dirty="0" smtClean="0">
                <a:latin typeface="+mn-ea"/>
              </a:rPr>
              <a:t>형으로, </a:t>
            </a:r>
            <a:r>
              <a:rPr lang="en-US" altLang="ko-KR" b="1" dirty="0" smtClean="0">
                <a:latin typeface="+mn-ea"/>
              </a:rPr>
              <a:t>n</a:t>
            </a:r>
            <a:r>
              <a:rPr lang="ko-KR" altLang="en-US" b="1" dirty="0" smtClean="0">
                <a:latin typeface="+mn-ea"/>
              </a:rPr>
              <a:t>형의 </a:t>
            </a:r>
            <a:r>
              <a:rPr lang="ko-KR" altLang="en-US" b="1" dirty="0">
                <a:latin typeface="+mn-ea"/>
              </a:rPr>
              <a:t>전자는 </a:t>
            </a:r>
            <a:r>
              <a:rPr lang="en-US" altLang="ko-KR" b="1" dirty="0" smtClean="0">
                <a:latin typeface="+mn-ea"/>
              </a:rPr>
              <a:t>p</a:t>
            </a:r>
            <a:r>
              <a:rPr lang="ko-KR" altLang="en-US" b="1" dirty="0" smtClean="0">
                <a:latin typeface="+mn-ea"/>
              </a:rPr>
              <a:t>형으로 이동</a:t>
            </a:r>
            <a:endParaRPr lang="en-US" altLang="ko-KR" b="1" dirty="0" smtClean="0">
              <a:latin typeface="+mn-ea"/>
            </a:endParaRPr>
          </a:p>
          <a:p>
            <a:pPr>
              <a:lnSpc>
                <a:spcPct val="50000"/>
              </a:lnSpc>
            </a:pPr>
            <a:endParaRPr lang="en-US" altLang="ko-KR" b="1" dirty="0" smtClean="0">
              <a:latin typeface="+mn-ea"/>
              <a:sym typeface="Wingdings" panose="05000000000000000000" pitchFamily="2" charset="2"/>
            </a:endParaRPr>
          </a:p>
          <a:p>
            <a:r>
              <a:rPr lang="en-US" altLang="ko-KR" b="1" dirty="0">
                <a:latin typeface="+mn-ea"/>
                <a:sym typeface="Wingdings" panose="05000000000000000000" pitchFamily="2" charset="2"/>
              </a:rPr>
              <a:t> </a:t>
            </a:r>
            <a:r>
              <a:rPr lang="en-US" altLang="ko-KR" b="1" dirty="0" smtClean="0">
                <a:latin typeface="+mn-ea"/>
                <a:sym typeface="Wingdings" panose="05000000000000000000" pitchFamily="2" charset="2"/>
              </a:rPr>
              <a:t> </a:t>
            </a:r>
            <a:r>
              <a:rPr lang="ko-KR" b="1" dirty="0" err="1" smtClean="0">
                <a:latin typeface="+mn-ea"/>
                <a:cs typeface="+mn-lt"/>
              </a:rPr>
              <a:t>캐리어의</a:t>
            </a:r>
            <a:r>
              <a:rPr lang="ko-KR" b="1" dirty="0" smtClean="0">
                <a:latin typeface="+mn-ea"/>
                <a:cs typeface="+mn-lt"/>
              </a:rPr>
              <a:t> </a:t>
            </a:r>
            <a:r>
              <a:rPr lang="ko-KR" b="1" dirty="0">
                <a:latin typeface="+mn-ea"/>
                <a:cs typeface="+mn-lt"/>
              </a:rPr>
              <a:t>이동 </a:t>
            </a:r>
            <a:r>
              <a:rPr lang="en-US" altLang="ko-KR" b="1" dirty="0" smtClean="0">
                <a:latin typeface="+mn-ea"/>
                <a:cs typeface="+mn-lt"/>
              </a:rPr>
              <a:t>: </a:t>
            </a:r>
            <a:r>
              <a:rPr lang="ko-KR" b="1" dirty="0" smtClean="0">
                <a:latin typeface="+mn-ea"/>
                <a:cs typeface="+mn-lt"/>
              </a:rPr>
              <a:t> </a:t>
            </a:r>
            <a:r>
              <a:rPr lang="ko-KR" altLang="en-US" b="1" dirty="0">
                <a:latin typeface="+mn-ea"/>
                <a:cs typeface="+mn-lt"/>
              </a:rPr>
              <a:t>전류가 </a:t>
            </a:r>
            <a:r>
              <a:rPr lang="ko-KR" altLang="en-US" b="1" dirty="0" smtClean="0">
                <a:latin typeface="+mn-ea"/>
                <a:cs typeface="+mn-lt"/>
              </a:rPr>
              <a:t>흐른다</a:t>
            </a:r>
            <a:endParaRPr lang="ko-KR" altLang="en-US" b="1" dirty="0">
              <a:latin typeface="+mn-ea"/>
              <a:cs typeface="+mn-lt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517" y="2639010"/>
            <a:ext cx="4402137" cy="2606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6365022"/>
            <a:ext cx="1004060" cy="451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0" y="6553200"/>
            <a:ext cx="8940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chemeClr val="bg1"/>
                </a:solidFill>
                <a:latin typeface="Calibri" panose="020F0502020204030204" pitchFamily="34" charset="0"/>
              </a:rPr>
              <a:t>CEMTool</a:t>
            </a:r>
            <a:r>
              <a:rPr lang="ko-KR" altLang="en-US" sz="1200" b="1" i="1">
                <a:solidFill>
                  <a:schemeClr val="bg1"/>
                </a:solidFill>
                <a:latin typeface="Calibri" panose="020F0502020204030204" pitchFamily="34" charset="0"/>
              </a:rPr>
              <a:t>의 기본 사용법 </a:t>
            </a:r>
            <a:r>
              <a:rPr lang="en-US" altLang="ko-KR" sz="1200" b="1" i="1">
                <a:solidFill>
                  <a:schemeClr val="bg1"/>
                </a:solidFill>
                <a:latin typeface="Calibri" panose="020F0502020204030204" pitchFamily="34" charset="0"/>
              </a:rPr>
              <a:t>– </a:t>
            </a:r>
            <a:r>
              <a:rPr lang="ko-KR" altLang="en-US" sz="1200" b="1" i="1">
                <a:solidFill>
                  <a:schemeClr val="bg1"/>
                </a:solidFill>
                <a:latin typeface="Calibri" panose="020F0502020204030204" pitchFamily="34" charset="0"/>
              </a:rPr>
              <a:t>부천대학  컴퓨터제어과 이한석 </a:t>
            </a:r>
          </a:p>
        </p:txBody>
      </p:sp>
      <p:sp>
        <p:nvSpPr>
          <p:cNvPr id="12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 smtClean="0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6FF92F4-0990-430A-885F-AA0EEE82BC67}"/>
              </a:ext>
            </a:extLst>
          </p:cNvPr>
          <p:cNvSpPr txBox="1"/>
          <p:nvPr/>
        </p:nvSpPr>
        <p:spPr>
          <a:xfrm>
            <a:off x="251520" y="689477"/>
            <a:ext cx="6021169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altLang="ko-KR" sz="2000" b="1" dirty="0" smtClean="0">
                <a:ea typeface="맑은 고딕"/>
              </a:rPr>
              <a:t>4. </a:t>
            </a:r>
            <a:r>
              <a:rPr lang="ko-KR" altLang="en-US" sz="2000" b="1" dirty="0" smtClean="0">
                <a:ea typeface="맑은 고딕"/>
              </a:rPr>
              <a:t>p</a:t>
            </a:r>
            <a:r>
              <a:rPr lang="en-US" altLang="ko-KR" sz="2000" b="1" dirty="0" smtClean="0">
                <a:ea typeface="맑은 고딕"/>
              </a:rPr>
              <a:t>n</a:t>
            </a:r>
            <a:r>
              <a:rPr lang="ko-KR" altLang="en-US" sz="2000" b="1" dirty="0" smtClean="0">
                <a:ea typeface="맑은 고딕"/>
              </a:rPr>
              <a:t> </a:t>
            </a:r>
            <a:r>
              <a:rPr lang="ko-KR" altLang="en-US" sz="2000" b="1" dirty="0">
                <a:ea typeface="맑은 고딕"/>
              </a:rPr>
              <a:t>접합에 역방향 전압을 인가</a:t>
            </a:r>
            <a:endParaRPr lang="ko-KR" altLang="en-US" sz="2000" b="1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28995856-888E-47A8-BB9B-44EF28B02FB3}"/>
              </a:ext>
            </a:extLst>
          </p:cNvPr>
          <p:cNvSpPr txBox="1"/>
          <p:nvPr/>
        </p:nvSpPr>
        <p:spPr>
          <a:xfrm>
            <a:off x="1278809" y="5733256"/>
            <a:ext cx="5753814" cy="369332"/>
          </a:xfrm>
          <a:prstGeom prst="rect">
            <a:avLst/>
          </a:prstGeom>
          <a:solidFill>
            <a:srgbClr val="FFC000">
              <a:alpha val="34000"/>
            </a:srgb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ko-KR" altLang="en-US" b="1" dirty="0">
                <a:latin typeface="+mn-ea"/>
              </a:rPr>
              <a:t>"</a:t>
            </a:r>
            <a:r>
              <a:rPr lang="ko-KR" altLang="en-US" b="1" dirty="0" err="1">
                <a:latin typeface="+mn-ea"/>
              </a:rPr>
              <a:t>캐리어의</a:t>
            </a:r>
            <a:r>
              <a:rPr lang="ko-KR" altLang="en-US" b="1" dirty="0">
                <a:latin typeface="+mn-ea"/>
              </a:rPr>
              <a:t> </a:t>
            </a:r>
            <a:r>
              <a:rPr lang="ko-KR" altLang="en-US" b="1" dirty="0" smtClean="0">
                <a:latin typeface="+mn-ea"/>
              </a:rPr>
              <a:t>이동이 없음</a:t>
            </a:r>
            <a:r>
              <a:rPr lang="ko-KR" altLang="en-US" b="1" dirty="0">
                <a:latin typeface="+mn-ea"/>
              </a:rPr>
              <a:t>  </a:t>
            </a:r>
            <a:r>
              <a:rPr lang="ko-KR" b="1" dirty="0">
                <a:latin typeface="+mn-ea"/>
                <a:cs typeface="+mn-lt"/>
              </a:rPr>
              <a:t>→ 전류가 흐르지</a:t>
            </a:r>
            <a:r>
              <a:rPr lang="ko-KR" altLang="en-US" b="1" dirty="0">
                <a:latin typeface="+mn-ea"/>
                <a:cs typeface="+mn-lt"/>
              </a:rPr>
              <a:t> 않는다</a:t>
            </a:r>
            <a:r>
              <a:rPr lang="en-US" altLang="ko-KR" b="1" dirty="0">
                <a:latin typeface="+mn-ea"/>
                <a:cs typeface="+mn-lt"/>
              </a:rPr>
              <a:t>."</a:t>
            </a:r>
            <a:endParaRPr lang="en-US" altLang="ko-KR" b="1" dirty="0"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5D8F8990-A32A-40A6-93F6-C8646DE73628}"/>
              </a:ext>
            </a:extLst>
          </p:cNvPr>
          <p:cNvSpPr txBox="1"/>
          <p:nvPr/>
        </p:nvSpPr>
        <p:spPr>
          <a:xfrm>
            <a:off x="6084168" y="3789040"/>
            <a:ext cx="2651760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ko-KR" altLang="en-US" sz="1400" b="1" dirty="0">
                <a:latin typeface="+mn-ea"/>
              </a:rPr>
              <a:t>서로 다른 전하는 잡아 당긴다 </a:t>
            </a:r>
            <a:endParaRPr lang="en-US" altLang="ko-KR" sz="1400" b="1" dirty="0">
              <a:latin typeface="+mn-ea"/>
              <a:cs typeface="+mn-lt"/>
            </a:endParaRPr>
          </a:p>
          <a:p>
            <a:r>
              <a:rPr lang="en-US" altLang="ko-KR" sz="1400" b="1" dirty="0" smtClean="0">
                <a:latin typeface="+mn-ea"/>
                <a:cs typeface="+mn-lt"/>
              </a:rPr>
              <a:t> </a:t>
            </a:r>
            <a:r>
              <a:rPr lang="ko-KR" sz="1400" b="1" dirty="0" smtClean="0">
                <a:latin typeface="+mn-ea"/>
                <a:cs typeface="+mn-lt"/>
              </a:rPr>
              <a:t>→</a:t>
            </a:r>
            <a:r>
              <a:rPr lang="en-US" altLang="ko-KR" sz="1400" b="1" dirty="0" smtClean="0">
                <a:latin typeface="+mn-ea"/>
                <a:cs typeface="+mn-lt"/>
              </a:rPr>
              <a:t> </a:t>
            </a:r>
            <a:r>
              <a:rPr lang="en-US" altLang="ko-KR" sz="1400" b="1" dirty="0" err="1" smtClean="0">
                <a:latin typeface="+mn-ea"/>
                <a:cs typeface="+mn-lt"/>
              </a:rPr>
              <a:t>V</a:t>
            </a:r>
            <a:r>
              <a:rPr lang="en-US" altLang="ko-KR" sz="1400" b="1" baseline="-25000" dirty="0" err="1" smtClean="0">
                <a:latin typeface="+mn-ea"/>
                <a:cs typeface="+mn-lt"/>
              </a:rPr>
              <a:t>d</a:t>
            </a:r>
            <a:r>
              <a:rPr lang="ko-KR" altLang="en-US" sz="1400" b="1" dirty="0">
                <a:latin typeface="+mn-ea"/>
                <a:cs typeface="+mn-lt"/>
              </a:rPr>
              <a:t>는 </a:t>
            </a:r>
            <a:r>
              <a:rPr lang="ko-KR" altLang="en-US" sz="1400" b="1" dirty="0" smtClean="0">
                <a:latin typeface="+mn-ea"/>
                <a:cs typeface="+mn-lt"/>
              </a:rPr>
              <a:t>높아지고</a:t>
            </a:r>
            <a:endParaRPr lang="en-US" altLang="ko-KR" sz="1400" b="1" dirty="0" smtClean="0">
              <a:latin typeface="+mn-ea"/>
              <a:cs typeface="+mn-lt"/>
            </a:endParaRPr>
          </a:p>
          <a:p>
            <a:r>
              <a:rPr lang="en-US" altLang="ko-KR" sz="1400" b="1" dirty="0">
                <a:latin typeface="+mn-ea"/>
                <a:cs typeface="+mn-lt"/>
              </a:rPr>
              <a:t> </a:t>
            </a:r>
            <a:r>
              <a:rPr lang="en-US" altLang="ko-KR" sz="1400" b="1" dirty="0" smtClean="0">
                <a:latin typeface="+mn-ea"/>
                <a:cs typeface="+mn-lt"/>
              </a:rPr>
              <a:t> </a:t>
            </a:r>
            <a:r>
              <a:rPr lang="ko-KR" altLang="en-US" sz="1400" b="1" dirty="0" smtClean="0">
                <a:latin typeface="+mn-ea"/>
                <a:cs typeface="+mn-lt"/>
              </a:rPr>
              <a:t>   </a:t>
            </a:r>
            <a:r>
              <a:rPr lang="ko-KR" altLang="en-US" sz="1400" b="1" dirty="0" err="1" smtClean="0">
                <a:latin typeface="+mn-ea"/>
                <a:cs typeface="+mn-lt"/>
              </a:rPr>
              <a:t>공핍층은</a:t>
            </a:r>
            <a:r>
              <a:rPr lang="ko-KR" altLang="en-US" sz="1400" b="1" dirty="0" smtClean="0">
                <a:latin typeface="+mn-ea"/>
                <a:cs typeface="+mn-lt"/>
              </a:rPr>
              <a:t> </a:t>
            </a:r>
            <a:r>
              <a:rPr lang="ko-KR" altLang="en-US" sz="1400" b="1" dirty="0">
                <a:latin typeface="+mn-ea"/>
                <a:cs typeface="+mn-lt"/>
              </a:rPr>
              <a:t>넓</a:t>
            </a:r>
            <a:r>
              <a:rPr lang="ko-KR" altLang="en-US" sz="1400" b="1" dirty="0" smtClean="0">
                <a:latin typeface="+mn-ea"/>
                <a:cs typeface="+mn-lt"/>
              </a:rPr>
              <a:t>어진다</a:t>
            </a:r>
            <a:r>
              <a:rPr lang="ko-KR" altLang="en-US" sz="1400" b="1" dirty="0">
                <a:latin typeface="+mn-ea"/>
                <a:cs typeface="+mn-lt"/>
              </a:rPr>
              <a:t>.</a:t>
            </a:r>
            <a:endParaRPr lang="en-US" altLang="ko-KR" sz="1400" b="1" dirty="0">
              <a:latin typeface="+mn-ea"/>
              <a:cs typeface="+mn-lt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952" y="2780928"/>
            <a:ext cx="4402137" cy="244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9A5C0697-CAF7-4F86-ACC2-FA1221CD5E7C}"/>
              </a:ext>
            </a:extLst>
          </p:cNvPr>
          <p:cNvSpPr txBox="1"/>
          <p:nvPr/>
        </p:nvSpPr>
        <p:spPr>
          <a:xfrm>
            <a:off x="735513" y="1268760"/>
            <a:ext cx="6852865" cy="10618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 dirty="0" smtClean="0">
                <a:latin typeface="+mn-ea"/>
                <a:cs typeface="+mn-lt"/>
              </a:rPr>
              <a:t>역방향 바이어스 (</a:t>
            </a:r>
            <a:r>
              <a:rPr lang="en-US" altLang="ko-KR" b="1" dirty="0" smtClean="0">
                <a:latin typeface="+mn-ea"/>
                <a:cs typeface="+mn-lt"/>
              </a:rPr>
              <a:t>reverse</a:t>
            </a:r>
            <a:r>
              <a:rPr lang="ko-KR" altLang="en-US" b="1" dirty="0">
                <a:latin typeface="+mn-ea"/>
                <a:cs typeface="+mn-lt"/>
              </a:rPr>
              <a:t> </a:t>
            </a:r>
            <a:r>
              <a:rPr lang="ko-KR" altLang="en-US" b="1" dirty="0" smtClean="0">
                <a:latin typeface="+mn-ea"/>
                <a:cs typeface="+mn-lt"/>
              </a:rPr>
              <a:t>bi</a:t>
            </a:r>
            <a:r>
              <a:rPr lang="en-US" altLang="ko-KR" b="1" dirty="0" smtClean="0">
                <a:latin typeface="+mn-ea"/>
                <a:cs typeface="+mn-lt"/>
              </a:rPr>
              <a:t>a</a:t>
            </a:r>
            <a:r>
              <a:rPr lang="ko-KR" altLang="en-US" b="1" dirty="0" smtClean="0">
                <a:latin typeface="+mn-ea"/>
                <a:cs typeface="+mn-lt"/>
              </a:rPr>
              <a:t>s)?</a:t>
            </a:r>
            <a:endParaRPr lang="en-US" altLang="ko-KR" b="1" dirty="0" smtClean="0">
              <a:latin typeface="+mn-ea"/>
              <a:cs typeface="+mn-lt"/>
            </a:endParaRPr>
          </a:p>
          <a:p>
            <a:pPr>
              <a:lnSpc>
                <a:spcPct val="50000"/>
              </a:lnSpc>
            </a:pPr>
            <a:endParaRPr lang="en-US" altLang="ko-KR" b="1" dirty="0" smtClean="0">
              <a:latin typeface="+mn-ea"/>
            </a:endParaRPr>
          </a:p>
          <a:p>
            <a:r>
              <a:rPr lang="ko-KR" altLang="en-US" b="1" dirty="0">
                <a:latin typeface="+mn-ea"/>
              </a:rPr>
              <a:t> </a:t>
            </a:r>
            <a:r>
              <a:rPr lang="ko-KR" altLang="en-US" b="1" dirty="0" smtClean="0">
                <a:latin typeface="+mn-ea"/>
              </a:rPr>
              <a:t>   </a:t>
            </a:r>
            <a:r>
              <a:rPr lang="en-US" altLang="ko-KR" b="1" dirty="0" smtClean="0">
                <a:latin typeface="+mn-ea"/>
                <a:sym typeface="Wingdings" panose="05000000000000000000" pitchFamily="2" charset="2"/>
              </a:rPr>
              <a:t> </a:t>
            </a:r>
            <a:r>
              <a:rPr lang="ko-KR" b="1" dirty="0" smtClean="0">
                <a:latin typeface="+mn-ea"/>
              </a:rPr>
              <a:t>전위 </a:t>
            </a:r>
            <a:r>
              <a:rPr lang="ko-KR" b="1" dirty="0">
                <a:latin typeface="+mn-ea"/>
              </a:rPr>
              <a:t>장벽</a:t>
            </a:r>
            <a:r>
              <a:rPr lang="ko-KR" altLang="en-US" b="1" dirty="0">
                <a:latin typeface="+mn-ea"/>
              </a:rPr>
              <a:t> </a:t>
            </a:r>
            <a:r>
              <a:rPr lang="en-US" altLang="ko-KR" b="1" dirty="0" err="1">
                <a:latin typeface="+mn-ea"/>
              </a:rPr>
              <a:t>V</a:t>
            </a:r>
            <a:r>
              <a:rPr lang="en-US" altLang="ko-KR" b="1" baseline="-25000" dirty="0" err="1">
                <a:latin typeface="+mn-ea"/>
              </a:rPr>
              <a:t>d</a:t>
            </a:r>
            <a:r>
              <a:rPr lang="ko-KR" b="1" dirty="0">
                <a:latin typeface="+mn-ea"/>
              </a:rPr>
              <a:t>를 </a:t>
            </a:r>
            <a:r>
              <a:rPr lang="ko-KR" altLang="en-US" b="1" dirty="0" smtClean="0">
                <a:latin typeface="+mn-ea"/>
              </a:rPr>
              <a:t>증가시키는</a:t>
            </a:r>
            <a:r>
              <a:rPr lang="ko-KR" b="1" dirty="0" smtClean="0">
                <a:latin typeface="+mn-ea"/>
              </a:rPr>
              <a:t> 방향</a:t>
            </a:r>
            <a:endParaRPr lang="en-US" altLang="ko-KR" b="1" dirty="0" smtClean="0">
              <a:latin typeface="+mn-ea"/>
            </a:endParaRPr>
          </a:p>
          <a:p>
            <a:r>
              <a:rPr lang="en-US" altLang="ko-KR" b="1" dirty="0" smtClean="0">
                <a:latin typeface="+mn-ea"/>
              </a:rPr>
              <a:t>    </a:t>
            </a:r>
            <a:r>
              <a:rPr lang="en-US" altLang="ko-KR" b="1" dirty="0" smtClean="0">
                <a:latin typeface="+mn-ea"/>
                <a:sym typeface="Wingdings" panose="05000000000000000000" pitchFamily="2" charset="2"/>
              </a:rPr>
              <a:t></a:t>
            </a:r>
            <a:r>
              <a:rPr lang="ko-KR" b="1" dirty="0" smtClean="0">
                <a:latin typeface="+mn-ea"/>
              </a:rPr>
              <a:t> </a:t>
            </a:r>
            <a:r>
              <a:rPr lang="en-US" altLang="ko-KR" b="1" dirty="0" smtClean="0">
                <a:latin typeface="+mn-ea"/>
              </a:rPr>
              <a:t>p</a:t>
            </a:r>
            <a:r>
              <a:rPr lang="ko-KR" b="1" dirty="0" err="1" smtClean="0">
                <a:latin typeface="+mn-ea"/>
              </a:rPr>
              <a:t>형반도체</a:t>
            </a:r>
            <a:r>
              <a:rPr lang="ko-KR" b="1" dirty="0" smtClean="0">
                <a:latin typeface="+mn-ea"/>
              </a:rPr>
              <a:t> </a:t>
            </a:r>
            <a:r>
              <a:rPr lang="en-US" altLang="ko-KR" b="1" dirty="0" smtClean="0">
                <a:latin typeface="+mn-ea"/>
              </a:rPr>
              <a:t>-</a:t>
            </a:r>
            <a:r>
              <a:rPr lang="ko-KR" b="1" dirty="0" smtClean="0">
                <a:latin typeface="+mn-ea"/>
              </a:rPr>
              <a:t>전압</a:t>
            </a:r>
            <a:r>
              <a:rPr lang="ko-KR" b="1" dirty="0">
                <a:latin typeface="+mn-ea"/>
              </a:rPr>
              <a:t>,</a:t>
            </a:r>
            <a:r>
              <a:rPr lang="ko-KR" altLang="en-US" b="1" dirty="0">
                <a:latin typeface="+mn-ea"/>
              </a:rPr>
              <a:t> </a:t>
            </a:r>
            <a:r>
              <a:rPr lang="en-US" altLang="ko-KR" b="1" dirty="0" err="1" smtClean="0">
                <a:latin typeface="+mn-ea"/>
              </a:rPr>
              <a:t>n형</a:t>
            </a:r>
            <a:r>
              <a:rPr lang="en-US" altLang="ko-KR" b="1" dirty="0" smtClean="0">
                <a:latin typeface="+mn-ea"/>
              </a:rPr>
              <a:t> </a:t>
            </a:r>
            <a:r>
              <a:rPr lang="en-US" altLang="ko-KR" b="1" dirty="0" err="1">
                <a:latin typeface="+mn-ea"/>
              </a:rPr>
              <a:t>반도체에</a:t>
            </a:r>
            <a:r>
              <a:rPr lang="en-US" altLang="ko-KR" b="1" dirty="0">
                <a:latin typeface="+mn-ea"/>
              </a:rPr>
              <a:t> </a:t>
            </a:r>
            <a:r>
              <a:rPr lang="en-US" altLang="ko-KR" b="1" dirty="0" smtClean="0">
                <a:latin typeface="+mn-ea"/>
              </a:rPr>
              <a:t>+</a:t>
            </a:r>
            <a:r>
              <a:rPr lang="en-US" altLang="ko-KR" b="1" dirty="0" err="1" smtClean="0">
                <a:latin typeface="+mn-ea"/>
              </a:rPr>
              <a:t>전압을</a:t>
            </a:r>
            <a:r>
              <a:rPr lang="en-US" altLang="ko-KR" b="1" dirty="0" smtClean="0">
                <a:latin typeface="+mn-ea"/>
              </a:rPr>
              <a:t> </a:t>
            </a:r>
            <a:r>
              <a:rPr lang="en-US" altLang="ko-KR" b="1" dirty="0" err="1" smtClean="0">
                <a:latin typeface="+mn-ea"/>
              </a:rPr>
              <a:t>인가</a:t>
            </a:r>
            <a:r>
              <a:rPr lang="ko-KR" altLang="en-US" b="1" dirty="0">
                <a:latin typeface="+mn-ea"/>
              </a:rPr>
              <a:t>     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6365022"/>
            <a:ext cx="1004060" cy="451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49914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0" y="6553200"/>
            <a:ext cx="8940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ko-KR" sz="1200" b="1" i="1">
                <a:solidFill>
                  <a:schemeClr val="bg1"/>
                </a:solidFill>
                <a:latin typeface="Calibri" panose="020F0502020204030204" pitchFamily="34" charset="0"/>
              </a:rPr>
              <a:t>CEMTool</a:t>
            </a:r>
            <a:r>
              <a:rPr lang="ko-KR" altLang="en-US" sz="1200" b="1" i="1">
                <a:solidFill>
                  <a:schemeClr val="bg1"/>
                </a:solidFill>
                <a:latin typeface="Calibri" panose="020F0502020204030204" pitchFamily="34" charset="0"/>
              </a:rPr>
              <a:t>의 기본 사용법 </a:t>
            </a:r>
            <a:r>
              <a:rPr lang="en-US" altLang="ko-KR" sz="1200" b="1" i="1">
                <a:solidFill>
                  <a:schemeClr val="bg1"/>
                </a:solidFill>
                <a:latin typeface="Calibri" panose="020F0502020204030204" pitchFamily="34" charset="0"/>
              </a:rPr>
              <a:t>– </a:t>
            </a:r>
            <a:r>
              <a:rPr lang="ko-KR" altLang="en-US" sz="1200" b="1" i="1">
                <a:solidFill>
                  <a:schemeClr val="bg1"/>
                </a:solidFill>
                <a:latin typeface="Calibri" panose="020F0502020204030204" pitchFamily="34" charset="0"/>
              </a:rPr>
              <a:t>부천대학  컴퓨터제어과 이한석 </a:t>
            </a:r>
          </a:p>
        </p:txBody>
      </p:sp>
      <p:sp>
        <p:nvSpPr>
          <p:cNvPr id="12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 smtClean="0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6365022"/>
            <a:ext cx="1004060" cy="451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5913062"/>
              </p:ext>
            </p:extLst>
          </p:nvPr>
        </p:nvGraphicFramePr>
        <p:xfrm>
          <a:off x="334537" y="1124744"/>
          <a:ext cx="7765855" cy="143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8651"/>
                <a:gridCol w="6387204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NOTE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dirty="0" smtClean="0">
                          <a:solidFill>
                            <a:schemeClr val="tx1"/>
                          </a:solidFill>
                          <a:ea typeface="+mn-ea"/>
                        </a:rPr>
                        <a:t>p</a:t>
                      </a:r>
                      <a:r>
                        <a:rPr lang="en-US" altLang="ko-KR" sz="1800" b="1" dirty="0" smtClean="0">
                          <a:solidFill>
                            <a:schemeClr val="tx1"/>
                          </a:solidFill>
                          <a:ea typeface="+mn-ea"/>
                        </a:rPr>
                        <a:t>n</a:t>
                      </a:r>
                      <a:r>
                        <a:rPr lang="ko-KR" altLang="en-US" sz="1800" b="1" dirty="0" smtClean="0">
                          <a:solidFill>
                            <a:schemeClr val="tx1"/>
                          </a:solidFill>
                          <a:ea typeface="+mn-ea"/>
                        </a:rPr>
                        <a:t> 접합에서 순방향 전류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b="1" dirty="0" smtClean="0">
                          <a:latin typeface="+mn-ea"/>
                          <a:cs typeface="+mn-lt"/>
                        </a:rPr>
                        <a:t>전자 및 정공이 </a:t>
                      </a:r>
                      <a:r>
                        <a:rPr lang="ko-KR" altLang="en-US" b="1" dirty="0" err="1" smtClean="0">
                          <a:latin typeface="+mn-ea"/>
                          <a:cs typeface="+mn-lt"/>
                        </a:rPr>
                        <a:t>상대층</a:t>
                      </a:r>
                      <a:r>
                        <a:rPr lang="ko-KR" altLang="en-US" b="1" dirty="0" smtClean="0">
                          <a:latin typeface="+mn-ea"/>
                          <a:cs typeface="+mn-lt"/>
                        </a:rPr>
                        <a:t> 쪽으로 가는 소수 </a:t>
                      </a:r>
                      <a:r>
                        <a:rPr lang="ko-KR" altLang="en-US" b="1" dirty="0" err="1" smtClean="0">
                          <a:latin typeface="+mn-ea"/>
                          <a:cs typeface="+mn-lt"/>
                        </a:rPr>
                        <a:t>캐리어의</a:t>
                      </a:r>
                      <a:r>
                        <a:rPr lang="ko-KR" altLang="en-US" b="1" dirty="0" smtClean="0">
                          <a:latin typeface="+mn-ea"/>
                          <a:cs typeface="+mn-lt"/>
                        </a:rPr>
                        <a:t> 확산에 의한 전류</a:t>
                      </a:r>
                      <a:endParaRPr lang="en-US" altLang="ko-KR" b="1" dirty="0" smtClean="0">
                        <a:latin typeface="+mn-ea"/>
                        <a:cs typeface="+mn-lt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endParaRPr lang="ko-KR" altLang="en-US" sz="1000" b="1" dirty="0" smtClean="0">
                        <a:latin typeface="+mn-ea"/>
                        <a:cs typeface="+mn-lt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b="1" dirty="0" smtClean="0">
                          <a:latin typeface="+mn-ea"/>
                          <a:cs typeface="+mn-lt"/>
                        </a:rPr>
                        <a:t>일반적인 전기회로에서 전위차에 의한 전류와 다르다.</a:t>
                      </a:r>
                      <a:endParaRPr lang="ko-KR" altLang="ko-KR" b="1" dirty="0" smtClean="0">
                        <a:latin typeface="+mn-ea"/>
                      </a:endParaRPr>
                    </a:p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77783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6"/>
          <p:cNvSpPr/>
          <p:nvPr/>
        </p:nvSpPr>
        <p:spPr>
          <a:xfrm>
            <a:off x="0" y="0"/>
            <a:ext cx="7224713" cy="260350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 smtClean="0">
              <a:solidFill>
                <a:srgbClr val="FFFFFF"/>
              </a:solidFill>
              <a:ea typeface="굴림" panose="020B0600000101010101" pitchFamily="50" charset="-127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6365022"/>
            <a:ext cx="1004060" cy="451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77512C04-C608-4A36-9EE1-002C6B1FD61E}"/>
              </a:ext>
            </a:extLst>
          </p:cNvPr>
          <p:cNvSpPr txBox="1"/>
          <p:nvPr/>
        </p:nvSpPr>
        <p:spPr>
          <a:xfrm>
            <a:off x="251520" y="476672"/>
            <a:ext cx="4896544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altLang="ko-KR" sz="2000" b="1" dirty="0" smtClean="0">
                <a:ea typeface="맑은 고딕"/>
              </a:rPr>
              <a:t>5.</a:t>
            </a:r>
            <a:r>
              <a:rPr lang="ko-KR" altLang="en-US" sz="2000" b="1" dirty="0" smtClean="0">
                <a:ea typeface="맑은 고딕"/>
              </a:rPr>
              <a:t> p</a:t>
            </a:r>
            <a:r>
              <a:rPr lang="en-US" altLang="ko-KR" sz="2000" b="1" dirty="0" smtClean="0">
                <a:ea typeface="맑은 고딕"/>
              </a:rPr>
              <a:t>n</a:t>
            </a:r>
            <a:r>
              <a:rPr lang="ko-KR" altLang="en-US" sz="2000" b="1" dirty="0" smtClean="0">
                <a:ea typeface="맑은 고딕"/>
              </a:rPr>
              <a:t> 접합 </a:t>
            </a:r>
            <a:r>
              <a:rPr lang="ko-KR" altLang="en-US" sz="2000" b="1" dirty="0">
                <a:ea typeface="맑은 고딕"/>
              </a:rPr>
              <a:t>다이오드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C2795F7-0D35-4952-9BA6-7E83B6F4647E}"/>
              </a:ext>
            </a:extLst>
          </p:cNvPr>
          <p:cNvSpPr txBox="1"/>
          <p:nvPr/>
        </p:nvSpPr>
        <p:spPr>
          <a:xfrm>
            <a:off x="429075" y="1054657"/>
            <a:ext cx="691602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altLang="ko-KR" b="1" dirty="0" smtClean="0">
                <a:ea typeface="맑은 고딕"/>
              </a:rPr>
              <a:t>(1) </a:t>
            </a:r>
            <a:r>
              <a:rPr lang="en-US" altLang="ko-KR" b="1" dirty="0" err="1" smtClean="0">
                <a:ea typeface="맑은 고딕"/>
              </a:rPr>
              <a:t>pn</a:t>
            </a:r>
            <a:r>
              <a:rPr lang="ko-KR" altLang="en-US" b="1" dirty="0" smtClean="0">
                <a:ea typeface="맑은 고딕"/>
              </a:rPr>
              <a:t> </a:t>
            </a:r>
            <a:r>
              <a:rPr lang="ko-KR" altLang="en-US" b="1" dirty="0">
                <a:ea typeface="맑은 고딕"/>
              </a:rPr>
              <a:t>접합 다이오드의 </a:t>
            </a:r>
            <a:r>
              <a:rPr lang="ko-KR" altLang="en-US" b="1" dirty="0" smtClean="0">
                <a:ea typeface="맑은 고딕"/>
              </a:rPr>
              <a:t>기호 </a:t>
            </a:r>
            <a:r>
              <a:rPr lang="en-US" altLang="ko-KR" b="1" dirty="0" smtClean="0">
                <a:ea typeface="맑은 고딕"/>
              </a:rPr>
              <a:t>: </a:t>
            </a:r>
            <a:r>
              <a:rPr lang="ko-KR" altLang="en-US" b="1" dirty="0" smtClean="0">
                <a:ea typeface="맑은 고딕"/>
              </a:rPr>
              <a:t>p</a:t>
            </a:r>
            <a:r>
              <a:rPr lang="en-US" altLang="ko-KR" b="1" dirty="0" smtClean="0">
                <a:ea typeface="맑은 고딕"/>
              </a:rPr>
              <a:t>n</a:t>
            </a:r>
            <a:r>
              <a:rPr lang="ko-KR" altLang="en-US" b="1" dirty="0" smtClean="0">
                <a:ea typeface="맑은 고딕"/>
              </a:rPr>
              <a:t> </a:t>
            </a:r>
            <a:r>
              <a:rPr lang="ko-KR" altLang="en-US" b="1" dirty="0">
                <a:ea typeface="맑은 고딕"/>
              </a:rPr>
              <a:t>접합  </a:t>
            </a:r>
            <a:r>
              <a:rPr lang="ko-KR" b="1" dirty="0">
                <a:ea typeface="+mn-lt"/>
                <a:cs typeface="+mn-lt"/>
              </a:rPr>
              <a:t>→ </a:t>
            </a:r>
            <a:r>
              <a:rPr lang="en-US" altLang="ko-KR" b="1" dirty="0" smtClean="0">
                <a:ea typeface="+mn-lt"/>
                <a:cs typeface="+mn-lt"/>
              </a:rPr>
              <a:t>(</a:t>
            </a:r>
            <a:r>
              <a:rPr lang="ko-KR" altLang="en-US" b="1" dirty="0" smtClean="0">
                <a:latin typeface="+mn-ea"/>
                <a:cs typeface="+mn-lt"/>
              </a:rPr>
              <a:t>실제소자</a:t>
            </a:r>
            <a:r>
              <a:rPr lang="en-US" altLang="ko-KR" b="1" dirty="0" smtClean="0">
                <a:latin typeface="+mn-ea"/>
                <a:cs typeface="+mn-lt"/>
              </a:rPr>
              <a:t>)</a:t>
            </a:r>
            <a:r>
              <a:rPr lang="ko-KR" altLang="en-US" b="1" dirty="0">
                <a:ea typeface="+mn-lt"/>
                <a:cs typeface="+mn-lt"/>
              </a:rPr>
              <a:t> </a:t>
            </a:r>
            <a:r>
              <a:rPr lang="ko-KR" altLang="en-US" b="1" dirty="0" smtClean="0">
                <a:latin typeface="+mn-ea"/>
                <a:cs typeface="+mn-lt"/>
              </a:rPr>
              <a:t>다이오드</a:t>
            </a:r>
            <a:endParaRPr lang="ko-KR" altLang="en-US" b="1" dirty="0">
              <a:latin typeface="+mn-ea"/>
              <a:cs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587EE621-8B15-4934-9DAC-FD2C1C8EBD46}"/>
              </a:ext>
            </a:extLst>
          </p:cNvPr>
          <p:cNvSpPr txBox="1"/>
          <p:nvPr/>
        </p:nvSpPr>
        <p:spPr>
          <a:xfrm>
            <a:off x="469424" y="3970511"/>
            <a:ext cx="399152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altLang="ko-KR" b="1" dirty="0" smtClean="0">
                <a:latin typeface="+mn-ea"/>
                <a:cs typeface="+mn-lt"/>
              </a:rPr>
              <a:t>(2) </a:t>
            </a:r>
            <a:r>
              <a:rPr lang="en-US" altLang="ko-KR" b="1" dirty="0" err="1" smtClean="0">
                <a:latin typeface="+mn-ea"/>
                <a:cs typeface="+mn-lt"/>
              </a:rPr>
              <a:t>Diode</a:t>
            </a:r>
            <a:r>
              <a:rPr lang="en-US" altLang="ko-KR" b="1" dirty="0" err="1">
                <a:latin typeface="+mn-ea"/>
                <a:cs typeface="+mn-lt"/>
              </a:rPr>
              <a:t>의</a:t>
            </a:r>
            <a:r>
              <a:rPr lang="en-US" altLang="ko-KR" b="1" dirty="0">
                <a:latin typeface="+mn-ea"/>
                <a:cs typeface="+mn-lt"/>
              </a:rPr>
              <a:t> </a:t>
            </a:r>
            <a:r>
              <a:rPr lang="en-US" altLang="ko-KR" b="1" dirty="0" err="1">
                <a:latin typeface="+mn-ea"/>
                <a:cs typeface="+mn-lt"/>
              </a:rPr>
              <a:t>명칭</a:t>
            </a:r>
            <a:endParaRPr lang="ko-KR" b="1" dirty="0">
              <a:latin typeface="+mn-ea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AD02F3F-B221-4D58-AFEF-20E1936EED5D}"/>
              </a:ext>
            </a:extLst>
          </p:cNvPr>
          <p:cNvSpPr txBox="1"/>
          <p:nvPr/>
        </p:nvSpPr>
        <p:spPr>
          <a:xfrm>
            <a:off x="757291" y="4458598"/>
            <a:ext cx="789007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1600" b="1" dirty="0" smtClean="0">
                <a:latin typeface="+mn-ea"/>
                <a:cs typeface="+mn-lt"/>
              </a:rPr>
              <a:t>EIAJ(Electronic </a:t>
            </a:r>
            <a:r>
              <a:rPr lang="ko-KR" altLang="en-US" sz="1600" b="1" dirty="0">
                <a:latin typeface="+mn-ea"/>
                <a:cs typeface="+mn-lt"/>
              </a:rPr>
              <a:t>Industries Association of Japan</a:t>
            </a:r>
            <a:r>
              <a:rPr lang="ko-KR" altLang="en-US" sz="1600" b="1" dirty="0" smtClean="0">
                <a:latin typeface="+mn-ea"/>
                <a:cs typeface="+mn-lt"/>
              </a:rPr>
              <a:t>) </a:t>
            </a:r>
            <a:r>
              <a:rPr lang="en-US" altLang="ko-KR" sz="1600" b="1" dirty="0" smtClean="0">
                <a:latin typeface="+mn-ea"/>
                <a:cs typeface="+mn-lt"/>
              </a:rPr>
              <a:t>: </a:t>
            </a:r>
            <a:r>
              <a:rPr lang="ko-KR" altLang="en-US" sz="1600" b="1" dirty="0" smtClean="0">
                <a:latin typeface="+mn-ea"/>
                <a:cs typeface="+mn-lt"/>
              </a:rPr>
              <a:t>일본 </a:t>
            </a:r>
            <a:r>
              <a:rPr lang="ko-KR" altLang="en-US" sz="1600" b="1" dirty="0" err="1" smtClean="0">
                <a:latin typeface="+mn-ea"/>
                <a:cs typeface="+mn-lt"/>
              </a:rPr>
              <a:t>전기공업회</a:t>
            </a:r>
            <a:endParaRPr lang="ko-KR" sz="1600" b="1" dirty="0">
              <a:latin typeface="+mn-e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FD924194-8382-421B-9B60-97DDCD61E49B}"/>
              </a:ext>
            </a:extLst>
          </p:cNvPr>
          <p:cNvSpPr txBox="1"/>
          <p:nvPr/>
        </p:nvSpPr>
        <p:spPr>
          <a:xfrm>
            <a:off x="726482" y="5559906"/>
            <a:ext cx="7662858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+mj-ea"/>
              <a:buAutoNum type="circleNumDbPlain" startAt="2"/>
            </a:pPr>
            <a:r>
              <a:rPr lang="en-US" altLang="ko-KR" sz="1600" b="1" dirty="0" smtClean="0">
                <a:latin typeface="+mn-ea"/>
                <a:cs typeface="+mn-lt"/>
              </a:rPr>
              <a:t>JEDEC(Joint </a:t>
            </a:r>
            <a:r>
              <a:rPr lang="en-US" altLang="ko-KR" sz="1600" b="1" dirty="0">
                <a:latin typeface="+mn-ea"/>
                <a:cs typeface="+mn-lt"/>
              </a:rPr>
              <a:t>Electron Device Engineering Council</a:t>
            </a:r>
            <a:r>
              <a:rPr lang="en-US" altLang="ko-KR" sz="1600" b="1" dirty="0" smtClean="0">
                <a:latin typeface="+mn-ea"/>
                <a:cs typeface="+mn-lt"/>
              </a:rPr>
              <a:t>) : </a:t>
            </a:r>
            <a:r>
              <a:rPr lang="en-US" altLang="ko-KR" sz="1600" b="1" dirty="0" err="1" smtClean="0">
                <a:latin typeface="+mn-ea"/>
                <a:cs typeface="+mn-lt"/>
              </a:rPr>
              <a:t>세계</a:t>
            </a:r>
            <a:r>
              <a:rPr lang="en-US" altLang="ko-KR" sz="1600" b="1" dirty="0" smtClean="0">
                <a:latin typeface="+mn-ea"/>
                <a:cs typeface="+mn-lt"/>
              </a:rPr>
              <a:t> </a:t>
            </a:r>
            <a:r>
              <a:rPr lang="en-US" altLang="ko-KR" sz="1600" b="1" dirty="0" err="1">
                <a:latin typeface="+mn-ea"/>
                <a:cs typeface="+mn-lt"/>
              </a:rPr>
              <a:t>반도체</a:t>
            </a:r>
            <a:r>
              <a:rPr lang="en-US" altLang="ko-KR" sz="1600" b="1" dirty="0">
                <a:latin typeface="+mn-ea"/>
                <a:cs typeface="+mn-lt"/>
              </a:rPr>
              <a:t> </a:t>
            </a:r>
            <a:r>
              <a:rPr lang="en-US" altLang="ko-KR" sz="1600" b="1" dirty="0" err="1" smtClean="0">
                <a:latin typeface="+mn-ea"/>
                <a:cs typeface="+mn-lt"/>
              </a:rPr>
              <a:t>표준협회</a:t>
            </a:r>
            <a:endParaRPr lang="ko-KR" sz="1600" b="1" dirty="0">
              <a:latin typeface="+mn-ea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5A82FCDC-AA42-428B-8EB1-A73886944B65}"/>
              </a:ext>
            </a:extLst>
          </p:cNvPr>
          <p:cNvSpPr txBox="1"/>
          <p:nvPr/>
        </p:nvSpPr>
        <p:spPr>
          <a:xfrm>
            <a:off x="1363107" y="4890646"/>
            <a:ext cx="3899879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altLang="ko-KR" sz="1400" b="1" dirty="0" smtClean="0">
                <a:latin typeface="+mn-ea"/>
              </a:rPr>
              <a:t>(ex)    </a:t>
            </a:r>
            <a:r>
              <a:rPr lang="ko-KR" altLang="en-US" sz="1400" b="1" dirty="0">
                <a:latin typeface="+mn-ea"/>
              </a:rPr>
              <a:t>   </a:t>
            </a:r>
            <a:r>
              <a:rPr lang="ko-KR" altLang="en-US" sz="1400" b="1" dirty="0" smtClean="0">
                <a:latin typeface="+mn-ea"/>
              </a:rPr>
              <a:t>  1</a:t>
            </a:r>
            <a:r>
              <a:rPr lang="ko-KR" altLang="en-US" sz="1400" b="1" dirty="0">
                <a:latin typeface="+mn-ea"/>
              </a:rPr>
              <a:t>         </a:t>
            </a:r>
            <a:r>
              <a:rPr lang="ko-KR" altLang="en-US" sz="1400" b="1" dirty="0" smtClean="0">
                <a:latin typeface="+mn-ea"/>
              </a:rPr>
              <a:t>  </a:t>
            </a:r>
            <a:r>
              <a:rPr lang="ko-KR" altLang="en-US" sz="1400" b="1" dirty="0">
                <a:latin typeface="+mn-ea"/>
              </a:rPr>
              <a:t> </a:t>
            </a:r>
            <a:r>
              <a:rPr lang="ko-KR" altLang="en-US" sz="1400" b="1" dirty="0" smtClean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 </a:t>
            </a:r>
            <a:r>
              <a:rPr lang="ko-KR" altLang="en-US" sz="1400" b="1" dirty="0" smtClean="0">
                <a:latin typeface="+mn-ea"/>
              </a:rPr>
              <a:t>  S</a:t>
            </a:r>
            <a:r>
              <a:rPr lang="ko-KR" altLang="en-US" sz="1400" b="1" dirty="0">
                <a:latin typeface="+mn-ea"/>
              </a:rPr>
              <a:t>  </a:t>
            </a:r>
            <a:r>
              <a:rPr lang="ko-KR" altLang="en-US" sz="1400" b="1" dirty="0" smtClean="0">
                <a:latin typeface="+mn-ea"/>
              </a:rPr>
              <a:t>      </a:t>
            </a:r>
            <a:r>
              <a:rPr lang="ko-KR" altLang="en-US" sz="1400" b="1" dirty="0">
                <a:latin typeface="+mn-ea"/>
              </a:rPr>
              <a:t>        </a:t>
            </a:r>
            <a:r>
              <a:rPr lang="ko-KR" altLang="en-US" sz="1400" b="1" dirty="0" smtClean="0">
                <a:latin typeface="+mn-ea"/>
              </a:rPr>
              <a:t>4004  </a:t>
            </a:r>
            <a:endParaRPr lang="ko-KR" altLang="en-US" sz="1400" b="1" dirty="0">
              <a:latin typeface="+mn-ea"/>
            </a:endParaRPr>
          </a:p>
          <a:p>
            <a:r>
              <a:rPr lang="en-US" altLang="ko-KR" sz="1400" b="1" dirty="0" smtClean="0">
                <a:latin typeface="+mn-ea"/>
              </a:rPr>
              <a:t>       </a:t>
            </a:r>
            <a:r>
              <a:rPr lang="en-US" altLang="ko-KR" sz="1400" b="1" dirty="0" err="1" smtClean="0">
                <a:latin typeface="+mn-ea"/>
              </a:rPr>
              <a:t>pn</a:t>
            </a:r>
            <a:r>
              <a:rPr lang="ko-KR" altLang="en-US" sz="1400" b="1" dirty="0" err="1" smtClean="0">
                <a:latin typeface="+mn-ea"/>
              </a:rPr>
              <a:t>접합</a:t>
            </a:r>
            <a:r>
              <a:rPr lang="ko-KR" altLang="en-US" sz="1400" b="1" dirty="0" err="1">
                <a:latin typeface="+mn-ea"/>
              </a:rPr>
              <a:t>수</a:t>
            </a:r>
            <a:r>
              <a:rPr lang="ko-KR" altLang="en-US" sz="1400" b="1" dirty="0">
                <a:latin typeface="+mn-ea"/>
              </a:rPr>
              <a:t> </a:t>
            </a:r>
            <a:r>
              <a:rPr lang="ko-KR" altLang="en-US" sz="1400" b="1" dirty="0" smtClean="0">
                <a:latin typeface="+mn-ea"/>
              </a:rPr>
              <a:t>  </a:t>
            </a:r>
            <a:r>
              <a:rPr lang="ko-KR" altLang="en-US" sz="1400" b="1" dirty="0">
                <a:latin typeface="+mn-ea"/>
              </a:rPr>
              <a:t>반도체 </a:t>
            </a:r>
            <a:r>
              <a:rPr lang="ko-KR" altLang="en-US" sz="1400" b="1" dirty="0" smtClean="0">
                <a:latin typeface="+mn-ea"/>
              </a:rPr>
              <a:t>    </a:t>
            </a:r>
            <a:r>
              <a:rPr lang="ko-KR" altLang="en-US" sz="1400" b="1" dirty="0">
                <a:latin typeface="+mn-ea"/>
              </a:rPr>
              <a:t>  등록번호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A0F4D876-6EA4-4B2B-869C-548E42D94170}"/>
              </a:ext>
            </a:extLst>
          </p:cNvPr>
          <p:cNvSpPr txBox="1"/>
          <p:nvPr/>
        </p:nvSpPr>
        <p:spPr>
          <a:xfrm>
            <a:off x="1368503" y="6051729"/>
            <a:ext cx="34230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altLang="ko-KR" sz="1600" b="1" dirty="0" smtClean="0">
                <a:ea typeface="맑은 고딕"/>
              </a:rPr>
              <a:t>(ex)      </a:t>
            </a:r>
            <a:r>
              <a:rPr lang="ko-KR" altLang="en-US" sz="1600" b="1" dirty="0" smtClean="0">
                <a:ea typeface="맑은 고딕"/>
              </a:rPr>
              <a:t>1</a:t>
            </a:r>
            <a:r>
              <a:rPr lang="ko-KR" altLang="en-US" sz="1600" b="1" dirty="0">
                <a:ea typeface="맑은 고딕"/>
              </a:rPr>
              <a:t>          N        </a:t>
            </a:r>
            <a:r>
              <a:rPr lang="ko-KR" altLang="en-US" sz="1600" b="1" dirty="0" smtClean="0">
                <a:ea typeface="맑은 고딕"/>
              </a:rPr>
              <a:t>4004 </a:t>
            </a:r>
            <a:endParaRPr lang="ko-KR" altLang="en-US" sz="1600" b="1" dirty="0">
              <a:ea typeface="맑은 고딕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272" y="1844824"/>
            <a:ext cx="6194326" cy="1710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22168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75656" y="76200"/>
            <a:ext cx="5039022" cy="72707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b="1" dirty="0" smtClean="0">
                <a:solidFill>
                  <a:schemeClr val="tx1"/>
                </a:solidFill>
                <a:latin typeface="+mn-ea"/>
                <a:ea typeface="+mn-ea"/>
              </a:rPr>
              <a:t>3. 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  <a:ea typeface="+mn-ea"/>
              </a:rPr>
              <a:t>다이오드의 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  <a:ea typeface="+mn-ea"/>
              </a:rPr>
              <a:t>V-I 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  <a:ea typeface="+mn-ea"/>
              </a:rPr>
              <a:t>특성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en-US" altLang="en-US" b="1" dirty="0" smtClean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403" y="6237312"/>
            <a:ext cx="1004060" cy="451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BDC552E5-ACC1-410C-BC13-0DB6082161EA}"/>
              </a:ext>
            </a:extLst>
          </p:cNvPr>
          <p:cNvSpPr txBox="1"/>
          <p:nvPr/>
        </p:nvSpPr>
        <p:spPr>
          <a:xfrm>
            <a:off x="316632" y="111531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b="1" dirty="0" smtClean="0">
                <a:latin typeface="+mn-ea"/>
                <a:cs typeface="+mn-lt"/>
              </a:rPr>
              <a:t>다이오드</a:t>
            </a:r>
            <a:r>
              <a:rPr lang="en-US" altLang="ko-KR" b="1" dirty="0">
                <a:latin typeface="+mn-ea"/>
                <a:cs typeface="+mn-lt"/>
              </a:rPr>
              <a:t>?</a:t>
            </a:r>
            <a:endParaRPr lang="ko-KR" b="1" dirty="0">
              <a:latin typeface="+mn-ea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C8D32351-AE70-4AC9-8DB1-B8A0AB20E254}"/>
              </a:ext>
            </a:extLst>
          </p:cNvPr>
          <p:cNvSpPr txBox="1"/>
          <p:nvPr/>
        </p:nvSpPr>
        <p:spPr>
          <a:xfrm>
            <a:off x="611560" y="1622504"/>
            <a:ext cx="7807018" cy="65436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altLang="ko-KR" b="1" dirty="0" smtClean="0">
                <a:latin typeface="+mn-ea"/>
                <a:cs typeface="+mn-lt"/>
                <a:sym typeface="Wingdings" panose="05000000000000000000" pitchFamily="2" charset="2"/>
              </a:rPr>
              <a:t></a:t>
            </a:r>
            <a:r>
              <a:rPr lang="ko-KR" altLang="en-US" b="1" dirty="0" smtClean="0">
                <a:latin typeface="+mn-ea"/>
                <a:cs typeface="+mn-lt"/>
              </a:rPr>
              <a:t> </a:t>
            </a:r>
            <a:r>
              <a:rPr lang="en-US" altLang="ko-KR" b="1" dirty="0">
                <a:latin typeface="+mn-ea"/>
                <a:cs typeface="+mn-lt"/>
              </a:rPr>
              <a:t>"</a:t>
            </a:r>
            <a:r>
              <a:rPr lang="en-US" altLang="ko-KR" b="1" dirty="0" err="1">
                <a:latin typeface="+mn-ea"/>
                <a:cs typeface="+mn-lt"/>
              </a:rPr>
              <a:t>가해지는</a:t>
            </a:r>
            <a:r>
              <a:rPr lang="en-US" altLang="ko-KR" b="1" dirty="0">
                <a:latin typeface="+mn-ea"/>
                <a:cs typeface="+mn-lt"/>
              </a:rPr>
              <a:t> </a:t>
            </a:r>
            <a:r>
              <a:rPr lang="en-US" altLang="ko-KR" b="1" dirty="0" err="1">
                <a:latin typeface="+mn-ea"/>
                <a:cs typeface="+mn-lt"/>
              </a:rPr>
              <a:t>전압의</a:t>
            </a:r>
            <a:r>
              <a:rPr lang="en-US" altLang="ko-KR" b="1" dirty="0">
                <a:latin typeface="+mn-ea"/>
                <a:cs typeface="+mn-lt"/>
              </a:rPr>
              <a:t> </a:t>
            </a:r>
            <a:r>
              <a:rPr lang="en-US" altLang="ko-KR" b="1" dirty="0" err="1">
                <a:latin typeface="+mn-ea"/>
                <a:cs typeface="+mn-lt"/>
              </a:rPr>
              <a:t>극성에</a:t>
            </a:r>
            <a:r>
              <a:rPr lang="en-US" altLang="ko-KR" b="1" dirty="0">
                <a:latin typeface="+mn-ea"/>
                <a:cs typeface="+mn-lt"/>
              </a:rPr>
              <a:t> </a:t>
            </a:r>
            <a:r>
              <a:rPr lang="en-US" altLang="ko-KR" b="1" dirty="0" err="1">
                <a:latin typeface="+mn-ea"/>
                <a:cs typeface="+mn-lt"/>
              </a:rPr>
              <a:t>따라</a:t>
            </a:r>
            <a:r>
              <a:rPr lang="en-US" altLang="ko-KR" b="1" dirty="0">
                <a:latin typeface="+mn-ea"/>
                <a:cs typeface="+mn-lt"/>
              </a:rPr>
              <a:t> </a:t>
            </a:r>
            <a:r>
              <a:rPr lang="en-US" altLang="ko-KR" b="1" dirty="0" err="1">
                <a:latin typeface="+mn-ea"/>
                <a:cs typeface="+mn-lt"/>
              </a:rPr>
              <a:t>전류가</a:t>
            </a:r>
            <a:r>
              <a:rPr lang="en-US" altLang="ko-KR" b="1" dirty="0">
                <a:latin typeface="+mn-ea"/>
                <a:cs typeface="+mn-lt"/>
              </a:rPr>
              <a:t> </a:t>
            </a:r>
            <a:r>
              <a:rPr lang="en-US" altLang="ko-KR" b="1" dirty="0" err="1">
                <a:latin typeface="+mn-ea"/>
                <a:cs typeface="+mn-lt"/>
              </a:rPr>
              <a:t>흐르기도</a:t>
            </a:r>
            <a:r>
              <a:rPr lang="en-US" altLang="ko-KR" b="1" dirty="0">
                <a:latin typeface="+mn-ea"/>
                <a:cs typeface="+mn-lt"/>
              </a:rPr>
              <a:t> </a:t>
            </a:r>
            <a:r>
              <a:rPr lang="en-US" altLang="ko-KR" b="1" dirty="0" err="1">
                <a:latin typeface="+mn-ea"/>
                <a:cs typeface="+mn-lt"/>
              </a:rPr>
              <a:t>하고</a:t>
            </a:r>
            <a:r>
              <a:rPr lang="en-US" altLang="ko-KR" b="1" dirty="0" smtClean="0">
                <a:latin typeface="+mn-ea"/>
                <a:cs typeface="+mn-lt"/>
              </a:rPr>
              <a:t>, </a:t>
            </a:r>
            <a:r>
              <a:rPr lang="en-US" altLang="ko-KR" b="1" dirty="0" err="1" smtClean="0">
                <a:latin typeface="+mn-ea"/>
              </a:rPr>
              <a:t>흐르지</a:t>
            </a:r>
            <a:r>
              <a:rPr lang="en-US" altLang="ko-KR" b="1" dirty="0" smtClean="0">
                <a:latin typeface="+mn-ea"/>
              </a:rPr>
              <a:t> </a:t>
            </a:r>
            <a:r>
              <a:rPr lang="en-US" altLang="ko-KR" b="1" dirty="0" err="1" smtClean="0">
                <a:latin typeface="+mn-ea"/>
              </a:rPr>
              <a:t>않기도</a:t>
            </a:r>
            <a:endParaRPr lang="en-US" altLang="ko-KR" b="1" dirty="0" smtClean="0">
              <a:latin typeface="+mn-ea"/>
            </a:endParaRPr>
          </a:p>
          <a:p>
            <a:r>
              <a:rPr lang="en-US" altLang="ko-KR" b="1" dirty="0">
                <a:latin typeface="+mn-ea"/>
              </a:rPr>
              <a:t> </a:t>
            </a:r>
            <a:r>
              <a:rPr lang="en-US" altLang="ko-KR" b="1" dirty="0" smtClean="0">
                <a:latin typeface="+mn-ea"/>
              </a:rPr>
              <a:t>    </a:t>
            </a:r>
            <a:r>
              <a:rPr lang="en-US" altLang="ko-KR" b="1" dirty="0" err="1">
                <a:latin typeface="+mn-ea"/>
              </a:rPr>
              <a:t>하는</a:t>
            </a:r>
            <a:r>
              <a:rPr lang="en-US" altLang="ko-KR" b="1" dirty="0">
                <a:latin typeface="+mn-ea"/>
              </a:rPr>
              <a:t> </a:t>
            </a:r>
            <a:r>
              <a:rPr lang="en-US" altLang="ko-KR" b="1" dirty="0" err="1">
                <a:latin typeface="+mn-ea"/>
              </a:rPr>
              <a:t>비선형</a:t>
            </a:r>
            <a:r>
              <a:rPr lang="en-US" altLang="ko-KR" b="1" dirty="0">
                <a:latin typeface="+mn-ea"/>
              </a:rPr>
              <a:t> </a:t>
            </a:r>
            <a:r>
              <a:rPr lang="en-US" altLang="ko-KR" b="1" dirty="0" err="1">
                <a:latin typeface="+mn-ea"/>
              </a:rPr>
              <a:t>소자</a:t>
            </a:r>
            <a:r>
              <a:rPr lang="en-US" altLang="ko-KR" b="1" dirty="0">
                <a:latin typeface="+mn-ea"/>
              </a:rPr>
              <a:t>"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E135890-47F5-4869-8CD9-E1DD15B6F918}"/>
              </a:ext>
            </a:extLst>
          </p:cNvPr>
          <p:cNvSpPr txBox="1"/>
          <p:nvPr/>
        </p:nvSpPr>
        <p:spPr>
          <a:xfrm>
            <a:off x="321645" y="2545414"/>
            <a:ext cx="467067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 dirty="0" smtClean="0">
                <a:latin typeface="+mn-ea"/>
              </a:rPr>
              <a:t>다이오드의</a:t>
            </a:r>
            <a:r>
              <a:rPr lang="ko-KR" altLang="en-US" b="1" dirty="0">
                <a:latin typeface="+mn-ea"/>
              </a:rPr>
              <a:t> </a:t>
            </a:r>
            <a:r>
              <a:rPr lang="ko-KR" b="1" dirty="0">
                <a:latin typeface="+mn-ea"/>
              </a:rPr>
              <a:t>V-I</a:t>
            </a:r>
            <a:r>
              <a:rPr lang="ko-KR" altLang="en-US" b="1" dirty="0">
                <a:latin typeface="+mn-ea"/>
              </a:rPr>
              <a:t>  특성곡선</a:t>
            </a:r>
            <a:endParaRPr lang="en-US" altLang="ko-KR" b="1" dirty="0">
              <a:latin typeface="+mn-ea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0B975B3-9CE1-45EF-8A1A-5E06AE53E583}"/>
              </a:ext>
            </a:extLst>
          </p:cNvPr>
          <p:cNvSpPr txBox="1"/>
          <p:nvPr/>
        </p:nvSpPr>
        <p:spPr>
          <a:xfrm>
            <a:off x="597948" y="5748691"/>
            <a:ext cx="41180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ko-KR" altLang="en-US" b="1" dirty="0" smtClean="0">
                <a:latin typeface="+mn-ea"/>
              </a:rPr>
              <a:t>[참고] 다이오드의 응용</a:t>
            </a:r>
            <a:endParaRPr lang="ko-KR" altLang="en-US" b="1" dirty="0">
              <a:latin typeface="+mn-ea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5612C822-35E2-4CF4-BFA6-C5F6E76B1079}"/>
              </a:ext>
            </a:extLst>
          </p:cNvPr>
          <p:cNvSpPr txBox="1"/>
          <p:nvPr/>
        </p:nvSpPr>
        <p:spPr>
          <a:xfrm>
            <a:off x="1307863" y="6150195"/>
            <a:ext cx="336804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ko-KR" altLang="en-US" b="1" dirty="0">
                <a:latin typeface="+mn-ea"/>
              </a:rPr>
              <a:t>"정류, </a:t>
            </a:r>
            <a:r>
              <a:rPr lang="ko-KR" altLang="en-US" b="1" dirty="0" err="1">
                <a:latin typeface="+mn-ea"/>
              </a:rPr>
              <a:t>정전압</a:t>
            </a:r>
            <a:r>
              <a:rPr lang="ko-KR" altLang="en-US" b="1" dirty="0">
                <a:latin typeface="+mn-ea"/>
              </a:rPr>
              <a:t>, 환류, 발광"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8467" y="3286468"/>
            <a:ext cx="3351213" cy="2427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8067"/>
            <a:ext cx="1043607" cy="868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29012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89162" y="100013"/>
            <a:ext cx="5255046" cy="72707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b="1" dirty="0" smtClean="0">
                <a:solidFill>
                  <a:schemeClr val="tx1"/>
                </a:solidFill>
                <a:latin typeface="+mn-ea"/>
                <a:ea typeface="+mn-ea"/>
              </a:rPr>
              <a:t>4. 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  <a:ea typeface="+mn-ea"/>
              </a:rPr>
              <a:t>이상적인 다이오드</a:t>
            </a:r>
            <a:endParaRPr lang="en-US" altLang="en-US" b="1" dirty="0" smtClean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403" y="6237312"/>
            <a:ext cx="1004060" cy="451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6B23B63-5400-4C82-AEC3-8D3011D152BF}"/>
              </a:ext>
            </a:extLst>
          </p:cNvPr>
          <p:cNvSpPr txBox="1"/>
          <p:nvPr/>
        </p:nvSpPr>
        <p:spPr>
          <a:xfrm>
            <a:off x="388640" y="1340768"/>
            <a:ext cx="2743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ea typeface="맑은 고딕"/>
              </a:rPr>
              <a:t>Ideal </a:t>
            </a:r>
            <a:r>
              <a:rPr lang="ko-KR" altLang="en-US" sz="2000" b="1" dirty="0">
                <a:ea typeface="맑은 고딕"/>
              </a:rPr>
              <a:t>diode ?</a:t>
            </a:r>
            <a:endParaRPr lang="ko-KR" sz="2000" b="1" dirty="0">
              <a:ea typeface="맑은 고딕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201D940-9E79-456A-B663-BDD22126F225}"/>
              </a:ext>
            </a:extLst>
          </p:cNvPr>
          <p:cNvSpPr txBox="1"/>
          <p:nvPr/>
        </p:nvSpPr>
        <p:spPr>
          <a:xfrm>
            <a:off x="611560" y="1815850"/>
            <a:ext cx="806489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ko-KR" altLang="en-US" b="1" dirty="0">
                <a:ea typeface="맑은 고딕"/>
              </a:rPr>
              <a:t>"이상 (Am Ideal)은 멀지만 표현하기 단순하고</a:t>
            </a:r>
            <a:r>
              <a:rPr lang="ko-KR" altLang="en-US" b="1" dirty="0" smtClean="0">
                <a:ea typeface="맑은 고딕"/>
              </a:rPr>
              <a:t>, </a:t>
            </a:r>
            <a:r>
              <a:rPr lang="en-US" altLang="ko-KR" b="1" dirty="0" smtClean="0">
                <a:ea typeface="맑은 고딕"/>
              </a:rPr>
              <a:t> </a:t>
            </a:r>
            <a:r>
              <a:rPr lang="ko-KR" altLang="en-US" b="1" dirty="0" smtClean="0">
                <a:ea typeface="맑은 고딕"/>
              </a:rPr>
              <a:t>현실</a:t>
            </a:r>
            <a:r>
              <a:rPr lang="ko-KR" altLang="en-US" b="1" dirty="0">
                <a:ea typeface="맑은 고딕"/>
              </a:rPr>
              <a:t>(Reality)은 가깝지만 </a:t>
            </a:r>
            <a:endParaRPr lang="en-US" altLang="ko-KR" b="1" dirty="0" smtClean="0">
              <a:ea typeface="맑은 고딕"/>
            </a:endParaRPr>
          </a:p>
          <a:p>
            <a:r>
              <a:rPr lang="en-US" altLang="ko-KR" b="1" dirty="0">
                <a:ea typeface="맑은 고딕"/>
              </a:rPr>
              <a:t> </a:t>
            </a:r>
            <a:r>
              <a:rPr lang="en-US" altLang="ko-KR" b="1" dirty="0" smtClean="0">
                <a:ea typeface="맑은 고딕"/>
              </a:rPr>
              <a:t> </a:t>
            </a:r>
            <a:r>
              <a:rPr lang="ko-KR" altLang="en-US" b="1" dirty="0" smtClean="0">
                <a:ea typeface="맑은 고딕"/>
              </a:rPr>
              <a:t>표현하기 </a:t>
            </a:r>
            <a:r>
              <a:rPr lang="ko-KR" altLang="en-US" b="1" dirty="0">
                <a:ea typeface="맑은 고딕"/>
              </a:rPr>
              <a:t>복잡하다."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90CC97E3-722A-4073-AF9A-D02154FFC940}"/>
              </a:ext>
            </a:extLst>
          </p:cNvPr>
          <p:cNvSpPr txBox="1"/>
          <p:nvPr/>
        </p:nvSpPr>
        <p:spPr>
          <a:xfrm>
            <a:off x="323528" y="3356992"/>
            <a:ext cx="466344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b="1" dirty="0" smtClean="0">
                <a:latin typeface="Malgun Gothic"/>
                <a:ea typeface="Malgun Gothic"/>
              </a:rPr>
              <a:t>이상적인 </a:t>
            </a:r>
            <a:r>
              <a:rPr lang="ko-KR" b="1" dirty="0">
                <a:latin typeface="Malgun Gothic"/>
                <a:ea typeface="Malgun Gothic"/>
              </a:rPr>
              <a:t>다이오드의 </a:t>
            </a:r>
            <a:r>
              <a:rPr lang="en-US" altLang="ko-KR" b="1" dirty="0">
                <a:latin typeface="Malgun Gothic"/>
                <a:ea typeface="Malgun Gothic"/>
              </a:rPr>
              <a:t>V-I</a:t>
            </a:r>
            <a:r>
              <a:rPr lang="ko-KR" altLang="en-US" b="1" dirty="0">
                <a:latin typeface="Malgun Gothic"/>
                <a:ea typeface="Malgun Gothic"/>
              </a:rPr>
              <a:t> 특성곡선</a:t>
            </a:r>
            <a:endParaRPr lang="ko-KR" b="1" dirty="0">
              <a:ea typeface="맑은 고딕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6AEF758-9422-4488-9566-7B9E386343E8}"/>
              </a:ext>
            </a:extLst>
          </p:cNvPr>
          <p:cNvSpPr txBox="1"/>
          <p:nvPr/>
        </p:nvSpPr>
        <p:spPr>
          <a:xfrm>
            <a:off x="683568" y="2690674"/>
            <a:ext cx="799288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ko-KR" b="1" dirty="0">
                <a:latin typeface="+mn-ea"/>
                <a:cs typeface="+mn-lt"/>
              </a:rPr>
              <a:t>→</a:t>
            </a:r>
            <a:r>
              <a:rPr lang="ko-KR" altLang="en-US" b="1" dirty="0">
                <a:latin typeface="+mn-ea"/>
                <a:cs typeface="+mn-lt"/>
              </a:rPr>
              <a:t> 이상적인 소자로 회로를 분석, 설계한 후에 현실적으로 </a:t>
            </a:r>
            <a:r>
              <a:rPr lang="ko-KR" altLang="en-US" b="1" dirty="0" smtClean="0">
                <a:latin typeface="+mn-ea"/>
                <a:cs typeface="+mn-lt"/>
              </a:rPr>
              <a:t>보완</a:t>
            </a:r>
            <a:r>
              <a:rPr lang="en-US" altLang="ko-KR" b="1" dirty="0" smtClean="0">
                <a:latin typeface="+mn-ea"/>
                <a:cs typeface="+mn-lt"/>
              </a:rPr>
              <a:t>(</a:t>
            </a:r>
            <a:r>
              <a:rPr lang="ko-KR" altLang="en-US" b="1" dirty="0" err="1" smtClean="0">
                <a:latin typeface="+mn-ea"/>
                <a:cs typeface="+mn-lt"/>
              </a:rPr>
              <a:t>파라미터</a:t>
            </a:r>
            <a:r>
              <a:rPr lang="en-US" altLang="ko-KR" b="1" dirty="0" smtClean="0">
                <a:latin typeface="+mn-ea"/>
                <a:cs typeface="+mn-lt"/>
              </a:rPr>
              <a:t>)</a:t>
            </a:r>
            <a:endParaRPr lang="ko-KR" altLang="en-US" b="1" dirty="0">
              <a:latin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031" y="3952827"/>
            <a:ext cx="5453143" cy="2202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4745057" y="6230283"/>
            <a:ext cx="234070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+mn-ea"/>
                <a:cs typeface="+mn-lt"/>
              </a:rPr>
              <a:t>식으로 표현 불가능 </a:t>
            </a:r>
            <a:r>
              <a:rPr lang="en-US" altLang="ko-KR" sz="1000" b="1" dirty="0" smtClean="0">
                <a:latin typeface="+mn-ea"/>
                <a:cs typeface="+mn-lt"/>
                <a:sym typeface="Wingdings" panose="05000000000000000000" pitchFamily="2" charset="2"/>
              </a:rPr>
              <a:t> Data Book</a:t>
            </a:r>
            <a:endParaRPr lang="ko-KR" altLang="en-US" sz="1000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8067"/>
            <a:ext cx="1043607" cy="868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75138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343">
      <a:dk1>
        <a:sysClr val="windowText" lastClr="000000"/>
      </a:dk1>
      <a:lt1>
        <a:srgbClr val="FFFFFF"/>
      </a:lt1>
      <a:dk2>
        <a:srgbClr val="000000"/>
      </a:dk2>
      <a:lt2>
        <a:srgbClr val="FFFFFF"/>
      </a:lt2>
      <a:accent1>
        <a:srgbClr val="90B0E3"/>
      </a:accent1>
      <a:accent2>
        <a:srgbClr val="6BA7F8"/>
      </a:accent2>
      <a:accent3>
        <a:srgbClr val="C3DBFC"/>
      </a:accent3>
      <a:accent4>
        <a:srgbClr val="0A2793"/>
      </a:accent4>
      <a:accent5>
        <a:srgbClr val="C0E8FD"/>
      </a:accent5>
      <a:accent6>
        <a:srgbClr val="6097E1"/>
      </a:accent6>
      <a:hlink>
        <a:srgbClr val="0B6DEF"/>
      </a:hlink>
      <a:folHlink>
        <a:srgbClr val="237DF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4105</TotalTime>
  <Words>617</Words>
  <Application>Microsoft Office PowerPoint</Application>
  <PresentationFormat>화면 슬라이드 쇼(4:3)</PresentationFormat>
  <Paragraphs>163</Paragraphs>
  <Slides>18</Slides>
  <Notes>18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19" baseType="lpstr">
      <vt:lpstr>Office Theme</vt:lpstr>
      <vt:lpstr>PowerPoint 프레젠테이션</vt:lpstr>
      <vt:lpstr>고교 복습</vt:lpstr>
      <vt:lpstr>1학년 복습</vt:lpstr>
      <vt:lpstr>1. p형 반도체, n형 반도체 </vt:lpstr>
      <vt:lpstr>PowerPoint 프레젠테이션</vt:lpstr>
      <vt:lpstr>PowerPoint 프레젠테이션</vt:lpstr>
      <vt:lpstr>PowerPoint 프레젠테이션</vt:lpstr>
      <vt:lpstr>PowerPoint 프레젠테이션</vt:lpstr>
      <vt:lpstr>2. pn 접합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3. 다이오드의 V-I 특성 </vt:lpstr>
      <vt:lpstr>4. 이상적인 다이오드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Lines PowerPoint Presentation</dc:title>
  <dc:creator>jontypearce</dc:creator>
  <cp:lastModifiedBy>Home</cp:lastModifiedBy>
  <cp:revision>265</cp:revision>
  <cp:lastPrinted>2017-09-04T04:32:43Z</cp:lastPrinted>
  <dcterms:created xsi:type="dcterms:W3CDTF">2011-07-11T11:56:50Z</dcterms:created>
  <dcterms:modified xsi:type="dcterms:W3CDTF">2020-09-03T18:27:42Z</dcterms:modified>
</cp:coreProperties>
</file>