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312" r:id="rId2"/>
    <p:sldId id="313" r:id="rId3"/>
    <p:sldId id="266" r:id="rId4"/>
    <p:sldId id="328" r:id="rId5"/>
    <p:sldId id="315" r:id="rId6"/>
    <p:sldId id="327" r:id="rId7"/>
    <p:sldId id="317" r:id="rId8"/>
    <p:sldId id="323" r:id="rId9"/>
    <p:sldId id="324" r:id="rId10"/>
    <p:sldId id="325" r:id="rId11"/>
    <p:sldId id="326" r:id="rId12"/>
    <p:sldId id="316" r:id="rId13"/>
    <p:sldId id="322" r:id="rId14"/>
    <p:sldId id="319" r:id="rId1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4" autoAdjust="0"/>
    <p:restoredTop sz="94660"/>
  </p:normalViewPr>
  <p:slideViewPr>
    <p:cSldViewPr>
      <p:cViewPr varScale="1">
        <p:scale>
          <a:sx n="106" d="100"/>
          <a:sy n="106" d="100"/>
        </p:scale>
        <p:origin x="984" y="10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369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F9216BC-2BCA-4DD5-BE86-F2C7F82B53AF}" type="datetimeFigureOut">
              <a:rPr lang="en-GB"/>
              <a:pPr>
                <a:defRPr/>
              </a:pPr>
              <a:t>09/09/2026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24203FE3-0BE2-4B73-A3CE-B4703CE1EB8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653062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15790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143775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798181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5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431375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40731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029224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8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006447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9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186978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10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808049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11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609535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12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410259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13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910933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14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57109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C4E54-2631-4529-BB83-1D21A6F35C67}" type="datetimeFigureOut">
              <a:rPr lang="en-GB"/>
              <a:pPr>
                <a:defRPr/>
              </a:pPr>
              <a:t>09/09/2026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4F0CBD0-082A-47C5-9AEA-E966810D008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94948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3496" y="1370013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825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AF289-03A1-48E1-9CE2-25427E95097B}" type="datetimeFigureOut">
              <a:rPr lang="en-GB"/>
              <a:pPr>
                <a:defRPr/>
              </a:pPr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896606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E3F66-FE49-4825-A77D-B5B8FD0A75AB}" type="datetimeFigureOut">
              <a:rPr lang="en-GB"/>
              <a:pPr>
                <a:defRPr/>
              </a:pPr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AD94BA-AE01-4C86-ADA4-6099BC2BA46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49346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84053-A685-416D-B21C-9F4B53C98934}" type="datetimeFigureOut">
              <a:rPr lang="en-GB"/>
              <a:pPr>
                <a:defRPr/>
              </a:pPr>
              <a:t>09/09/2026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35145-396B-4676-BBD9-812951E37F9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4216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F28FA-182E-4EBA-8A3E-E8A9505BC989}" type="datetimeFigureOut">
              <a:rPr lang="en-GB"/>
              <a:pPr>
                <a:defRPr/>
              </a:pPr>
              <a:t>09/09/2026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507CB-4477-4ED9-ADD4-11A149EE32A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5441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2446A9-A18F-46C4-9F8C-E2EEF1B6F9DD}" type="datetimeFigureOut">
              <a:rPr lang="en-GB"/>
              <a:pPr>
                <a:defRPr/>
              </a:pPr>
              <a:t>09/09/2026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B2E04-FDC9-4372-9E02-2FB1A5F9395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96149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77B50-7EBB-4650-A912-A4325B3D6937}" type="datetimeFigureOut">
              <a:rPr lang="en-GB"/>
              <a:pPr>
                <a:defRPr/>
              </a:pPr>
              <a:t>09/09/2026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943F9-9855-4D47-8C14-F0CB13BE1F0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05650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EE5161-6359-4A42-B417-2E1A22E7D347}" type="datetimeFigureOut">
              <a:rPr lang="en-GB"/>
              <a:pPr>
                <a:defRPr/>
              </a:pPr>
              <a:t>09/09/2026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75558-61B1-4676-9302-B92D389F04B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2161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4566D-BF3E-44C6-80B1-BAD25E99DB1C}" type="datetimeFigureOut">
              <a:rPr lang="en-GB"/>
              <a:pPr>
                <a:defRPr/>
              </a:pPr>
              <a:t>09/09/2026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4B9A88-C57D-44A4-8C5C-7EAD6F2A86E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91330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0825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F70E7-78B2-4297-A044-8FF750854E2C}" type="datetimeFigureOut">
              <a:rPr lang="en-GB"/>
              <a:pPr>
                <a:defRPr/>
              </a:pPr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4D7D9-CC2A-44AA-80D7-73D39B7B973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55602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CFD59-8273-47D9-935B-6A615623A7A1}" type="datetimeFigureOut">
              <a:rPr lang="en-GB"/>
              <a:pPr>
                <a:defRPr/>
              </a:pPr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2920D-42C3-44C5-B520-2345D0B6BFE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44203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-1992" y="-27384"/>
            <a:ext cx="8045240" cy="763512"/>
          </a:xfrm>
          <a:prstGeom prst="rect">
            <a:avLst/>
          </a:prstGeom>
          <a:solidFill>
            <a:srgbClr val="92D050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24CF537-6F32-415C-8AB8-D147454CE4D1}" type="datetimeFigureOut">
              <a:rPr lang="en-GB"/>
              <a:pPr>
                <a:defRPr/>
              </a:pPr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3711B65-86F8-4A28-9862-31030894965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44B5F5E9-D8D5-4B88-BC26-7F29F24C1D6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8115256" y="78014"/>
            <a:ext cx="777224" cy="61468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Subtitle 2"/>
          <p:cNvSpPr>
            <a:spLocks noGrp="1"/>
          </p:cNvSpPr>
          <p:nvPr>
            <p:ph type="subTitle" idx="4294967295"/>
          </p:nvPr>
        </p:nvSpPr>
        <p:spPr>
          <a:xfrm>
            <a:off x="2051720" y="510759"/>
            <a:ext cx="5040560" cy="685993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ko-KR" altLang="en-US" sz="4000" b="1" dirty="0">
                <a:solidFill>
                  <a:schemeClr val="tx1"/>
                </a:solidFill>
                <a:latin typeface="+mj-ea"/>
                <a:ea typeface="+mj-ea"/>
              </a:rPr>
              <a:t>제</a:t>
            </a:r>
            <a:r>
              <a:rPr lang="en-US" altLang="ko-KR" sz="4000" b="1" dirty="0">
                <a:solidFill>
                  <a:schemeClr val="tx1"/>
                </a:solidFill>
                <a:latin typeface="+mj-ea"/>
                <a:ea typeface="+mj-ea"/>
              </a:rPr>
              <a:t>2</a:t>
            </a:r>
            <a:r>
              <a:rPr lang="ko-KR" altLang="en-US" sz="4000" b="1" dirty="0">
                <a:solidFill>
                  <a:schemeClr val="tx1"/>
                </a:solidFill>
                <a:latin typeface="+mj-ea"/>
                <a:ea typeface="+mj-ea"/>
              </a:rPr>
              <a:t>장</a:t>
            </a:r>
            <a:r>
              <a:rPr lang="en-US" altLang="ko-KR" sz="4000" b="1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4000" b="1" dirty="0">
                <a:solidFill>
                  <a:schemeClr val="tx1"/>
                </a:solidFill>
                <a:latin typeface="+mj-ea"/>
                <a:ea typeface="+mj-ea"/>
              </a:rPr>
              <a:t> 디지털</a:t>
            </a:r>
            <a:r>
              <a:rPr lang="en-US" altLang="ko-KR" sz="4000" b="1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4000" b="1" dirty="0">
                <a:solidFill>
                  <a:schemeClr val="tx1"/>
                </a:solidFill>
                <a:latin typeface="+mj-ea"/>
                <a:ea typeface="+mj-ea"/>
              </a:rPr>
              <a:t>출력</a:t>
            </a:r>
            <a:r>
              <a:rPr lang="en-US" altLang="ko-KR" sz="4000" b="1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en-GB" altLang="en-US" sz="4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F23CBFCF-4A8E-4C42-8148-668CF575BA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5856" y="1556791"/>
            <a:ext cx="3240360" cy="421055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2411760" y="5949280"/>
            <a:ext cx="5057894" cy="43204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ko-KR" altLang="en-US" sz="1600" b="1" dirty="0">
                <a:latin typeface="+mn-ea"/>
              </a:rPr>
              <a:t>부천대학교 </a:t>
            </a:r>
            <a:r>
              <a:rPr lang="ko-KR" altLang="en-US" sz="1600" b="1" dirty="0" err="1">
                <a:latin typeface="+mn-ea"/>
              </a:rPr>
              <a:t>전기과</a:t>
            </a:r>
            <a:r>
              <a:rPr lang="ko-KR" altLang="en-US" sz="1600" b="1" dirty="0">
                <a:latin typeface="+mn-ea"/>
              </a:rPr>
              <a:t> </a:t>
            </a:r>
            <a:r>
              <a:rPr lang="en-US" altLang="ko-KR" sz="1600" b="1" dirty="0">
                <a:latin typeface="+mn-ea"/>
              </a:rPr>
              <a:t>  </a:t>
            </a:r>
            <a:r>
              <a:rPr lang="ko-KR" altLang="en-US" sz="1600" b="1" dirty="0">
                <a:latin typeface="+mn-ea"/>
              </a:rPr>
              <a:t>이한석 교수</a:t>
            </a:r>
            <a:endParaRPr lang="en-GB" altLang="en-US" sz="1600" b="1" dirty="0">
              <a:latin typeface="+mn-ea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E9B6CEA4-3A60-46FB-BC45-61749CCB38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0321" y="116632"/>
            <a:ext cx="1018279" cy="1160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300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16632"/>
            <a:ext cx="3096344" cy="432048"/>
          </a:xfrm>
        </p:spPr>
        <p:txBody>
          <a:bodyPr/>
          <a:lstStyle/>
          <a:p>
            <a:pPr eaLnBrk="1" hangingPunct="1"/>
            <a:r>
              <a:rPr lang="en-US" altLang="ko-KR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외장 </a:t>
            </a:r>
            <a:r>
              <a:rPr lang="en-US" altLang="ko-KR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LED ON/OFF </a:t>
            </a:r>
            <a:endParaRPr lang="en-US" altLang="en-US" sz="24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4E4B5184-3640-4901-8A6E-D8041E33E6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697" y="1556792"/>
            <a:ext cx="7130606" cy="4696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86080ABE-0EC9-45B0-B0D8-8E4657A437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980728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라즈베리파이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피코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핀의 전 기능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68125481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796DD728-2A1D-4AF1-A113-6A6A1D53EF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052" y="1610802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회로도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8769B4B-1C05-4A15-918F-09EBEA0CEC14}"/>
              </a:ext>
            </a:extLst>
          </p:cNvPr>
          <p:cNvSpPr txBox="1"/>
          <p:nvPr/>
        </p:nvSpPr>
        <p:spPr>
          <a:xfrm>
            <a:off x="5222431" y="2852936"/>
            <a:ext cx="3312368" cy="2862322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/>
              <a:t>from</a:t>
            </a:r>
            <a:r>
              <a:rPr lang="ko-KR" altLang="en-US" b="1" dirty="0"/>
              <a:t> </a:t>
            </a:r>
            <a:r>
              <a:rPr lang="ko-KR" altLang="en-US" b="1" dirty="0" err="1"/>
              <a:t>machine</a:t>
            </a:r>
            <a:r>
              <a:rPr lang="ko-KR" altLang="en-US" b="1" dirty="0"/>
              <a:t> </a:t>
            </a:r>
            <a:r>
              <a:rPr lang="ko-KR" altLang="en-US" b="1" dirty="0" err="1"/>
              <a:t>import</a:t>
            </a:r>
            <a:r>
              <a:rPr lang="ko-KR" altLang="en-US" b="1" dirty="0"/>
              <a:t> </a:t>
            </a:r>
            <a:r>
              <a:rPr lang="ko-KR" altLang="en-US" b="1" dirty="0" err="1"/>
              <a:t>Pin</a:t>
            </a:r>
            <a:endParaRPr lang="ko-KR" altLang="en-US" b="1" dirty="0"/>
          </a:p>
          <a:p>
            <a:r>
              <a:rPr lang="ko-KR" altLang="en-US" b="1" dirty="0" err="1"/>
              <a:t>import</a:t>
            </a:r>
            <a:r>
              <a:rPr lang="ko-KR" altLang="en-US" b="1" dirty="0"/>
              <a:t> </a:t>
            </a:r>
            <a:r>
              <a:rPr lang="ko-KR" altLang="en-US" b="1" dirty="0" err="1"/>
              <a:t>utime</a:t>
            </a:r>
            <a:r>
              <a:rPr lang="ko-KR" altLang="en-US" b="1" dirty="0"/>
              <a:t> </a:t>
            </a:r>
          </a:p>
          <a:p>
            <a:endParaRPr lang="ko-KR" altLang="en-US" b="1" dirty="0"/>
          </a:p>
          <a:p>
            <a:r>
              <a:rPr lang="ko-KR" altLang="en-US" b="1" dirty="0"/>
              <a:t>led0 = </a:t>
            </a:r>
            <a:r>
              <a:rPr lang="ko-KR" altLang="en-US" b="1" dirty="0" err="1"/>
              <a:t>Pin</a:t>
            </a:r>
            <a:r>
              <a:rPr lang="ko-KR" altLang="en-US" b="1" dirty="0"/>
              <a:t>(0, </a:t>
            </a:r>
            <a:r>
              <a:rPr lang="ko-KR" altLang="en-US" b="1" dirty="0" err="1"/>
              <a:t>Pin.OUT</a:t>
            </a:r>
            <a:r>
              <a:rPr lang="ko-KR" altLang="en-US" b="1" dirty="0"/>
              <a:t>)</a:t>
            </a:r>
          </a:p>
          <a:p>
            <a:endParaRPr lang="ko-KR" altLang="en-US" b="1" dirty="0"/>
          </a:p>
          <a:p>
            <a:r>
              <a:rPr lang="ko-KR" altLang="en-US" b="1" dirty="0" err="1"/>
              <a:t>while</a:t>
            </a:r>
            <a:r>
              <a:rPr lang="ko-KR" altLang="en-US" b="1" dirty="0"/>
              <a:t> </a:t>
            </a:r>
            <a:r>
              <a:rPr lang="ko-KR" altLang="en-US" b="1" dirty="0" err="1"/>
              <a:t>True</a:t>
            </a:r>
            <a:r>
              <a:rPr lang="ko-KR" altLang="en-US" b="1" dirty="0"/>
              <a:t>:</a:t>
            </a:r>
          </a:p>
          <a:p>
            <a:r>
              <a:rPr lang="ko-KR" altLang="en-US" b="1" dirty="0"/>
              <a:t>    led0.value(1)</a:t>
            </a:r>
          </a:p>
          <a:p>
            <a:r>
              <a:rPr lang="ko-KR" altLang="en-US" b="1" dirty="0"/>
              <a:t>    </a:t>
            </a:r>
            <a:r>
              <a:rPr lang="ko-KR" altLang="en-US" b="1" dirty="0" err="1"/>
              <a:t>utime.sleep</a:t>
            </a:r>
            <a:r>
              <a:rPr lang="ko-KR" altLang="en-US" b="1" dirty="0"/>
              <a:t>(1)</a:t>
            </a:r>
          </a:p>
          <a:p>
            <a:r>
              <a:rPr lang="ko-KR" altLang="en-US" b="1" dirty="0"/>
              <a:t>    led0.value(0)</a:t>
            </a:r>
          </a:p>
          <a:p>
            <a:r>
              <a:rPr lang="ko-KR" altLang="en-US" b="1" dirty="0"/>
              <a:t>    </a:t>
            </a:r>
            <a:r>
              <a:rPr lang="ko-KR" altLang="en-US" b="1" dirty="0" err="1"/>
              <a:t>utime.sleep</a:t>
            </a:r>
            <a:r>
              <a:rPr lang="ko-KR" altLang="en-US" b="1" dirty="0"/>
              <a:t>(1)</a:t>
            </a:r>
          </a:p>
        </p:txBody>
      </p:sp>
      <p:graphicFrame>
        <p:nvGraphicFramePr>
          <p:cNvPr id="3" name="표 3">
            <a:extLst>
              <a:ext uri="{FF2B5EF4-FFF2-40B4-BE49-F238E27FC236}">
                <a16:creationId xmlns:a16="http://schemas.microsoft.com/office/drawing/2014/main" id="{7AED6BAB-3B05-48BD-925F-8535107F85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7623619"/>
              </p:ext>
            </p:extLst>
          </p:nvPr>
        </p:nvGraphicFramePr>
        <p:xfrm>
          <a:off x="450052" y="609888"/>
          <a:ext cx="736230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2582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5949726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2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라즈베리파이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범용핀인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GPIO0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번 핀에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LED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를 연결하고</a:t>
                      </a:r>
                      <a:endParaRPr lang="en-US" altLang="ko-KR" dirty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1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초에 한번씩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ON/OFF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</a:tbl>
          </a:graphicData>
        </a:graphic>
      </p:graphicFrame>
      <p:pic>
        <p:nvPicPr>
          <p:cNvPr id="4" name="그림 3">
            <a:extLst>
              <a:ext uri="{FF2B5EF4-FFF2-40B4-BE49-F238E27FC236}">
                <a16:creationId xmlns:a16="http://schemas.microsoft.com/office/drawing/2014/main" id="{5DF09BEA-0C48-490E-B03F-8FB945A795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858" y="2276872"/>
            <a:ext cx="3791142" cy="3870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088875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05BE6CE-5A5B-4D85-B93C-8F666B8B4D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92696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시간관련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파이썬 명령어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4D67E16-E210-4501-99A0-F5509CBD3219}"/>
              </a:ext>
            </a:extLst>
          </p:cNvPr>
          <p:cNvSpPr txBox="1"/>
          <p:nvPr/>
        </p:nvSpPr>
        <p:spPr>
          <a:xfrm>
            <a:off x="851248" y="1259468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en-US" altLang="ko-KR" b="1" dirty="0"/>
              <a:t>sleep( ) </a:t>
            </a:r>
            <a:endParaRPr lang="ko-KR" altLang="en-US" b="1" dirty="0"/>
          </a:p>
        </p:txBody>
      </p:sp>
      <p:graphicFrame>
        <p:nvGraphicFramePr>
          <p:cNvPr id="10" name="표 5">
            <a:extLst>
              <a:ext uri="{FF2B5EF4-FFF2-40B4-BE49-F238E27FC236}">
                <a16:creationId xmlns:a16="http://schemas.microsoft.com/office/drawing/2014/main" id="{913AB231-778D-4965-8B1B-9E8B82F108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4508636"/>
              </p:ext>
            </p:extLst>
          </p:nvPr>
        </p:nvGraphicFramePr>
        <p:xfrm>
          <a:off x="1187624" y="1700808"/>
          <a:ext cx="708044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8312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4272136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44134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utime.sleep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(sec)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지정한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초 단위의 시간만큼 실행을 일시 멈추고 대기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31040F8D-D2C7-4B3E-90B6-E9F80A96CCC4}"/>
              </a:ext>
            </a:extLst>
          </p:cNvPr>
          <p:cNvSpPr txBox="1"/>
          <p:nvPr/>
        </p:nvSpPr>
        <p:spPr>
          <a:xfrm>
            <a:off x="851248" y="2488188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ea"/>
              <a:buAutoNum type="circleNumDbPlain" startAt="2"/>
            </a:pPr>
            <a:r>
              <a:rPr lang="en-US" altLang="ko-KR" b="1" dirty="0" err="1"/>
              <a:t>sleep_ms</a:t>
            </a:r>
            <a:r>
              <a:rPr lang="en-US" altLang="ko-KR" b="1" dirty="0"/>
              <a:t>( )</a:t>
            </a:r>
            <a:endParaRPr lang="ko-KR" altLang="en-US" b="1" dirty="0"/>
          </a:p>
        </p:txBody>
      </p:sp>
      <p:graphicFrame>
        <p:nvGraphicFramePr>
          <p:cNvPr id="14" name="표 5">
            <a:extLst>
              <a:ext uri="{FF2B5EF4-FFF2-40B4-BE49-F238E27FC236}">
                <a16:creationId xmlns:a16="http://schemas.microsoft.com/office/drawing/2014/main" id="{56AA3067-6481-4DE0-AE41-6D08EF2A0F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2105765"/>
              </p:ext>
            </p:extLst>
          </p:nvPr>
        </p:nvGraphicFramePr>
        <p:xfrm>
          <a:off x="1187624" y="3009494"/>
          <a:ext cx="708044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4344144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55269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utime.sleep_ms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(msec )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지정한</a:t>
                      </a:r>
                      <a:r>
                        <a:rPr lang="en-US" altLang="ko-KR" sz="1800" b="1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m</a:t>
                      </a:r>
                      <a:r>
                        <a:rPr lang="ko-KR" altLang="en-US" sz="1800" b="1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초 단위의 시간만큼 실행을 일시 멈추고 대기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</a:tbl>
          </a:graphicData>
        </a:graphic>
      </p:graphicFrame>
      <p:graphicFrame>
        <p:nvGraphicFramePr>
          <p:cNvPr id="19" name="표 5">
            <a:extLst>
              <a:ext uri="{FF2B5EF4-FFF2-40B4-BE49-F238E27FC236}">
                <a16:creationId xmlns:a16="http://schemas.microsoft.com/office/drawing/2014/main" id="{031BD11A-926E-4C7A-9A45-9199DD60AD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902044"/>
              </p:ext>
            </p:extLst>
          </p:nvPr>
        </p:nvGraphicFramePr>
        <p:xfrm>
          <a:off x="1154024" y="4329185"/>
          <a:ext cx="708044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4344144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55269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utime.sleep_us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en-US" altLang="ko-KR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usec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)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지정한</a:t>
                      </a:r>
                      <a:r>
                        <a:rPr lang="en-US" altLang="ko-KR" sz="1800" b="1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u</a:t>
                      </a:r>
                      <a:r>
                        <a:rPr lang="ko-KR" altLang="en-US" sz="1800" b="1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초 단위의 시간만큼 실행을 일시 멈추고 대기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FE784637-F5E8-48F9-A4CE-4C95CA38625F}"/>
              </a:ext>
            </a:extLst>
          </p:cNvPr>
          <p:cNvSpPr txBox="1"/>
          <p:nvPr/>
        </p:nvSpPr>
        <p:spPr>
          <a:xfrm>
            <a:off x="851248" y="3879853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ea"/>
              <a:buAutoNum type="circleNumDbPlain" startAt="3"/>
            </a:pPr>
            <a:r>
              <a:rPr lang="en-US" altLang="ko-KR" b="1" dirty="0" err="1"/>
              <a:t>sleep_us</a:t>
            </a:r>
            <a:r>
              <a:rPr lang="en-US" altLang="ko-KR" b="1" dirty="0"/>
              <a:t>( )</a:t>
            </a:r>
            <a:endParaRPr lang="ko-KR" altLang="en-US" b="1" dirty="0"/>
          </a:p>
        </p:txBody>
      </p:sp>
      <p:graphicFrame>
        <p:nvGraphicFramePr>
          <p:cNvPr id="21" name="표 5">
            <a:extLst>
              <a:ext uri="{FF2B5EF4-FFF2-40B4-BE49-F238E27FC236}">
                <a16:creationId xmlns:a16="http://schemas.microsoft.com/office/drawing/2014/main" id="{DB80493C-8775-4FB7-80CB-3A7E9EEEC0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310500"/>
              </p:ext>
            </p:extLst>
          </p:nvPr>
        </p:nvGraphicFramePr>
        <p:xfrm>
          <a:off x="1154024" y="5495584"/>
          <a:ext cx="708044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4344144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55269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utime.tick_ms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( ),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1" kern="1200" dirty="0" err="1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utime.tick_us</a:t>
                      </a:r>
                      <a:r>
                        <a:rPr lang="en-US" altLang="ko-KR" sz="1800" b="1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 )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특정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시점을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기준으로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경과시간을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밀리초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마이크로초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단위로 반환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E4FDC459-239B-4E84-8B43-3619587F316D}"/>
              </a:ext>
            </a:extLst>
          </p:cNvPr>
          <p:cNvSpPr txBox="1"/>
          <p:nvPr/>
        </p:nvSpPr>
        <p:spPr>
          <a:xfrm>
            <a:off x="851248" y="5046252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ea"/>
              <a:buAutoNum type="circleNumDbPlain" startAt="4"/>
            </a:pPr>
            <a:r>
              <a:rPr lang="en-US" altLang="ko-KR" b="1" dirty="0" err="1"/>
              <a:t>ticks_ms</a:t>
            </a:r>
            <a:r>
              <a:rPr lang="en-US" altLang="ko-KR" b="1" dirty="0"/>
              <a:t>( ), </a:t>
            </a:r>
            <a:r>
              <a:rPr lang="en-US" altLang="ko-KR" b="1" dirty="0" err="1"/>
              <a:t>ticks_us</a:t>
            </a:r>
            <a:r>
              <a:rPr lang="en-US" altLang="ko-KR" b="1" dirty="0"/>
              <a:t>( )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3363728145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796DD728-2A1D-4AF1-A113-6A6A1D53EF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052" y="1610802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회로도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8769B4B-1C05-4A15-918F-09EBEA0CEC14}"/>
              </a:ext>
            </a:extLst>
          </p:cNvPr>
          <p:cNvSpPr txBox="1"/>
          <p:nvPr/>
        </p:nvSpPr>
        <p:spPr>
          <a:xfrm>
            <a:off x="5222431" y="2276872"/>
            <a:ext cx="3312368" cy="3693319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/>
              <a:t>from</a:t>
            </a:r>
            <a:r>
              <a:rPr lang="ko-KR" altLang="en-US" b="1" dirty="0"/>
              <a:t> </a:t>
            </a:r>
            <a:r>
              <a:rPr lang="ko-KR" altLang="en-US" b="1" dirty="0" err="1"/>
              <a:t>machine</a:t>
            </a:r>
            <a:r>
              <a:rPr lang="ko-KR" altLang="en-US" b="1" dirty="0"/>
              <a:t> </a:t>
            </a:r>
            <a:r>
              <a:rPr lang="ko-KR" altLang="en-US" b="1" dirty="0" err="1"/>
              <a:t>import</a:t>
            </a:r>
            <a:r>
              <a:rPr lang="ko-KR" altLang="en-US" b="1" dirty="0"/>
              <a:t> </a:t>
            </a:r>
            <a:r>
              <a:rPr lang="ko-KR" altLang="en-US" b="1" dirty="0" err="1"/>
              <a:t>Pin</a:t>
            </a:r>
            <a:endParaRPr lang="ko-KR" altLang="en-US" b="1" dirty="0"/>
          </a:p>
          <a:p>
            <a:r>
              <a:rPr lang="ko-KR" altLang="en-US" b="1" dirty="0" err="1"/>
              <a:t>import</a:t>
            </a:r>
            <a:r>
              <a:rPr lang="ko-KR" altLang="en-US" b="1" dirty="0"/>
              <a:t> </a:t>
            </a:r>
            <a:r>
              <a:rPr lang="ko-KR" altLang="en-US" b="1" err="1"/>
              <a:t>utime</a:t>
            </a:r>
            <a:r>
              <a:rPr lang="ko-KR" altLang="en-US" b="1"/>
              <a:t> </a:t>
            </a:r>
            <a:endParaRPr lang="en-US" altLang="ko-KR" b="1"/>
          </a:p>
          <a:p>
            <a:r>
              <a:rPr lang="en-US" altLang="ko-KR" b="1"/>
              <a:t>led0 = Pin(0, Pin.OUT)</a:t>
            </a:r>
          </a:p>
          <a:p>
            <a:r>
              <a:rPr lang="en-US" altLang="ko-KR" b="1"/>
              <a:t>led1 = Pin(1, Pin.OUT)</a:t>
            </a:r>
          </a:p>
          <a:p>
            <a:endParaRPr lang="en-US" altLang="ko-KR" b="1"/>
          </a:p>
          <a:p>
            <a:endParaRPr lang="en-US" altLang="ko-KR" b="1"/>
          </a:p>
          <a:p>
            <a:r>
              <a:rPr lang="en-US" altLang="ko-KR" b="1"/>
              <a:t>while True:</a:t>
            </a:r>
          </a:p>
          <a:p>
            <a:r>
              <a:rPr lang="en-US" altLang="ko-KR" b="1"/>
              <a:t>    led0.value(1)</a:t>
            </a:r>
          </a:p>
          <a:p>
            <a:r>
              <a:rPr lang="en-US" altLang="ko-KR" b="1"/>
              <a:t>    led1.value(0)</a:t>
            </a:r>
          </a:p>
          <a:p>
            <a:r>
              <a:rPr lang="en-US" altLang="ko-KR" b="1"/>
              <a:t>    utime.sleep(1)</a:t>
            </a:r>
          </a:p>
          <a:p>
            <a:r>
              <a:rPr lang="en-US" altLang="ko-KR" b="1"/>
              <a:t>    led0.value(0)</a:t>
            </a:r>
          </a:p>
          <a:p>
            <a:r>
              <a:rPr lang="en-US" altLang="ko-KR" b="1"/>
              <a:t>    led1.value(1)</a:t>
            </a:r>
          </a:p>
          <a:p>
            <a:r>
              <a:rPr lang="en-US" altLang="ko-KR" b="1"/>
              <a:t>    utime.sleep(1)</a:t>
            </a:r>
            <a:endParaRPr lang="ko-KR" altLang="en-US" b="1" dirty="0"/>
          </a:p>
        </p:txBody>
      </p:sp>
      <p:graphicFrame>
        <p:nvGraphicFramePr>
          <p:cNvPr id="3" name="표 3">
            <a:extLst>
              <a:ext uri="{FF2B5EF4-FFF2-40B4-BE49-F238E27FC236}">
                <a16:creationId xmlns:a16="http://schemas.microsoft.com/office/drawing/2014/main" id="{7AED6BAB-3B05-48BD-925F-8535107F85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0793322"/>
              </p:ext>
            </p:extLst>
          </p:nvPr>
        </p:nvGraphicFramePr>
        <p:xfrm>
          <a:off x="450052" y="609888"/>
          <a:ext cx="736230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2582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5949726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ko-KR" altLang="en-US" sz="2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라즈베리파이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GPIO0, GPIO1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번 핀에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LED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를 각각 연결하고</a:t>
                      </a:r>
                      <a:endParaRPr lang="en-US" altLang="ko-KR" dirty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1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초에 한번씩 교대로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ON/OFF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</a:tbl>
          </a:graphicData>
        </a:graphic>
      </p:graphicFrame>
      <p:pic>
        <p:nvPicPr>
          <p:cNvPr id="4" name="그림 3">
            <a:extLst>
              <a:ext uri="{FF2B5EF4-FFF2-40B4-BE49-F238E27FC236}">
                <a16:creationId xmlns:a16="http://schemas.microsoft.com/office/drawing/2014/main" id="{2BAC0218-BFBA-41CA-8641-E02B6C9857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2276872"/>
            <a:ext cx="4605067" cy="3666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667518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16632"/>
            <a:ext cx="4248472" cy="432048"/>
          </a:xfrm>
        </p:spPr>
        <p:txBody>
          <a:bodyPr/>
          <a:lstStyle/>
          <a:p>
            <a:pPr eaLnBrk="1" hangingPunct="1"/>
            <a:r>
              <a:rPr lang="en-US" altLang="ko-KR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외장 </a:t>
            </a:r>
            <a:r>
              <a:rPr lang="en-US" altLang="ko-KR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LED </a:t>
            </a:r>
            <a:r>
              <a:rPr lang="ko-KR" altLang="en-US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시뮬레이션</a:t>
            </a:r>
            <a:r>
              <a:rPr lang="en-US" altLang="ko-KR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4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449C573-5956-4EBD-A310-72262961FC4C}"/>
              </a:ext>
            </a:extLst>
          </p:cNvPr>
          <p:cNvSpPr txBox="1"/>
          <p:nvPr/>
        </p:nvSpPr>
        <p:spPr>
          <a:xfrm>
            <a:off x="723955" y="980728"/>
            <a:ext cx="7272808" cy="646331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WOKWI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시뮬레이터를 이용해 </a:t>
            </a:r>
            <a:r>
              <a:rPr lang="ko-KR" altLang="en-US" b="1" dirty="0" err="1">
                <a:solidFill>
                  <a:schemeClr val="tx1"/>
                </a:solidFill>
                <a:latin typeface="+mj-ea"/>
                <a:ea typeface="+mj-ea"/>
              </a:rPr>
              <a:t>라즈베리파이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b="1" dirty="0" err="1">
                <a:solidFill>
                  <a:schemeClr val="tx1"/>
                </a:solidFill>
                <a:latin typeface="+mj-ea"/>
                <a:ea typeface="+mj-ea"/>
              </a:rPr>
              <a:t>범용핀인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 GPIO0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번 핀에 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LED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를 연결하고 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1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초에 한번씩 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ON/OFF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4262E754-A438-4B6F-84F7-0EC77A1398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1859818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회로도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1EB4E1D9-65E9-47E9-A507-E3BD9AEC53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3228" y="2453880"/>
            <a:ext cx="4129219" cy="376669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18814421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8" name="Rectangle 3">
            <a:extLst>
              <a:ext uri="{FF2B5EF4-FFF2-40B4-BE49-F238E27FC236}">
                <a16:creationId xmlns:a16="http://schemas.microsoft.com/office/drawing/2014/main" id="{6A113702-2A98-44DB-89F7-86577F4FF1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44" y="620688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(2)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회로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설계 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</a:p>
          <a:p>
            <a:pPr marL="0" indent="0" eaLnBrk="1" hangingPunct="1">
              <a:buNone/>
            </a:pP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3F0070E5-640E-4EEC-B594-307704B6C6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244" y="1290669"/>
            <a:ext cx="1533739" cy="1352739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0990A962-CA0C-4181-B3C4-8263EF494E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9952" y="1484784"/>
            <a:ext cx="4693683" cy="444484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4" name="화살표: 아래쪽 23">
            <a:extLst>
              <a:ext uri="{FF2B5EF4-FFF2-40B4-BE49-F238E27FC236}">
                <a16:creationId xmlns:a16="http://schemas.microsoft.com/office/drawing/2014/main" id="{660E1581-11D0-4259-86F7-CBA92A05629F}"/>
              </a:ext>
            </a:extLst>
          </p:cNvPr>
          <p:cNvSpPr/>
          <p:nvPr/>
        </p:nvSpPr>
        <p:spPr>
          <a:xfrm>
            <a:off x="1526093" y="2928818"/>
            <a:ext cx="360040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화살표: 오른쪽 24">
            <a:extLst>
              <a:ext uri="{FF2B5EF4-FFF2-40B4-BE49-F238E27FC236}">
                <a16:creationId xmlns:a16="http://schemas.microsoft.com/office/drawing/2014/main" id="{DABE7DD1-85ED-41E9-BFC9-C6E3160CFCA5}"/>
              </a:ext>
            </a:extLst>
          </p:cNvPr>
          <p:cNvSpPr/>
          <p:nvPr/>
        </p:nvSpPr>
        <p:spPr>
          <a:xfrm>
            <a:off x="3730558" y="4257092"/>
            <a:ext cx="288032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77151600-1F5E-43A1-A125-03635EBB6B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560" y="3573016"/>
            <a:ext cx="2936262" cy="1656184"/>
          </a:xfrm>
          <a:prstGeom prst="rect">
            <a:avLst/>
          </a:prstGeom>
        </p:spPr>
      </p:pic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id="{64EF27B7-5A0E-4FF8-8AF0-363EBECF8BE3}"/>
              </a:ext>
            </a:extLst>
          </p:cNvPr>
          <p:cNvSpPr/>
          <p:nvPr/>
        </p:nvSpPr>
        <p:spPr>
          <a:xfrm>
            <a:off x="1331640" y="1628800"/>
            <a:ext cx="648072" cy="50405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사각형: 둥근 모서리 28">
            <a:extLst>
              <a:ext uri="{FF2B5EF4-FFF2-40B4-BE49-F238E27FC236}">
                <a16:creationId xmlns:a16="http://schemas.microsoft.com/office/drawing/2014/main" id="{C787DF5C-8465-407E-836A-90BDE4FE1B50}"/>
              </a:ext>
            </a:extLst>
          </p:cNvPr>
          <p:cNvSpPr/>
          <p:nvPr/>
        </p:nvSpPr>
        <p:spPr>
          <a:xfrm>
            <a:off x="670686" y="4725144"/>
            <a:ext cx="2389146" cy="50405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6039514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8" name="Rectangle 3">
            <a:extLst>
              <a:ext uri="{FF2B5EF4-FFF2-40B4-BE49-F238E27FC236}">
                <a16:creationId xmlns:a16="http://schemas.microsoft.com/office/drawing/2014/main" id="{6A113702-2A98-44DB-89F7-86577F4FF1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44" y="539388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(3)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회로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설계 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</a:p>
          <a:p>
            <a:pPr marL="0" indent="0" eaLnBrk="1" hangingPunct="1">
              <a:buNone/>
            </a:pP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5D7CA32-1265-49B4-A664-040A559530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76" y="1988840"/>
            <a:ext cx="3485135" cy="3312368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7353398B-EF4E-49BE-ACE7-D67F3AA96AF9}"/>
              </a:ext>
            </a:extLst>
          </p:cNvPr>
          <p:cNvSpPr/>
          <p:nvPr/>
        </p:nvSpPr>
        <p:spPr>
          <a:xfrm>
            <a:off x="555820" y="1314450"/>
            <a:ext cx="368489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ko-KR" altLang="en-US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부품</a:t>
            </a:r>
            <a:r>
              <a:rPr lang="en-US" altLang="ko-KR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</a:t>
            </a:r>
            <a:r>
              <a:rPr lang="ko-KR" altLang="en-US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모서리에</a:t>
            </a:r>
            <a:r>
              <a:rPr lang="en-US" altLang="ko-KR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</a:t>
            </a:r>
            <a:r>
              <a:rPr lang="ko-KR" altLang="en-US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마우스</a:t>
            </a:r>
            <a:r>
              <a:rPr lang="en-US" altLang="ko-KR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</a:t>
            </a:r>
            <a:r>
              <a:rPr lang="ko-KR" altLang="en-US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위치</a:t>
            </a:r>
            <a:r>
              <a:rPr lang="en-US" altLang="ko-KR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 </a:t>
            </a:r>
            <a:r>
              <a:rPr lang="ko-KR" altLang="en-US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점선</a:t>
            </a:r>
            <a:endParaRPr lang="en-US" altLang="ko-KR" sz="1400" b="1" i="0" dirty="0">
              <a:solidFill>
                <a:schemeClr val="bg2">
                  <a:lumMod val="10000"/>
                </a:schemeClr>
              </a:solidFill>
              <a:latin typeface="+mj-ea"/>
              <a:ea typeface="+mj-ea"/>
              <a:sym typeface="Wingdings" pitchFamily="2" charset="2"/>
            </a:endParaRPr>
          </a:p>
          <a:p>
            <a:pPr algn="l"/>
            <a:r>
              <a:rPr lang="en-US" altLang="ko-KR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                        </a:t>
            </a:r>
            <a:r>
              <a:rPr lang="ko-KR" altLang="en-US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마우스</a:t>
            </a:r>
            <a:r>
              <a:rPr lang="en-US" altLang="ko-KR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</a:t>
            </a:r>
            <a:r>
              <a:rPr lang="ko-KR" altLang="en-US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왼쪽</a:t>
            </a:r>
            <a:r>
              <a:rPr lang="en-US" altLang="ko-KR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</a:t>
            </a:r>
            <a:r>
              <a:rPr lang="ko-KR" altLang="en-US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클릭</a:t>
            </a:r>
            <a:r>
              <a:rPr lang="en-US" altLang="ko-KR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</a:t>
            </a:r>
          </a:p>
          <a:p>
            <a:pPr algn="l"/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                       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부품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회전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 </a:t>
            </a:r>
            <a:r>
              <a:rPr lang="ko-KR" altLang="en-US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</a:t>
            </a:r>
            <a:r>
              <a:rPr lang="en-US" altLang="ko-KR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</a:t>
            </a:r>
            <a:endParaRPr lang="ko-KR" altLang="en-US" sz="1400" b="1" i="0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74F6B4C1-3A6B-4AA4-85AD-DE46EB7877B1}"/>
              </a:ext>
            </a:extLst>
          </p:cNvPr>
          <p:cNvSpPr/>
          <p:nvPr/>
        </p:nvSpPr>
        <p:spPr>
          <a:xfrm>
            <a:off x="1475656" y="2492896"/>
            <a:ext cx="504056" cy="43204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10AB57DF-774D-429F-9D7A-4529DD2B61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1772816"/>
            <a:ext cx="4145638" cy="3977769"/>
          </a:xfrm>
          <a:prstGeom prst="rect">
            <a:avLst/>
          </a:prstGeom>
          <a:ln>
            <a:solidFill>
              <a:schemeClr val="bg2">
                <a:lumMod val="6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044398985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8" name="Rectangle 3">
            <a:extLst>
              <a:ext uri="{FF2B5EF4-FFF2-40B4-BE49-F238E27FC236}">
                <a16:creationId xmlns:a16="http://schemas.microsoft.com/office/drawing/2014/main" id="{6A113702-2A98-44DB-89F7-86577F4FF1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44" y="539388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(4)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부품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추가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marL="0" indent="0" eaLnBrk="1" hangingPunct="1">
              <a:buNone/>
            </a:pP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7353398B-EF4E-49BE-ACE7-D67F3AA96AF9}"/>
              </a:ext>
            </a:extLst>
          </p:cNvPr>
          <p:cNvSpPr/>
          <p:nvPr/>
        </p:nvSpPr>
        <p:spPr>
          <a:xfrm>
            <a:off x="555820" y="1314450"/>
            <a:ext cx="368489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Add a new part </a:t>
            </a:r>
            <a:r>
              <a:rPr lang="ko-KR" altLang="en-US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</a:t>
            </a:r>
            <a:r>
              <a:rPr lang="en-US" altLang="ko-KR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</a:t>
            </a:r>
            <a:endParaRPr lang="ko-KR" altLang="en-US" sz="1400" b="1" i="0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905ADEFC-7379-4521-A2CE-0C209380E0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92" y="1858953"/>
            <a:ext cx="2361910" cy="2221598"/>
          </a:xfrm>
          <a:prstGeom prst="rect">
            <a:avLst/>
          </a:prstGeom>
        </p:spPr>
      </p:pic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85DAEE23-5C88-4569-A0A4-9E2370C06A83}"/>
              </a:ext>
            </a:extLst>
          </p:cNvPr>
          <p:cNvSpPr/>
          <p:nvPr/>
        </p:nvSpPr>
        <p:spPr>
          <a:xfrm>
            <a:off x="1043608" y="2276872"/>
            <a:ext cx="936104" cy="43204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B68B03F8-01E0-48F3-9130-4B79E6D7B88F}"/>
              </a:ext>
            </a:extLst>
          </p:cNvPr>
          <p:cNvSpPr/>
          <p:nvPr/>
        </p:nvSpPr>
        <p:spPr>
          <a:xfrm>
            <a:off x="1059050" y="3648503"/>
            <a:ext cx="1064678" cy="43204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5F4ABFED-BC9E-4A41-852C-75AD7A9F32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6124" y="1562913"/>
            <a:ext cx="3534268" cy="1819529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8CDF0993-300C-4F8C-95AB-53079A1990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99992" y="4581128"/>
            <a:ext cx="3886742" cy="1352739"/>
          </a:xfrm>
          <a:prstGeom prst="rect">
            <a:avLst/>
          </a:prstGeom>
        </p:spPr>
      </p:pic>
      <p:cxnSp>
        <p:nvCxnSpPr>
          <p:cNvPr id="16" name="직선 화살표 연결선 15">
            <a:extLst>
              <a:ext uri="{FF2B5EF4-FFF2-40B4-BE49-F238E27FC236}">
                <a16:creationId xmlns:a16="http://schemas.microsoft.com/office/drawing/2014/main" id="{F4F80E3A-0474-40A8-A7F7-1044FD1441CD}"/>
              </a:ext>
            </a:extLst>
          </p:cNvPr>
          <p:cNvCxnSpPr/>
          <p:nvPr/>
        </p:nvCxnSpPr>
        <p:spPr>
          <a:xfrm flipV="1">
            <a:off x="3347864" y="1988840"/>
            <a:ext cx="1080120" cy="43204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화살표 연결선 19">
            <a:extLst>
              <a:ext uri="{FF2B5EF4-FFF2-40B4-BE49-F238E27FC236}">
                <a16:creationId xmlns:a16="http://schemas.microsoft.com/office/drawing/2014/main" id="{6C98C13F-76E4-4007-B9FC-59640C0402B5}"/>
              </a:ext>
            </a:extLst>
          </p:cNvPr>
          <p:cNvCxnSpPr/>
          <p:nvPr/>
        </p:nvCxnSpPr>
        <p:spPr>
          <a:xfrm>
            <a:off x="3491880" y="3933056"/>
            <a:ext cx="1074244" cy="1080120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E08B6963-0986-4863-8511-72B276BCE5CA}"/>
              </a:ext>
            </a:extLst>
          </p:cNvPr>
          <p:cNvSpPr/>
          <p:nvPr/>
        </p:nvSpPr>
        <p:spPr>
          <a:xfrm>
            <a:off x="4629654" y="4080551"/>
            <a:ext cx="368489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ko-KR" altLang="en-US" sz="14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저항값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 변경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 </a:t>
            </a:r>
            <a:r>
              <a:rPr lang="ko-KR" altLang="en-US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</a:t>
            </a:r>
            <a:r>
              <a:rPr lang="en-US" altLang="ko-KR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</a:t>
            </a:r>
            <a:endParaRPr lang="ko-KR" altLang="en-US" sz="1400" b="1" i="0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FF6D870C-E461-40E0-B333-D9D524FA927D}"/>
              </a:ext>
            </a:extLst>
          </p:cNvPr>
          <p:cNvSpPr/>
          <p:nvPr/>
        </p:nvSpPr>
        <p:spPr>
          <a:xfrm>
            <a:off x="4624458" y="1164862"/>
            <a:ext cx="368489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ko-KR" altLang="en-US" sz="1400" b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색상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변경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 </a:t>
            </a:r>
            <a:r>
              <a:rPr lang="ko-KR" altLang="en-US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</a:t>
            </a:r>
            <a:r>
              <a:rPr lang="en-US" altLang="ko-KR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</a:t>
            </a:r>
            <a:endParaRPr lang="ko-KR" altLang="en-US" sz="1400" b="1" i="0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431776675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8" name="Rectangle 3">
            <a:extLst>
              <a:ext uri="{FF2B5EF4-FFF2-40B4-BE49-F238E27FC236}">
                <a16:creationId xmlns:a16="http://schemas.microsoft.com/office/drawing/2014/main" id="{6A113702-2A98-44DB-89F7-86577F4FF1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44" y="516727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(5)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회로 결선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marL="0" indent="0" eaLnBrk="1" hangingPunct="1">
              <a:buNone/>
            </a:pP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7353398B-EF4E-49BE-ACE7-D67F3AA96AF9}"/>
              </a:ext>
            </a:extLst>
          </p:cNvPr>
          <p:cNvSpPr/>
          <p:nvPr/>
        </p:nvSpPr>
        <p:spPr>
          <a:xfrm>
            <a:off x="827584" y="1268760"/>
            <a:ext cx="74888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선 연결 방법 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: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선 연결 가능한 곳에서 마우스 왼쪽버튼 클릭 후 원하는 곳으로 이동</a:t>
            </a:r>
            <a:endParaRPr lang="en-US" altLang="ko-KR" sz="14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  <a:sym typeface="Wingdings" panose="05000000000000000000" pitchFamily="2" charset="2"/>
            </a:endParaRPr>
          </a:p>
          <a:p>
            <a:pPr algn="l"/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                         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다시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클릭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하면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자동 연결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anose="05000000000000000000" pitchFamily="2" charset="2"/>
              </a:rPr>
              <a:t> 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62F2671-B296-44EF-8255-954A14AC8C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3668" y="1958151"/>
            <a:ext cx="2376264" cy="1879956"/>
          </a:xfrm>
          <a:prstGeom prst="rect">
            <a:avLst/>
          </a:prstGeom>
          <a:ln>
            <a:solidFill>
              <a:schemeClr val="bg2">
                <a:lumMod val="65000"/>
              </a:schemeClr>
            </a:solidFill>
          </a:ln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B6217ED0-C723-4A5F-AC42-B94DE32618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1938379"/>
            <a:ext cx="2487963" cy="1929010"/>
          </a:xfrm>
          <a:prstGeom prst="rect">
            <a:avLst/>
          </a:prstGeom>
          <a:ln>
            <a:solidFill>
              <a:schemeClr val="bg2">
                <a:lumMod val="65000"/>
              </a:schemeClr>
            </a:solidFill>
          </a:ln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2894FCD8-4EAC-44EE-876E-36D7244449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90041" y="4037483"/>
            <a:ext cx="3363918" cy="272164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02929552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8" name="Rectangle 3">
            <a:extLst>
              <a:ext uri="{FF2B5EF4-FFF2-40B4-BE49-F238E27FC236}">
                <a16:creationId xmlns:a16="http://schemas.microsoft.com/office/drawing/2014/main" id="{6A113702-2A98-44DB-89F7-86577F4FF1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44" y="516727"/>
            <a:ext cx="604867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(7) </a:t>
            </a: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마이크로파이썬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프로그램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작성 후 실행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</a:p>
          <a:p>
            <a:pPr marL="0" indent="0" eaLnBrk="1" hangingPunct="1">
              <a:buNone/>
            </a:pP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1AA7E37-71C4-464E-BD1C-5F3E61D1DB16}"/>
              </a:ext>
            </a:extLst>
          </p:cNvPr>
          <p:cNvSpPr txBox="1"/>
          <p:nvPr/>
        </p:nvSpPr>
        <p:spPr>
          <a:xfrm>
            <a:off x="880363" y="2204864"/>
            <a:ext cx="3115573" cy="2862322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/>
              <a:t>from</a:t>
            </a:r>
            <a:r>
              <a:rPr lang="ko-KR" altLang="en-US" b="1" dirty="0"/>
              <a:t> </a:t>
            </a:r>
            <a:r>
              <a:rPr lang="ko-KR" altLang="en-US" b="1" dirty="0" err="1"/>
              <a:t>machine</a:t>
            </a:r>
            <a:r>
              <a:rPr lang="ko-KR" altLang="en-US" b="1" dirty="0"/>
              <a:t> </a:t>
            </a:r>
            <a:r>
              <a:rPr lang="ko-KR" altLang="en-US" b="1" dirty="0" err="1"/>
              <a:t>import</a:t>
            </a:r>
            <a:r>
              <a:rPr lang="ko-KR" altLang="en-US" b="1" dirty="0"/>
              <a:t> </a:t>
            </a:r>
            <a:r>
              <a:rPr lang="ko-KR" altLang="en-US" b="1" dirty="0" err="1"/>
              <a:t>Pin</a:t>
            </a:r>
            <a:endParaRPr lang="ko-KR" altLang="en-US" b="1" dirty="0"/>
          </a:p>
          <a:p>
            <a:r>
              <a:rPr lang="ko-KR" altLang="en-US" b="1" dirty="0" err="1"/>
              <a:t>import</a:t>
            </a:r>
            <a:r>
              <a:rPr lang="ko-KR" altLang="en-US" b="1" dirty="0"/>
              <a:t> </a:t>
            </a:r>
            <a:r>
              <a:rPr lang="ko-KR" altLang="en-US" b="1" dirty="0" err="1"/>
              <a:t>utime</a:t>
            </a:r>
            <a:r>
              <a:rPr lang="ko-KR" altLang="en-US" b="1" dirty="0"/>
              <a:t> </a:t>
            </a:r>
          </a:p>
          <a:p>
            <a:endParaRPr lang="ko-KR" altLang="en-US" b="1" dirty="0"/>
          </a:p>
          <a:p>
            <a:r>
              <a:rPr lang="ko-KR" altLang="en-US" b="1" dirty="0"/>
              <a:t>led0 = </a:t>
            </a:r>
            <a:r>
              <a:rPr lang="ko-KR" altLang="en-US" b="1" dirty="0" err="1"/>
              <a:t>Pin</a:t>
            </a:r>
            <a:r>
              <a:rPr lang="ko-KR" altLang="en-US" b="1" dirty="0"/>
              <a:t>(0, </a:t>
            </a:r>
            <a:r>
              <a:rPr lang="ko-KR" altLang="en-US" b="1" dirty="0" err="1"/>
              <a:t>Pin.OUT</a:t>
            </a:r>
            <a:r>
              <a:rPr lang="ko-KR" altLang="en-US" b="1" dirty="0"/>
              <a:t>)</a:t>
            </a:r>
          </a:p>
          <a:p>
            <a:endParaRPr lang="ko-KR" altLang="en-US" b="1" dirty="0"/>
          </a:p>
          <a:p>
            <a:r>
              <a:rPr lang="ko-KR" altLang="en-US" b="1" dirty="0" err="1"/>
              <a:t>while</a:t>
            </a:r>
            <a:r>
              <a:rPr lang="ko-KR" altLang="en-US" b="1" dirty="0"/>
              <a:t> </a:t>
            </a:r>
            <a:r>
              <a:rPr lang="ko-KR" altLang="en-US" b="1" dirty="0" err="1"/>
              <a:t>True</a:t>
            </a:r>
            <a:r>
              <a:rPr lang="ko-KR" altLang="en-US" b="1" dirty="0"/>
              <a:t>:</a:t>
            </a:r>
          </a:p>
          <a:p>
            <a:r>
              <a:rPr lang="ko-KR" altLang="en-US" b="1" dirty="0"/>
              <a:t>    led0.value(1)</a:t>
            </a:r>
          </a:p>
          <a:p>
            <a:r>
              <a:rPr lang="ko-KR" altLang="en-US" b="1" dirty="0"/>
              <a:t>    </a:t>
            </a:r>
            <a:r>
              <a:rPr lang="ko-KR" altLang="en-US" b="1" dirty="0" err="1"/>
              <a:t>utime.sleep</a:t>
            </a:r>
            <a:r>
              <a:rPr lang="ko-KR" altLang="en-US" b="1" dirty="0"/>
              <a:t>(1)</a:t>
            </a:r>
          </a:p>
          <a:p>
            <a:r>
              <a:rPr lang="ko-KR" altLang="en-US" b="1" dirty="0"/>
              <a:t>    led0.value(0)</a:t>
            </a:r>
          </a:p>
          <a:p>
            <a:r>
              <a:rPr lang="ko-KR" altLang="en-US" b="1" dirty="0"/>
              <a:t>    </a:t>
            </a:r>
            <a:r>
              <a:rPr lang="ko-KR" altLang="en-US" b="1" dirty="0" err="1"/>
              <a:t>utime.sleep</a:t>
            </a:r>
            <a:r>
              <a:rPr lang="ko-KR" altLang="en-US" b="1" dirty="0"/>
              <a:t>(1)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B2F21A61-6FAB-4E05-AEC4-9B1B26DB88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9375" y="1412777"/>
            <a:ext cx="3935876" cy="4248472"/>
          </a:xfrm>
          <a:prstGeom prst="rect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FB4871F-FBC3-4DD3-ACE8-47CA29082A1C}"/>
              </a:ext>
            </a:extLst>
          </p:cNvPr>
          <p:cNvSpPr txBox="1"/>
          <p:nvPr/>
        </p:nvSpPr>
        <p:spPr>
          <a:xfrm>
            <a:off x="4860032" y="1988840"/>
            <a:ext cx="583639" cy="276999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200" b="1">
                <a:solidFill>
                  <a:srgbClr val="FF00FF"/>
                </a:solidFill>
              </a:rPr>
              <a:t>정지</a:t>
            </a:r>
            <a:endParaRPr lang="ko-KR" altLang="en-US" sz="1200" dirty="0">
              <a:solidFill>
                <a:srgbClr val="FF00FF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731C4F8-60F7-454C-B221-9AB6B6AE4B5F}"/>
              </a:ext>
            </a:extLst>
          </p:cNvPr>
          <p:cNvSpPr txBox="1"/>
          <p:nvPr/>
        </p:nvSpPr>
        <p:spPr>
          <a:xfrm>
            <a:off x="6156176" y="4928686"/>
            <a:ext cx="941320" cy="276999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200">
                <a:solidFill>
                  <a:srgbClr val="FF00FF"/>
                </a:solidFill>
              </a:rPr>
              <a:t>출력 창</a:t>
            </a:r>
            <a:endParaRPr lang="ko-KR" altLang="en-US" sz="1200" dirty="0">
              <a:solidFill>
                <a:srgbClr val="FF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1387116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16632"/>
            <a:ext cx="3096344" cy="432048"/>
          </a:xfrm>
        </p:spPr>
        <p:txBody>
          <a:bodyPr/>
          <a:lstStyle/>
          <a:p>
            <a:pPr eaLnBrk="1" hangingPunct="1"/>
            <a:r>
              <a:rPr lang="en-US" altLang="ko-KR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 LED PWM </a:t>
            </a:r>
            <a:r>
              <a:rPr lang="ko-KR" altLang="en-US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제어</a:t>
            </a:r>
            <a:r>
              <a:rPr lang="en-US" altLang="ko-KR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4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86080ABE-0EC9-45B0-B0D8-8E4657A437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984234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PWM(Pulse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Width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Modulation)</a:t>
            </a:r>
            <a:r>
              <a:rPr lang="en-US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제어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0BD438C-A14C-45BD-AB09-C7223561682A}"/>
              </a:ext>
            </a:extLst>
          </p:cNvPr>
          <p:cNvSpPr/>
          <p:nvPr/>
        </p:nvSpPr>
        <p:spPr>
          <a:xfrm>
            <a:off x="627902" y="1518138"/>
            <a:ext cx="639237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 “</a:t>
            </a:r>
            <a:r>
              <a:rPr lang="ko-KR" altLang="en-US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디지털 신호에서 펄스의</a:t>
            </a:r>
            <a:r>
              <a:rPr lang="en-US" altLang="ko-KR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 </a:t>
            </a:r>
            <a:r>
              <a:rPr lang="ko-KR" altLang="en-US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폭을 조절하는 제어방식</a:t>
            </a:r>
            <a:r>
              <a:rPr lang="en-US" altLang="ko-KR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”</a:t>
            </a:r>
            <a:r>
              <a:rPr lang="en-US" altLang="ko-KR" sz="1800" b="1" i="0" dirty="0">
                <a:solidFill>
                  <a:schemeClr val="bg2">
                    <a:lumMod val="10000"/>
                  </a:schemeClr>
                </a:solidFill>
              </a:rPr>
              <a:t> </a:t>
            </a:r>
            <a:endParaRPr lang="ko-KR" altLang="en-US" sz="1800" b="1" i="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10" name="Picture 3">
            <a:extLst>
              <a:ext uri="{FF2B5EF4-FFF2-40B4-BE49-F238E27FC236}">
                <a16:creationId xmlns:a16="http://schemas.microsoft.com/office/drawing/2014/main" id="{5EE92D74-95B1-4CE4-9DBA-60E1C1B645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3968" y="3975703"/>
            <a:ext cx="3558466" cy="1324684"/>
          </a:xfrm>
          <a:prstGeom prst="rect">
            <a:avLst/>
          </a:prstGeom>
          <a:noFill/>
          <a:ln w="9525">
            <a:solidFill>
              <a:schemeClr val="bg2">
                <a:lumMod val="10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11" name="Picture 4">
            <a:extLst>
              <a:ext uri="{FF2B5EF4-FFF2-40B4-BE49-F238E27FC236}">
                <a16:creationId xmlns:a16="http://schemas.microsoft.com/office/drawing/2014/main" id="{2860DC04-1D84-4CD1-AC12-31E6625507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28921" y="3945422"/>
            <a:ext cx="2915813" cy="1726321"/>
          </a:xfrm>
          <a:prstGeom prst="rect">
            <a:avLst/>
          </a:prstGeom>
          <a:noFill/>
          <a:ln w="9525">
            <a:solidFill>
              <a:schemeClr val="bg2">
                <a:lumMod val="10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BDAA3DCA-8226-4C66-B5FC-FDCEDC33E207}"/>
              </a:ext>
            </a:extLst>
          </p:cNvPr>
          <p:cNvSpPr/>
          <p:nvPr/>
        </p:nvSpPr>
        <p:spPr>
          <a:xfrm>
            <a:off x="683231" y="2863792"/>
            <a:ext cx="38071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ó"/>
            </a:pPr>
            <a:r>
              <a:rPr lang="en-US" altLang="ko-KR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“</a:t>
            </a:r>
            <a:r>
              <a:rPr lang="ko-KR" altLang="en-US" sz="1800" b="1" i="0" dirty="0" err="1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펄스한</a:t>
            </a:r>
            <a:r>
              <a:rPr lang="ko-KR" altLang="en-US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 주기당 </a:t>
            </a:r>
            <a:r>
              <a:rPr lang="en-US" altLang="ko-KR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H</a:t>
            </a:r>
            <a:r>
              <a:rPr lang="ko-KR" altLang="en-US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 신호의 비율</a:t>
            </a:r>
            <a:r>
              <a:rPr lang="en-US" altLang="ko-KR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”</a:t>
            </a:r>
          </a:p>
          <a:p>
            <a:pPr algn="l"/>
            <a:r>
              <a:rPr lang="en-US" altLang="ko-KR" sz="1800" b="1" i="0" dirty="0">
                <a:solidFill>
                  <a:schemeClr val="bg2">
                    <a:lumMod val="10000"/>
                  </a:schemeClr>
                </a:solidFill>
              </a:rPr>
              <a:t> </a:t>
            </a:r>
            <a:endParaRPr lang="ko-KR" altLang="en-US" sz="1800" b="1" i="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3" name="Rectangle 3">
            <a:extLst>
              <a:ext uri="{FF2B5EF4-FFF2-40B4-BE49-F238E27FC236}">
                <a16:creationId xmlns:a16="http://schemas.microsoft.com/office/drawing/2014/main" id="{75CF179A-17BE-4965-90A2-CB1836C5DF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2280378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듀티비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Duty rate) 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D6505178-8F78-4274-A97E-AC3ADF291C94}"/>
              </a:ext>
            </a:extLst>
          </p:cNvPr>
          <p:cNvSpPr/>
          <p:nvPr/>
        </p:nvSpPr>
        <p:spPr>
          <a:xfrm>
            <a:off x="1128921" y="5877272"/>
            <a:ext cx="488323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ko-KR" altLang="en-US" sz="1400" b="1" i="0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튜티비가</a:t>
            </a:r>
            <a:r>
              <a:rPr lang="ko-KR" altLang="en-US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클수록  </a:t>
            </a:r>
            <a:r>
              <a:rPr lang="en-US" altLang="ko-KR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H</a:t>
            </a:r>
            <a:r>
              <a:rPr lang="ko-KR" altLang="en-US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신호의 길이가 </a:t>
            </a:r>
            <a:r>
              <a:rPr lang="ko-KR" altLang="en-US" sz="1400" b="1" i="0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길어짐</a:t>
            </a:r>
            <a:r>
              <a:rPr lang="en-US" altLang="ko-KR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</a:t>
            </a:r>
            <a:endParaRPr lang="ko-KR" altLang="en-US" sz="1400" b="1" i="0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022173638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E72EB5DB-6F77-498B-926E-B720E1D1D2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552" y="692696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마이크로파이썬의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튜티비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발생 함수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12" name="표 5">
            <a:extLst>
              <a:ext uri="{FF2B5EF4-FFF2-40B4-BE49-F238E27FC236}">
                <a16:creationId xmlns:a16="http://schemas.microsoft.com/office/drawing/2014/main" id="{2C467540-E2A1-45A9-BBE9-56AFB1FCCFD9}"/>
              </a:ext>
            </a:extLst>
          </p:cNvPr>
          <p:cNvGraphicFramePr>
            <a:graphicFrameLocks noGrp="1"/>
          </p:cNvGraphicFramePr>
          <p:nvPr/>
        </p:nvGraphicFramePr>
        <p:xfrm>
          <a:off x="971600" y="1484784"/>
          <a:ext cx="6096000" cy="3693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2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3647728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36933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PWM(Pin(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핀번호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))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지정된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핀에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PWM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신호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발생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</a:tbl>
          </a:graphicData>
        </a:graphic>
      </p:graphicFrame>
      <p:graphicFrame>
        <p:nvGraphicFramePr>
          <p:cNvPr id="14" name="표 5">
            <a:extLst>
              <a:ext uri="{FF2B5EF4-FFF2-40B4-BE49-F238E27FC236}">
                <a16:creationId xmlns:a16="http://schemas.microsoft.com/office/drawing/2014/main" id="{4D5D0511-D122-4347-A19F-05D457A731EC}"/>
              </a:ext>
            </a:extLst>
          </p:cNvPr>
          <p:cNvGraphicFramePr>
            <a:graphicFrameLocks noGrp="1"/>
          </p:cNvGraphicFramePr>
          <p:nvPr/>
        </p:nvGraphicFramePr>
        <p:xfrm>
          <a:off x="996280" y="2142149"/>
          <a:ext cx="6096000" cy="3693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2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3647728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36933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freq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(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신호의 주파수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지정된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핀에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신호의 주파수 설정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0D1E79B9-2BDB-4462-81F6-F223E66FC804}"/>
              </a:ext>
            </a:extLst>
          </p:cNvPr>
          <p:cNvSpPr txBox="1"/>
          <p:nvPr/>
        </p:nvSpPr>
        <p:spPr>
          <a:xfrm>
            <a:off x="1331640" y="2708920"/>
            <a:ext cx="626469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 err="1">
                <a:solidFill>
                  <a:schemeClr val="tx1"/>
                </a:solidFill>
                <a:latin typeface="+mj-ea"/>
                <a:ea typeface="+mj-ea"/>
              </a:rPr>
              <a:t>freq</a:t>
            </a:r>
            <a:r>
              <a:rPr lang="en-US" altLang="ko-KR" sz="1600" b="1" dirty="0">
                <a:solidFill>
                  <a:schemeClr val="tx1"/>
                </a:solidFill>
                <a:latin typeface="+mj-ea"/>
                <a:ea typeface="+mj-ea"/>
              </a:rPr>
              <a:t>(1000) : 1</a:t>
            </a:r>
            <a:r>
              <a:rPr lang="ko-KR" altLang="en-US" sz="1600" b="1" dirty="0">
                <a:solidFill>
                  <a:schemeClr val="tx1"/>
                </a:solidFill>
                <a:latin typeface="+mj-ea"/>
                <a:ea typeface="+mj-ea"/>
              </a:rPr>
              <a:t>초에</a:t>
            </a:r>
            <a:r>
              <a:rPr lang="en-US" altLang="ko-KR" sz="1600" b="1" dirty="0">
                <a:solidFill>
                  <a:schemeClr val="tx1"/>
                </a:solidFill>
                <a:latin typeface="+mj-ea"/>
                <a:ea typeface="+mj-ea"/>
              </a:rPr>
              <a:t> 1000</a:t>
            </a:r>
            <a:r>
              <a:rPr lang="ko-KR" altLang="en-US" sz="1600" b="1" dirty="0">
                <a:latin typeface="+mj-ea"/>
                <a:ea typeface="+mj-ea"/>
              </a:rPr>
              <a:t>번의 펄스 발생  </a:t>
            </a:r>
            <a:r>
              <a:rPr lang="en-US" altLang="ko-KR" sz="1600" b="1" dirty="0">
                <a:latin typeface="+mj-ea"/>
                <a:ea typeface="+mj-ea"/>
              </a:rPr>
              <a:t>1000Hz = 1KHz</a:t>
            </a:r>
            <a:r>
              <a:rPr lang="ko-KR" altLang="en-US" sz="1600" b="1" dirty="0">
                <a:latin typeface="+mj-ea"/>
                <a:ea typeface="+mj-ea"/>
              </a:rPr>
              <a:t> </a:t>
            </a:r>
            <a:r>
              <a:rPr lang="en-US" altLang="ko-KR" sz="1600" b="1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ko-KR" altLang="en-US" sz="1600" b="1" dirty="0"/>
          </a:p>
        </p:txBody>
      </p:sp>
      <p:graphicFrame>
        <p:nvGraphicFramePr>
          <p:cNvPr id="16" name="표 5">
            <a:extLst>
              <a:ext uri="{FF2B5EF4-FFF2-40B4-BE49-F238E27FC236}">
                <a16:creationId xmlns:a16="http://schemas.microsoft.com/office/drawing/2014/main" id="{AA90DACB-6471-4E36-8F9B-13C7AC69C4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8954709"/>
              </p:ext>
            </p:extLst>
          </p:nvPr>
        </p:nvGraphicFramePr>
        <p:xfrm>
          <a:off x="997155" y="3449643"/>
          <a:ext cx="6096000" cy="3693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2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3647728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36933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duty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_u16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튜티비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16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비트로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튜티비를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설정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EB85566B-0546-4199-AF4D-4A66BFEC5F96}"/>
              </a:ext>
            </a:extLst>
          </p:cNvPr>
          <p:cNvSpPr txBox="1"/>
          <p:nvPr/>
        </p:nvSpPr>
        <p:spPr>
          <a:xfrm>
            <a:off x="1439652" y="4147053"/>
            <a:ext cx="626469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latin typeface="+mj-ea"/>
                <a:ea typeface="+mj-ea"/>
              </a:rPr>
              <a:t>d</a:t>
            </a:r>
            <a:r>
              <a:rPr lang="en-US" altLang="ko-KR" sz="1600" b="1" dirty="0">
                <a:solidFill>
                  <a:schemeClr val="tx1"/>
                </a:solidFill>
                <a:latin typeface="+mj-ea"/>
                <a:ea typeface="+mj-ea"/>
              </a:rPr>
              <a:t>uty</a:t>
            </a:r>
            <a:r>
              <a:rPr lang="en-US" altLang="ko-KR" sz="1600" b="1">
                <a:solidFill>
                  <a:schemeClr val="tx1"/>
                </a:solidFill>
                <a:latin typeface="+mj-ea"/>
                <a:ea typeface="+mj-ea"/>
              </a:rPr>
              <a:t>_u16(65535</a:t>
            </a:r>
            <a:r>
              <a:rPr lang="en-US" altLang="ko-KR" sz="1600" b="1" dirty="0">
                <a:solidFill>
                  <a:schemeClr val="tx1"/>
                </a:solidFill>
                <a:latin typeface="+mj-ea"/>
                <a:ea typeface="+mj-ea"/>
              </a:rPr>
              <a:t>) : 100% </a:t>
            </a:r>
            <a:r>
              <a:rPr lang="ko-KR" altLang="en-US" sz="1600" b="1" dirty="0" err="1">
                <a:solidFill>
                  <a:schemeClr val="tx1"/>
                </a:solidFill>
                <a:latin typeface="+mj-ea"/>
                <a:ea typeface="+mj-ea"/>
              </a:rPr>
              <a:t>듀티비</a:t>
            </a:r>
            <a:endParaRPr lang="en-US" altLang="ko-KR" sz="16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latin typeface="+mj-ea"/>
                <a:ea typeface="+mj-ea"/>
              </a:rPr>
              <a:t>d</a:t>
            </a:r>
            <a:r>
              <a:rPr lang="en-US" altLang="ko-KR" sz="1600" b="1" dirty="0">
                <a:solidFill>
                  <a:schemeClr val="tx1"/>
                </a:solidFill>
                <a:latin typeface="+mj-ea"/>
                <a:ea typeface="+mj-ea"/>
              </a:rPr>
              <a:t>uty</a:t>
            </a:r>
            <a:r>
              <a:rPr lang="en-US" altLang="ko-KR" sz="1600" b="1">
                <a:solidFill>
                  <a:schemeClr val="tx1"/>
                </a:solidFill>
                <a:latin typeface="+mj-ea"/>
                <a:ea typeface="+mj-ea"/>
              </a:rPr>
              <a:t>_u16(32767) </a:t>
            </a:r>
            <a:r>
              <a:rPr lang="en-US" altLang="ko-KR" sz="1600" b="1" dirty="0">
                <a:solidFill>
                  <a:schemeClr val="tx1"/>
                </a:solidFill>
                <a:latin typeface="+mj-ea"/>
                <a:ea typeface="+mj-ea"/>
              </a:rPr>
              <a:t>:   50% </a:t>
            </a:r>
            <a:r>
              <a:rPr lang="ko-KR" altLang="en-US" sz="1600" b="1" dirty="0" err="1">
                <a:solidFill>
                  <a:schemeClr val="tx1"/>
                </a:solidFill>
                <a:latin typeface="+mj-ea"/>
                <a:ea typeface="+mj-ea"/>
              </a:rPr>
              <a:t>듀티비</a:t>
            </a:r>
            <a:endParaRPr lang="en-US" altLang="ko-KR" sz="16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latin typeface="+mj-ea"/>
                <a:ea typeface="+mj-ea"/>
              </a:rPr>
              <a:t>d</a:t>
            </a:r>
            <a:r>
              <a:rPr lang="en-US" altLang="ko-KR" sz="1600" b="1" dirty="0">
                <a:solidFill>
                  <a:schemeClr val="tx1"/>
                </a:solidFill>
                <a:latin typeface="+mj-ea"/>
                <a:ea typeface="+mj-ea"/>
              </a:rPr>
              <a:t>uty_u16(0)        :    0% </a:t>
            </a:r>
            <a:r>
              <a:rPr lang="ko-KR" altLang="en-US" sz="1600" b="1" dirty="0" err="1">
                <a:solidFill>
                  <a:schemeClr val="tx1"/>
                </a:solidFill>
                <a:latin typeface="+mj-ea"/>
                <a:ea typeface="+mj-ea"/>
              </a:rPr>
              <a:t>듀티비</a:t>
            </a:r>
            <a:endParaRPr lang="ko-KR" alt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23723161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796DD728-2A1D-4AF1-A113-6A6A1D53EF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477" y="1519240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회로도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8769B4B-1C05-4A15-918F-09EBEA0CEC14}"/>
              </a:ext>
            </a:extLst>
          </p:cNvPr>
          <p:cNvSpPr txBox="1"/>
          <p:nvPr/>
        </p:nvSpPr>
        <p:spPr>
          <a:xfrm>
            <a:off x="4788024" y="1862830"/>
            <a:ext cx="3816424" cy="4247317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 dirty="0"/>
              <a:t>from machine import Pin, PWM</a:t>
            </a:r>
          </a:p>
          <a:p>
            <a:r>
              <a:rPr lang="en-US" altLang="ko-KR" b="1" dirty="0"/>
              <a:t>import time</a:t>
            </a:r>
          </a:p>
          <a:p>
            <a:endParaRPr lang="en-US" altLang="ko-KR" b="1" dirty="0"/>
          </a:p>
          <a:p>
            <a:r>
              <a:rPr lang="en-US" altLang="ko-KR" b="1" dirty="0"/>
              <a:t>led = PWM(Pin(0))</a:t>
            </a:r>
          </a:p>
          <a:p>
            <a:r>
              <a:rPr lang="en-US" altLang="ko-KR" b="1" dirty="0" err="1"/>
              <a:t>led.freq</a:t>
            </a:r>
            <a:r>
              <a:rPr lang="en-US" altLang="ko-KR" b="1" dirty="0"/>
              <a:t>(1000)</a:t>
            </a:r>
          </a:p>
          <a:p>
            <a:endParaRPr lang="en-US" altLang="ko-KR" b="1" dirty="0"/>
          </a:p>
          <a:p>
            <a:r>
              <a:rPr lang="en-US" altLang="ko-KR" b="1" dirty="0"/>
              <a:t>while True:</a:t>
            </a:r>
          </a:p>
          <a:p>
            <a:r>
              <a:rPr lang="en-US" altLang="ko-KR" b="1" dirty="0"/>
              <a:t>    </a:t>
            </a:r>
            <a:r>
              <a:rPr lang="en-US" altLang="ko-KR" sz="1400" b="1" dirty="0"/>
              <a:t># </a:t>
            </a:r>
            <a:r>
              <a:rPr lang="ko-KR" altLang="en-US" sz="1400" b="1" dirty="0"/>
              <a:t>증가</a:t>
            </a:r>
            <a:endParaRPr lang="en-US" altLang="ko-KR" sz="1400" b="1" dirty="0"/>
          </a:p>
          <a:p>
            <a:r>
              <a:rPr lang="en-US" altLang="ko-KR" b="1" dirty="0"/>
              <a:t>    for duty in range(0, 65535, 100):</a:t>
            </a:r>
          </a:p>
          <a:p>
            <a:r>
              <a:rPr lang="en-US" altLang="ko-KR" b="1" dirty="0"/>
              <a:t>        led.duty_u16(duty)</a:t>
            </a:r>
          </a:p>
          <a:p>
            <a:r>
              <a:rPr lang="en-US" altLang="ko-KR" b="1" dirty="0"/>
              <a:t>        </a:t>
            </a:r>
            <a:r>
              <a:rPr lang="en-US" altLang="ko-KR" b="1" dirty="0" err="1"/>
              <a:t>time.sleep</a:t>
            </a:r>
            <a:r>
              <a:rPr lang="en-US" altLang="ko-KR" b="1" dirty="0"/>
              <a:t>(0.001)</a:t>
            </a:r>
          </a:p>
          <a:p>
            <a:r>
              <a:rPr lang="en-US" altLang="ko-KR" sz="1400" b="1" dirty="0"/>
              <a:t>     #</a:t>
            </a:r>
            <a:r>
              <a:rPr lang="ko-KR" altLang="en-US" sz="1400" b="1" dirty="0"/>
              <a:t>감소</a:t>
            </a:r>
            <a:endParaRPr lang="en-US" altLang="ko-KR" sz="1400" b="1" dirty="0"/>
          </a:p>
          <a:p>
            <a:r>
              <a:rPr lang="en-US" altLang="ko-KR" b="1" dirty="0"/>
              <a:t>    for duty in range(65535, 0, -100):</a:t>
            </a:r>
          </a:p>
          <a:p>
            <a:r>
              <a:rPr lang="en-US" altLang="ko-KR" b="1" dirty="0"/>
              <a:t>        led.duty_u16(duty)</a:t>
            </a:r>
          </a:p>
          <a:p>
            <a:r>
              <a:rPr lang="en-US" altLang="ko-KR" b="1" dirty="0"/>
              <a:t>        </a:t>
            </a:r>
            <a:r>
              <a:rPr lang="en-US" altLang="ko-KR" b="1" dirty="0" err="1"/>
              <a:t>time.sleep</a:t>
            </a:r>
            <a:r>
              <a:rPr lang="en-US" altLang="ko-KR" b="1" dirty="0"/>
              <a:t>(0.001)</a:t>
            </a:r>
            <a:endParaRPr lang="ko-KR" altLang="en-US" b="1" dirty="0"/>
          </a:p>
        </p:txBody>
      </p:sp>
      <p:graphicFrame>
        <p:nvGraphicFramePr>
          <p:cNvPr id="3" name="표 3">
            <a:extLst>
              <a:ext uri="{FF2B5EF4-FFF2-40B4-BE49-F238E27FC236}">
                <a16:creationId xmlns:a16="http://schemas.microsoft.com/office/drawing/2014/main" id="{7AED6BAB-3B05-48BD-925F-8535107F857C}"/>
              </a:ext>
            </a:extLst>
          </p:cNvPr>
          <p:cNvGraphicFramePr>
            <a:graphicFrameLocks noGrp="1"/>
          </p:cNvGraphicFramePr>
          <p:nvPr/>
        </p:nvGraphicFramePr>
        <p:xfrm>
          <a:off x="450052" y="609888"/>
          <a:ext cx="736230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2582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5949726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3</a:t>
                      </a:r>
                      <a:endParaRPr lang="ko-KR" altLang="en-US" sz="2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라즈베리파이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범용핀인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GPIO0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번 핀에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LED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를 연결하고</a:t>
                      </a:r>
                      <a:endParaRPr lang="en-US" altLang="ko-KR" dirty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밝기를 증가 감소시키기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</a:tbl>
          </a:graphicData>
        </a:graphic>
      </p:graphicFrame>
      <p:pic>
        <p:nvPicPr>
          <p:cNvPr id="4" name="그림 3">
            <a:extLst>
              <a:ext uri="{FF2B5EF4-FFF2-40B4-BE49-F238E27FC236}">
                <a16:creationId xmlns:a16="http://schemas.microsoft.com/office/drawing/2014/main" id="{CE7FDE34-E6F7-4DEE-991B-B2D0B1BD8E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502" y="2050497"/>
            <a:ext cx="3950240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299702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Office Theme">
  <a:themeElements>
    <a:clrScheme name="Custom 343">
      <a:dk1>
        <a:sysClr val="windowText" lastClr="000000"/>
      </a:dk1>
      <a:lt1>
        <a:srgbClr val="FFFFFF"/>
      </a:lt1>
      <a:dk2>
        <a:srgbClr val="000000"/>
      </a:dk2>
      <a:lt2>
        <a:srgbClr val="FFFFFF"/>
      </a:lt2>
      <a:accent1>
        <a:srgbClr val="90B0E3"/>
      </a:accent1>
      <a:accent2>
        <a:srgbClr val="6BA7F8"/>
      </a:accent2>
      <a:accent3>
        <a:srgbClr val="C3DBFC"/>
      </a:accent3>
      <a:accent4>
        <a:srgbClr val="0A2793"/>
      </a:accent4>
      <a:accent5>
        <a:srgbClr val="C0E8FD"/>
      </a:accent5>
      <a:accent6>
        <a:srgbClr val="6097E1"/>
      </a:accent6>
      <a:hlink>
        <a:srgbClr val="0B6DEF"/>
      </a:hlink>
      <a:folHlink>
        <a:srgbClr val="237DF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3194</TotalTime>
  <Words>693</Words>
  <Application>Microsoft Office PowerPoint</Application>
  <PresentationFormat>화면 슬라이드 쇼(4:3)</PresentationFormat>
  <Paragraphs>140</Paragraphs>
  <Slides>14</Slides>
  <Notes>13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20" baseType="lpstr">
      <vt:lpstr>HY헤드라인M</vt:lpstr>
      <vt:lpstr>맑은 고딕</vt:lpstr>
      <vt:lpstr>Arial</vt:lpstr>
      <vt:lpstr>Calibri</vt:lpstr>
      <vt:lpstr>Wingdings</vt:lpstr>
      <vt:lpstr>Office Theme</vt:lpstr>
      <vt:lpstr>PowerPoint 프레젠테이션</vt:lpstr>
      <vt:lpstr>1. 외장 LED ON/OFF </vt:lpstr>
      <vt:lpstr>PowerPoint 프레젠테이션</vt:lpstr>
      <vt:lpstr>PowerPoint 프레젠테이션</vt:lpstr>
      <vt:lpstr>PowerPoint 프레젠테이션</vt:lpstr>
      <vt:lpstr>2. 외장 LED 시뮬레이션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3. LED PWM 제어 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 Lines PowerPoint Presentation</dc:title>
  <dc:creator>jontypearce</dc:creator>
  <cp:lastModifiedBy>ADMIN</cp:lastModifiedBy>
  <cp:revision>203</cp:revision>
  <dcterms:created xsi:type="dcterms:W3CDTF">2011-07-11T11:56:50Z</dcterms:created>
  <dcterms:modified xsi:type="dcterms:W3CDTF">2026-09-09T08:22:55Z</dcterms:modified>
</cp:coreProperties>
</file>