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6" r:id="rId2"/>
    <p:sldId id="279" r:id="rId3"/>
    <p:sldId id="286" r:id="rId4"/>
    <p:sldId id="303" r:id="rId5"/>
    <p:sldId id="305" r:id="rId6"/>
    <p:sldId id="306" r:id="rId7"/>
    <p:sldId id="308" r:id="rId8"/>
    <p:sldId id="307" r:id="rId9"/>
    <p:sldId id="312" r:id="rId10"/>
    <p:sldId id="309" r:id="rId11"/>
    <p:sldId id="310" r:id="rId12"/>
    <p:sldId id="333" r:id="rId13"/>
    <p:sldId id="311" r:id="rId14"/>
    <p:sldId id="314" r:id="rId15"/>
    <p:sldId id="318" r:id="rId16"/>
    <p:sldId id="313" r:id="rId17"/>
    <p:sldId id="316" r:id="rId18"/>
    <p:sldId id="315" r:id="rId19"/>
    <p:sldId id="334" r:id="rId20"/>
    <p:sldId id="258" r:id="rId21"/>
    <p:sldId id="281" r:id="rId22"/>
    <p:sldId id="282" r:id="rId23"/>
    <p:sldId id="283" r:id="rId24"/>
    <p:sldId id="284" r:id="rId25"/>
    <p:sldId id="285" r:id="rId26"/>
    <p:sldId id="280" r:id="rId27"/>
    <p:sldId id="335" r:id="rId28"/>
    <p:sldId id="287" r:id="rId29"/>
    <p:sldId id="288" r:id="rId30"/>
    <p:sldId id="289" r:id="rId31"/>
    <p:sldId id="320" r:id="rId32"/>
    <p:sldId id="322" r:id="rId33"/>
  </p:sldIdLst>
  <p:sldSz cx="9144000" cy="6858000" type="screen4x3"/>
  <p:notesSz cx="6761163" cy="99425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05E1"/>
    <a:srgbClr val="692AA2"/>
    <a:srgbClr val="890B77"/>
    <a:srgbClr val="FFFFCC"/>
    <a:srgbClr val="FFFFFF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014" autoAdjust="0"/>
    <p:restoredTop sz="94660"/>
  </p:normalViewPr>
  <p:slideViewPr>
    <p:cSldViewPr>
      <p:cViewPr varScale="1">
        <p:scale>
          <a:sx n="106" d="100"/>
          <a:sy n="106" d="100"/>
        </p:scale>
        <p:origin x="124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29761" y="0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7C2C2-BDDF-4491-A2FE-435CD845B056}" type="datetimeFigureOut">
              <a:rPr lang="ko-KR" altLang="en-US" smtClean="0"/>
              <a:t>2026-09-29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29761" y="9443662"/>
            <a:ext cx="2929837" cy="4988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E72939-64AA-461D-A30E-B264E2B19E0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0834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29761" y="0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6938" y="746125"/>
            <a:ext cx="4967287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2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6117" y="4722694"/>
            <a:ext cx="5408930" cy="447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3662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82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9761" y="9443662"/>
            <a:ext cx="2929837" cy="497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굴림" panose="020B0600000101010101" pitchFamily="50" charset="-127"/>
              </a:defRPr>
            </a:lvl1pPr>
          </a:lstStyle>
          <a:p>
            <a:fld id="{8367E16F-2491-481A-8F99-67F9F87CAE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00260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7" name="Rectangle 65"/>
          <p:cNvSpPr>
            <a:spLocks noChangeArrowheads="1"/>
          </p:cNvSpPr>
          <p:nvPr/>
        </p:nvSpPr>
        <p:spPr bwMode="gray">
          <a:xfrm>
            <a:off x="0" y="0"/>
            <a:ext cx="2209800" cy="31242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138" name="Rectangle 66"/>
          <p:cNvSpPr>
            <a:spLocks noChangeArrowheads="1"/>
          </p:cNvSpPr>
          <p:nvPr/>
        </p:nvSpPr>
        <p:spPr bwMode="gray">
          <a:xfrm>
            <a:off x="2199635" y="3169735"/>
            <a:ext cx="6956722" cy="97934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 b="1" dirty="0"/>
          </a:p>
        </p:txBody>
      </p:sp>
      <p:sp>
        <p:nvSpPr>
          <p:cNvPr id="3139" name="Rectangle 67"/>
          <p:cNvSpPr>
            <a:spLocks noChangeArrowheads="1"/>
          </p:cNvSpPr>
          <p:nvPr/>
        </p:nvSpPr>
        <p:spPr bwMode="gray">
          <a:xfrm>
            <a:off x="-1" y="3089836"/>
            <a:ext cx="9156358" cy="8401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38200" y="5257800"/>
            <a:ext cx="7772400" cy="533400"/>
          </a:xfrm>
          <a:prstGeom prst="rect">
            <a:avLst/>
          </a:prstGeo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noProof="0"/>
              <a:t>클릭하여 마스터 부제목 스타일 편집</a:t>
            </a:r>
            <a:endParaRPr lang="en-US" altLang="ko-KR" noProof="0"/>
          </a:p>
        </p:txBody>
      </p:sp>
      <p:pic>
        <p:nvPicPr>
          <p:cNvPr id="3150" name="Picture 78" descr="마크+국_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165100"/>
            <a:ext cx="1258888" cy="35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56" name="Rectangle 8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 algn="l"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7" name="Rectangle 85"/>
          <p:cNvSpPr>
            <a:spLocks noGrp="1" noChangeArrowheads="1"/>
          </p:cNvSpPr>
          <p:nvPr>
            <p:ph type="ftr" sz="quarter" idx="3"/>
          </p:nvPr>
        </p:nvSpPr>
        <p:spPr>
          <a:xfrm>
            <a:off x="5943600" y="6477000"/>
            <a:ext cx="2895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endParaRPr lang="en-US" altLang="ko-KR"/>
          </a:p>
        </p:txBody>
      </p:sp>
      <p:sp>
        <p:nvSpPr>
          <p:cNvPr id="3158" name="Rectangle 8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3581400" y="6477000"/>
            <a:ext cx="2133600" cy="244475"/>
          </a:xfrm>
          <a:prstGeom prst="rect">
            <a:avLst/>
          </a:prstGeom>
        </p:spPr>
        <p:txBody>
          <a:bodyPr anchor="t"/>
          <a:lstStyle>
            <a:lvl1pPr>
              <a:defRPr sz="1000" b="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</a:lstStyle>
          <a:p>
            <a:fld id="{32348423-592E-4FD7-8A0B-29A4B8B94AD4}" type="slidenum">
              <a:rPr lang="ko-KR" altLang="en-US"/>
              <a:pPr/>
              <a:t>‹#›</a:t>
            </a:fld>
            <a:endParaRPr lang="en-US" altLang="ko-KR"/>
          </a:p>
        </p:txBody>
      </p:sp>
      <p:pic>
        <p:nvPicPr>
          <p:cNvPr id="3" name="그림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09800" y="39129"/>
            <a:ext cx="2149475" cy="305070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202634" y="86108"/>
            <a:ext cx="2421366" cy="3003728"/>
          </a:xfrm>
          <a:prstGeom prst="rect">
            <a:avLst/>
          </a:prstGeom>
          <a:ln>
            <a:noFill/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547800" y="43888"/>
            <a:ext cx="2582354" cy="304594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4540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569793" y="1"/>
            <a:ext cx="4574207" cy="357301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" y="1"/>
            <a:ext cx="4569793" cy="3573015"/>
          </a:xfrm>
          <a:prstGeom prst="rect">
            <a:avLst/>
          </a:prstGeom>
          <a:ln w="3175"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19765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9"/>
          <p:cNvSpPr>
            <a:spLocks noChangeShapeType="1"/>
          </p:cNvSpPr>
          <p:nvPr userDrawn="1"/>
        </p:nvSpPr>
        <p:spPr bwMode="auto">
          <a:xfrm>
            <a:off x="0" y="692696"/>
            <a:ext cx="9144000" cy="36041"/>
          </a:xfrm>
          <a:prstGeom prst="line">
            <a:avLst/>
          </a:prstGeom>
          <a:noFill/>
          <a:ln w="57150" cmpd="thinThick">
            <a:solidFill>
              <a:schemeClr val="accent1">
                <a:lumMod val="7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6" name="Rectangle 65"/>
          <p:cNvSpPr>
            <a:spLocks noChangeArrowheads="1"/>
          </p:cNvSpPr>
          <p:nvPr userDrawn="1"/>
        </p:nvSpPr>
        <p:spPr bwMode="gray">
          <a:xfrm>
            <a:off x="-15685" y="6702583"/>
            <a:ext cx="9144000" cy="310833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pic>
        <p:nvPicPr>
          <p:cNvPr id="9" name="Picture 78" descr="마크+국_w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890" y="6741368"/>
            <a:ext cx="827889" cy="23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0130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585F8FD-7AC5-4946-8B61-0D74EC69C4C9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17783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0CCC0A-C7D2-4788-AAEC-0D6199971928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600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200951"/>
            <a:ext cx="8229600" cy="4953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CF8F376E-A8D1-42F5-B285-494155A97A54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65509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743700" y="731838"/>
            <a:ext cx="2095500" cy="5592762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731838"/>
            <a:ext cx="6134100" cy="55927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164288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7BBCAEA-CB04-41FE-A74E-34A8FB3EA782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3142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731838"/>
            <a:ext cx="8153400" cy="563562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371600"/>
            <a:ext cx="8229600" cy="495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5383213" y="6578600"/>
            <a:ext cx="17526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7212013" y="6578600"/>
            <a:ext cx="18288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교수학습지원센터</a:t>
            </a:r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92613" y="6578600"/>
            <a:ext cx="838200" cy="2095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CFD5E81-2D20-4FDB-BF16-9A219320D21C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80747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4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p:hf hdr="0" dt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267744" y="3429000"/>
            <a:ext cx="5904656" cy="576064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ko-KR" altLang="en-US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복습</a:t>
            </a:r>
            <a:r>
              <a:rPr lang="en-US" altLang="ko-KR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80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분석과 판다스</a:t>
            </a:r>
            <a:endParaRPr lang="en-US" altLang="ko-KR" sz="2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3768" y="5085184"/>
            <a:ext cx="4968552" cy="936104"/>
          </a:xfrm>
        </p:spPr>
        <p:txBody>
          <a:bodyPr/>
          <a:lstStyle/>
          <a:p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전기과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이한석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교수</a:t>
            </a:r>
            <a:endParaRPr lang="en-US" altLang="ko-KR" sz="2400" b="1" dirty="0">
              <a:solidFill>
                <a:schemeClr val="accent4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seok21@bc.ac.kr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6972"/>
            <a:ext cx="2195736" cy="97210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13" name="직사각형 12"/>
          <p:cNvSpPr/>
          <p:nvPr/>
        </p:nvSpPr>
        <p:spPr>
          <a:xfrm>
            <a:off x="1547664" y="5337743"/>
            <a:ext cx="3960440" cy="400110"/>
          </a:xfrm>
          <a:prstGeom prst="rect">
            <a:avLst/>
          </a:prstGeom>
          <a:solidFill>
            <a:srgbClr val="92D050">
              <a:alpha val="68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read_csv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(‘csv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형식의 파일명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989106" y="36997"/>
            <a:ext cx="378052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Ⅱ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외부 데이터 이용하기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683568" y="2636912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CSV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(Comma-separated value)?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쉼표로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구분된 데이터 목록을 갖고있는 파일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엑셀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, R, SPSS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등 데이터를 다루는 대부분의 프로그램에서 읽고 쓸 수               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있는 범용 데이터 파일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확장명은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*.csv 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20" y="877139"/>
            <a:ext cx="826099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직접 데이터를 입력하기 보다는 외부에서 생성된 데이터를 불러와 분석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81617" y="458112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CSV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파일을 읽는 함수</a:t>
            </a: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843149"/>
              </p:ext>
            </p:extLst>
          </p:nvPr>
        </p:nvGraphicFramePr>
        <p:xfrm>
          <a:off x="381155" y="2050782"/>
          <a:ext cx="263492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4680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csv </a:t>
                      </a:r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읽기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9995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688385"/>
              </p:ext>
            </p:extLst>
          </p:nvPr>
        </p:nvGraphicFramePr>
        <p:xfrm>
          <a:off x="0" y="0"/>
          <a:ext cx="8316416" cy="44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3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23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CSV</a:t>
                      </a:r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 읽기 실습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4196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251520" y="836712"/>
            <a:ext cx="40174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엑셀을 열어 다음 내용을 입력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628800"/>
            <a:ext cx="2579768" cy="4377283"/>
          </a:xfrm>
          <a:prstGeom prst="rect">
            <a:avLst/>
          </a:prstGeom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0465005"/>
              </p:ext>
            </p:extLst>
          </p:nvPr>
        </p:nvGraphicFramePr>
        <p:xfrm>
          <a:off x="1475656" y="2256293"/>
          <a:ext cx="2088232" cy="3122295"/>
        </p:xfrm>
        <a:graphic>
          <a:graphicData uri="http://schemas.openxmlformats.org/drawingml/2006/table">
            <a:tbl>
              <a:tblPr/>
              <a:tblGrid>
                <a:gridCol w="1044116">
                  <a:extLst>
                    <a:ext uri="{9D8B030D-6E8A-4147-A177-3AD203B41FA5}">
                      <a16:colId xmlns:a16="http://schemas.microsoft.com/office/drawing/2014/main" val="2576412339"/>
                    </a:ext>
                  </a:extLst>
                </a:gridCol>
                <a:gridCol w="1044116">
                  <a:extLst>
                    <a:ext uri="{9D8B030D-6E8A-4147-A177-3AD203B41FA5}">
                      <a16:colId xmlns:a16="http://schemas.microsoft.com/office/drawing/2014/main" val="383936391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Number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Grade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08263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864902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45987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473000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91186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00071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24721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952014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94166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188194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2009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564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7923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641192"/>
              </p:ext>
            </p:extLst>
          </p:nvPr>
        </p:nvGraphicFramePr>
        <p:xfrm>
          <a:off x="323528" y="620688"/>
          <a:ext cx="5400600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072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4752528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프레임을 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csv </a:t>
                      </a:r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파일로 저장하기</a:t>
                      </a:r>
                      <a:r>
                        <a:rPr lang="en-US" altLang="ko-KR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0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476048" y="2432843"/>
            <a:ext cx="4896152" cy="400110"/>
          </a:xfrm>
          <a:prstGeom prst="rect">
            <a:avLst/>
          </a:prstGeom>
          <a:solidFill>
            <a:srgbClr val="92D050">
              <a:alpha val="60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to_csv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(‘csv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파일명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  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27584" y="1644769"/>
            <a:ext cx="55446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CSV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파일로 저장하는 함수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763688" y="3137628"/>
            <a:ext cx="57957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 index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인자가 생략되면 저장할 때 인덱스 번호 자동 추가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96084" y="4221088"/>
            <a:ext cx="4876116" cy="400110"/>
          </a:xfrm>
          <a:prstGeom prst="rect">
            <a:avLst/>
          </a:prstGeom>
          <a:solidFill>
            <a:srgbClr val="92D050">
              <a:alpha val="60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to_csv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(‘csv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파일명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‘, index=False  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979712" y="4935217"/>
            <a:ext cx="4928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index=False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입력하면 인덱스 번호 생략  </a:t>
            </a:r>
          </a:p>
        </p:txBody>
      </p:sp>
    </p:spTree>
    <p:extLst>
      <p:ext uri="{BB962C8B-B14F-4D97-AF65-F5344CB8AC3E}">
        <p14:creationId xmlns:p14="http://schemas.microsoft.com/office/powerpoint/2010/main" val="21605709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659566"/>
              </p:ext>
            </p:extLst>
          </p:nvPr>
        </p:nvGraphicFramePr>
        <p:xfrm>
          <a:off x="0" y="0"/>
          <a:ext cx="8316416" cy="44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3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23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r>
                        <a:rPr lang="en-US" altLang="ko-KR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프레임을 </a:t>
                      </a:r>
                      <a:r>
                        <a:rPr lang="en-US" altLang="ko-KR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CSV</a:t>
                      </a:r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파일로 저장하기 실습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4196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251520" y="748827"/>
            <a:ext cx="34147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데이터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프레임 생성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128286"/>
              </p:ext>
            </p:extLst>
          </p:nvPr>
        </p:nvGraphicFramePr>
        <p:xfrm>
          <a:off x="2051720" y="1570183"/>
          <a:ext cx="4464495" cy="1933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8165">
                  <a:extLst>
                    <a:ext uri="{9D8B030D-6E8A-4147-A177-3AD203B41FA5}">
                      <a16:colId xmlns:a16="http://schemas.microsoft.com/office/drawing/2014/main" val="2215308471"/>
                    </a:ext>
                  </a:extLst>
                </a:gridCol>
                <a:gridCol w="1488165">
                  <a:extLst>
                    <a:ext uri="{9D8B030D-6E8A-4147-A177-3AD203B41FA5}">
                      <a16:colId xmlns:a16="http://schemas.microsoft.com/office/drawing/2014/main" val="2336472310"/>
                    </a:ext>
                  </a:extLst>
                </a:gridCol>
                <a:gridCol w="1488165">
                  <a:extLst>
                    <a:ext uri="{9D8B030D-6E8A-4147-A177-3AD203B41FA5}">
                      <a16:colId xmlns:a16="http://schemas.microsoft.com/office/drawing/2014/main" val="13098192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english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math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class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65845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90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50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8425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60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740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60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100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4352340"/>
                  </a:ext>
                </a:extLst>
              </a:tr>
              <a:tr h="4502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65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542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71600" y="3717032"/>
            <a:ext cx="6766867" cy="1200329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df_mid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 { ‘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english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 : [90, 80,  60,  65],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‘math’     : [50, 60, 100, 20],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‘class’      : [  1,   1,   2,   2] } )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df_mid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78156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395536" y="548680"/>
            <a:ext cx="29466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CSV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파일로 저장하기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217940" y="1775070"/>
            <a:ext cx="4248472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df_mid.to_csv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('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ouput_mid.csv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'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</a:rPr>
              <a:t>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79792" y="1208001"/>
            <a:ext cx="36481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번호를 추가해 저장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763688" y="5661248"/>
            <a:ext cx="55755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저장한 </a:t>
            </a:r>
            <a:r>
              <a:rPr lang="ko-KR" altLang="en-US" sz="16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파일은 워킹 폴더에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디렉토리를 입력하면 다른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위치에 저장할 수도 있음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6E70238-1FAC-4CE8-BCFF-3E9662CF30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7475" y="2556480"/>
            <a:ext cx="3829050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836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899592" y="1340768"/>
            <a:ext cx="5515341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df_mid.to_csv('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ouput_mid.csv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'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</a:rPr>
              <a:t>, index=False)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67544" y="635277"/>
            <a:ext cx="2704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index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번호 없이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</a:t>
            </a:r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4D9B2BF-D8A6-46AE-B3D4-773C024F6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2420888"/>
            <a:ext cx="382905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1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1042310" y="1960303"/>
            <a:ext cx="4022897" cy="400110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read_excel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엑셀파일이름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xlsx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27765" y="1484784"/>
            <a:ext cx="52403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파일을 읽는 함수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061098"/>
              </p:ext>
            </p:extLst>
          </p:nvPr>
        </p:nvGraphicFramePr>
        <p:xfrm>
          <a:off x="251520" y="476672"/>
          <a:ext cx="4176464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389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3424075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20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엑셀</a:t>
                      </a:r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불러오기 명령어</a:t>
                      </a:r>
                      <a:r>
                        <a:rPr lang="en-US" altLang="ko-KR" sz="20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042310" y="4251565"/>
            <a:ext cx="7260963" cy="400110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read_excel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엑셀파일이름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xlsx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‘,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sheet_name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시트번호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-1)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99592" y="3844590"/>
            <a:ext cx="45365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파일에 시트가 여러 개인 경우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755576" y="2677421"/>
            <a:ext cx="54005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파일의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번째 행이 변수가 아닌 경우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042310" y="3206782"/>
            <a:ext cx="6042681" cy="400110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read_excel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엑셀파일이름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xlsx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‘, header = None)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2026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006150"/>
              </p:ext>
            </p:extLst>
          </p:nvPr>
        </p:nvGraphicFramePr>
        <p:xfrm>
          <a:off x="0" y="0"/>
          <a:ext cx="8316416" cy="476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766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3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23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엑셀</a:t>
                      </a:r>
                      <a:r>
                        <a:rPr lang="en-US" altLang="ko-KR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 읽기 실습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76672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251520" y="861025"/>
            <a:ext cx="42258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엑셀에 다음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개의 데이터 입력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642546"/>
              </p:ext>
            </p:extLst>
          </p:nvPr>
        </p:nvGraphicFramePr>
        <p:xfrm>
          <a:off x="1547664" y="1484784"/>
          <a:ext cx="5544616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103">
                  <a:extLst>
                    <a:ext uri="{9D8B030D-6E8A-4147-A177-3AD203B41FA5}">
                      <a16:colId xmlns:a16="http://schemas.microsoft.com/office/drawing/2014/main" val="2215308471"/>
                    </a:ext>
                  </a:extLst>
                </a:gridCol>
                <a:gridCol w="924103">
                  <a:extLst>
                    <a:ext uri="{9D8B030D-6E8A-4147-A177-3AD203B41FA5}">
                      <a16:colId xmlns:a16="http://schemas.microsoft.com/office/drawing/2014/main" val="3422620709"/>
                    </a:ext>
                  </a:extLst>
                </a:gridCol>
                <a:gridCol w="1285707">
                  <a:extLst>
                    <a:ext uri="{9D8B030D-6E8A-4147-A177-3AD203B41FA5}">
                      <a16:colId xmlns:a16="http://schemas.microsoft.com/office/drawing/2014/main" val="2336472310"/>
                    </a:ext>
                  </a:extLst>
                </a:gridCol>
                <a:gridCol w="1205351">
                  <a:extLst>
                    <a:ext uri="{9D8B030D-6E8A-4147-A177-3AD203B41FA5}">
                      <a16:colId xmlns:a16="http://schemas.microsoft.com/office/drawing/2014/main" val="3273030189"/>
                    </a:ext>
                  </a:extLst>
                </a:gridCol>
                <a:gridCol w="1205352">
                  <a:extLst>
                    <a:ext uri="{9D8B030D-6E8A-4147-A177-3AD203B41FA5}">
                      <a16:colId xmlns:a16="http://schemas.microsoft.com/office/drawing/2014/main" val="1309819221"/>
                    </a:ext>
                  </a:extLst>
                </a:gridCol>
              </a:tblGrid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math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english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science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6584598"/>
                  </a:ext>
                </a:extLst>
              </a:tr>
              <a:tr h="2966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8425642"/>
                  </a:ext>
                </a:extLst>
              </a:tr>
              <a:tr h="2966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67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740660"/>
                  </a:ext>
                </a:extLst>
              </a:tr>
              <a:tr h="2966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4352340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54208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4472555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41791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9574502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258271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93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3210540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5838212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7135700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92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869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5937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03BB2566-B200-4D2C-AE70-4E4A51798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8466" y="1844824"/>
            <a:ext cx="4666084" cy="354386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450" y="1772816"/>
            <a:ext cx="3096344" cy="3466629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95717" y="683404"/>
            <a:ext cx="82647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엑셀에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입력 후에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다른이름으로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저장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파일명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exam1.xlsx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저장</a:t>
            </a: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4716016" y="3861048"/>
            <a:ext cx="1152128" cy="720080"/>
          </a:xfrm>
          <a:prstGeom prst="roundRect">
            <a:avLst/>
          </a:prstGeom>
          <a:noFill/>
          <a:ln w="31750" cap="flat" cmpd="sng" algn="ctr">
            <a:solidFill>
              <a:srgbClr val="692AA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7092280" y="4926719"/>
            <a:ext cx="864096" cy="461966"/>
          </a:xfrm>
          <a:prstGeom prst="roundRect">
            <a:avLst/>
          </a:prstGeom>
          <a:noFill/>
          <a:ln w="31750" cap="flat" cmpd="sng" algn="ctr">
            <a:solidFill>
              <a:srgbClr val="692AA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오른쪽 화살표 9"/>
          <p:cNvSpPr/>
          <p:nvPr/>
        </p:nvSpPr>
        <p:spPr bwMode="auto">
          <a:xfrm>
            <a:off x="3563887" y="3218098"/>
            <a:ext cx="366997" cy="576064"/>
          </a:xfrm>
          <a:prstGeom prst="rightArrow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모서리가 둥근 직사각형 8">
            <a:extLst>
              <a:ext uri="{FF2B5EF4-FFF2-40B4-BE49-F238E27FC236}">
                <a16:creationId xmlns:a16="http://schemas.microsoft.com/office/drawing/2014/main" id="{730CB2F0-08B0-4679-9C1D-F761EBD5D80D}"/>
              </a:ext>
            </a:extLst>
          </p:cNvPr>
          <p:cNvSpPr/>
          <p:nvPr/>
        </p:nvSpPr>
        <p:spPr bwMode="auto">
          <a:xfrm>
            <a:off x="5004048" y="2060848"/>
            <a:ext cx="1296144" cy="360040"/>
          </a:xfrm>
          <a:prstGeom prst="roundRect">
            <a:avLst/>
          </a:prstGeom>
          <a:noFill/>
          <a:ln w="31750" cap="flat" cmpd="sng" algn="ctr">
            <a:solidFill>
              <a:srgbClr val="692AA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775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23528" y="476672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 뷰어로 확인하기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3FA897B-BC4F-449B-8E37-2E5513A7C0E0}"/>
              </a:ext>
            </a:extLst>
          </p:cNvPr>
          <p:cNvSpPr/>
          <p:nvPr/>
        </p:nvSpPr>
        <p:spPr>
          <a:xfrm>
            <a:off x="575723" y="1124600"/>
            <a:ext cx="826471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exam1.xlsx 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클릭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08D7E23D-6461-49CB-A1F7-ACC3196E0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1720540"/>
            <a:ext cx="6091783" cy="442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20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25278" y="835977"/>
            <a:ext cx="35814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 파일 데이터 불러오기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115616" y="1484784"/>
            <a:ext cx="4572000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pd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df_exam1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</a:rPr>
              <a:t>pd.read_excel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</a:rPr>
              <a:t>('exam1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</a:rPr>
              <a:t>.xlsx’)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</a:rPr>
              <a:t>print(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</a:rPr>
              <a:t>df_exam1</a:t>
            </a:r>
            <a:r>
              <a:rPr lang="en-US" altLang="ko-KR" b="1">
                <a:solidFill>
                  <a:schemeClr val="bg2">
                    <a:lumMod val="10000"/>
                  </a:schemeClr>
                </a:solidFill>
              </a:rPr>
              <a:t>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50F2163E-32F6-4935-A1FE-20F555023C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7730" y="2780928"/>
            <a:ext cx="2638793" cy="238158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879134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95536" y="548680"/>
            <a:ext cx="19442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분석하기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83569" y="1155958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수학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영어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과학 평균 구하기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198801" y="1601072"/>
            <a:ext cx="4572000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print(sum(df_exam1['math'])/12)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print(sum(df_exam1['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english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'])/12)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print(sum(df_exam1['science'])/12)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198801" y="3298606"/>
            <a:ext cx="5877274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print(sum(df_exam1['math'])/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(df_exam1))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print(sum(df_exam1['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english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'])/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(df_exam1))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print(sum(df_exam1['science'])/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(df_exam1))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83568" y="2784850"/>
            <a:ext cx="6392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데이터프레임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행의 개수를 구하는 함수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len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이용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223751" y="4413742"/>
            <a:ext cx="5364473" cy="2154436"/>
          </a:xfrm>
          <a:prstGeom prst="rect">
            <a:avLst/>
          </a:prstGeom>
          <a:solidFill>
            <a:schemeClr val="accent1">
              <a:lumMod val="60000"/>
              <a:lumOff val="40000"/>
              <a:alpha val="61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참고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 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len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함수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변수를 입력             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값의 개수 리턴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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 프레임을 입력 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: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행의 개수 리턴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(ex1) x  = [1,2,3,4,5] </a:t>
            </a:r>
          </a:p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</a:t>
            </a:r>
            <a:r>
              <a:rPr lang="en-US" altLang="ko-KR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len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(x)     5</a:t>
            </a:r>
          </a:p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(ex2) </a:t>
            </a:r>
            <a:r>
              <a:rPr lang="en-US" altLang="ko-KR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df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= </a:t>
            </a:r>
            <a:r>
              <a:rPr lang="en-US" altLang="ko-KR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pd.DataFrame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 {‘a’ : [1,2,3],</a:t>
            </a:r>
          </a:p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                                 ‘b’ : [4,5,6] } )</a:t>
            </a:r>
          </a:p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               </a:t>
            </a:r>
            <a:r>
              <a:rPr lang="en-US" altLang="ko-KR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len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</a:t>
            </a:r>
            <a:r>
              <a:rPr lang="en-US" altLang="ko-KR" sz="14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df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   3             </a:t>
            </a:r>
            <a:endParaRPr lang="ko-KR" altLang="en-US" sz="14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5C25AC4F-0DDE-4B17-8595-48E062709B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0192" y="1772816"/>
            <a:ext cx="1267002" cy="47631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8358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06796" y="468356"/>
            <a:ext cx="70567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엑셀의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첫번째 행이 </a:t>
            </a:r>
            <a:r>
              <a:rPr lang="ko-KR" altLang="en-US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변수명이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아닌 경우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39552" y="994119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엑셀에 다음을 입력하고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exam2.xlsx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로 저장 후 읽기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1403648" y="5985186"/>
            <a:ext cx="4572000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df_exam2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pd.read_excel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('exam2.xlsx')</a:t>
            </a:r>
          </a:p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df_exam2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7020272" y="4263624"/>
            <a:ext cx="889987" cy="307777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4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번째 행</a:t>
            </a:r>
            <a:endParaRPr lang="ko-KR" altLang="en-US" sz="1400" dirty="0"/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B9BABA13-1802-4C05-B4F9-2AACE5EB69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5932394"/>
              </p:ext>
            </p:extLst>
          </p:nvPr>
        </p:nvGraphicFramePr>
        <p:xfrm>
          <a:off x="1547664" y="1583229"/>
          <a:ext cx="4032449" cy="396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075">
                  <a:extLst>
                    <a:ext uri="{9D8B030D-6E8A-4147-A177-3AD203B41FA5}">
                      <a16:colId xmlns:a16="http://schemas.microsoft.com/office/drawing/2014/main" val="2215308471"/>
                    </a:ext>
                  </a:extLst>
                </a:gridCol>
                <a:gridCol w="672075">
                  <a:extLst>
                    <a:ext uri="{9D8B030D-6E8A-4147-A177-3AD203B41FA5}">
                      <a16:colId xmlns:a16="http://schemas.microsoft.com/office/drawing/2014/main" val="3422620709"/>
                    </a:ext>
                  </a:extLst>
                </a:gridCol>
                <a:gridCol w="935060">
                  <a:extLst>
                    <a:ext uri="{9D8B030D-6E8A-4147-A177-3AD203B41FA5}">
                      <a16:colId xmlns:a16="http://schemas.microsoft.com/office/drawing/2014/main" val="2336472310"/>
                    </a:ext>
                  </a:extLst>
                </a:gridCol>
                <a:gridCol w="876619">
                  <a:extLst>
                    <a:ext uri="{9D8B030D-6E8A-4147-A177-3AD203B41FA5}">
                      <a16:colId xmlns:a16="http://schemas.microsoft.com/office/drawing/2014/main" val="3273030189"/>
                    </a:ext>
                  </a:extLst>
                </a:gridCol>
                <a:gridCol w="876620">
                  <a:extLst>
                    <a:ext uri="{9D8B030D-6E8A-4147-A177-3AD203B41FA5}">
                      <a16:colId xmlns:a16="http://schemas.microsoft.com/office/drawing/2014/main" val="1309819221"/>
                    </a:ext>
                  </a:extLst>
                </a:gridCol>
              </a:tblGrid>
              <a:tr h="145905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6584598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8425642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67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740660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4352340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54208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4472555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41791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9574502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258271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93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3210540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5838212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7135700"/>
                  </a:ext>
                </a:extLst>
              </a:tr>
              <a:tr h="14590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92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869022"/>
                  </a:ext>
                </a:extLst>
              </a:tr>
            </a:tbl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396A21BC-9328-4EA2-9D08-DDB75BC5B4B9}"/>
              </a:ext>
            </a:extLst>
          </p:cNvPr>
          <p:cNvSpPr txBox="1"/>
          <p:nvPr/>
        </p:nvSpPr>
        <p:spPr>
          <a:xfrm>
            <a:off x="5624682" y="1526441"/>
            <a:ext cx="1122037" cy="338554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 삭제</a:t>
            </a:r>
            <a:endParaRPr lang="ko-KR" altLang="en-US" sz="1600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B681EF72-E352-4C84-A928-C92EF8858A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1907" y="4785911"/>
            <a:ext cx="2728858" cy="134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50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251520" y="692696"/>
            <a:ext cx="56886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header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옵션을 이용해 변수가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없음을 알려야 함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39552" y="1223975"/>
            <a:ext cx="6229022" cy="64633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pd.read_excel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('exam2.xlsx‘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header=None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F1AEA5D-E87A-4F39-85EB-605D1B755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686" y="2176287"/>
            <a:ext cx="2343477" cy="25054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81070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1177706"/>
              </p:ext>
            </p:extLst>
          </p:nvPr>
        </p:nvGraphicFramePr>
        <p:xfrm>
          <a:off x="251520" y="548680"/>
          <a:ext cx="5256584" cy="39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961">
                  <a:extLst>
                    <a:ext uri="{9D8B030D-6E8A-4147-A177-3AD203B41FA5}">
                      <a16:colId xmlns:a16="http://schemas.microsoft.com/office/drawing/2014/main" val="2463154940"/>
                    </a:ext>
                  </a:extLst>
                </a:gridCol>
                <a:gridCol w="4607623">
                  <a:extLst>
                    <a:ext uri="{9D8B030D-6E8A-4147-A177-3AD203B41FA5}">
                      <a16:colId xmlns:a16="http://schemas.microsoft.com/office/drawing/2014/main" val="2060175113"/>
                    </a:ext>
                  </a:extLst>
                </a:gridCol>
              </a:tblGrid>
              <a:tr h="2588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05E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0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 프레임을 엑셀</a:t>
                      </a:r>
                      <a:r>
                        <a:rPr lang="ko-KR" altLang="en-US" sz="20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파일로 저장하기</a:t>
                      </a:r>
                      <a:endParaRPr lang="ko-KR" altLang="en-US" sz="20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3160466"/>
                  </a:ext>
                </a:extLst>
              </a:tr>
            </a:tbl>
          </a:graphicData>
        </a:graphic>
      </p:graphicFrame>
      <p:sp>
        <p:nvSpPr>
          <p:cNvPr id="4" name="직사각형 3"/>
          <p:cNvSpPr/>
          <p:nvPr/>
        </p:nvSpPr>
        <p:spPr>
          <a:xfrm>
            <a:off x="1312725" y="2104319"/>
            <a:ext cx="3737690" cy="400110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solidFill>
              <a:schemeClr val="bg2">
                <a:lumMod val="10000"/>
              </a:schemeClr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to_excel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(‘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엑셀파일이름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xlsx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‘)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55576" y="1628800"/>
            <a:ext cx="52403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엑셀에 저장하는 함수</a:t>
            </a:r>
          </a:p>
        </p:txBody>
      </p:sp>
    </p:spTree>
    <p:extLst>
      <p:ext uri="{BB962C8B-B14F-4D97-AF65-F5344CB8AC3E}">
        <p14:creationId xmlns:p14="http://schemas.microsoft.com/office/powerpoint/2010/main" val="6260889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49351"/>
              </p:ext>
            </p:extLst>
          </p:nvPr>
        </p:nvGraphicFramePr>
        <p:xfrm>
          <a:off x="0" y="0"/>
          <a:ext cx="8316416" cy="44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3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ko-KR" altLang="en-US" sz="23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엑셀</a:t>
                      </a:r>
                      <a:r>
                        <a:rPr lang="en-US" altLang="ko-KR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 쓰기 실습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4196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251520" y="861025"/>
            <a:ext cx="32351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다음 데이터프레임 작성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836279"/>
              </p:ext>
            </p:extLst>
          </p:nvPr>
        </p:nvGraphicFramePr>
        <p:xfrm>
          <a:off x="2051720" y="1570183"/>
          <a:ext cx="4464495" cy="1933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8165">
                  <a:extLst>
                    <a:ext uri="{9D8B030D-6E8A-4147-A177-3AD203B41FA5}">
                      <a16:colId xmlns:a16="http://schemas.microsoft.com/office/drawing/2014/main" val="2215308471"/>
                    </a:ext>
                  </a:extLst>
                </a:gridCol>
                <a:gridCol w="1488165">
                  <a:extLst>
                    <a:ext uri="{9D8B030D-6E8A-4147-A177-3AD203B41FA5}">
                      <a16:colId xmlns:a16="http://schemas.microsoft.com/office/drawing/2014/main" val="2336472310"/>
                    </a:ext>
                  </a:extLst>
                </a:gridCol>
                <a:gridCol w="1488165">
                  <a:extLst>
                    <a:ext uri="{9D8B030D-6E8A-4147-A177-3AD203B41FA5}">
                      <a16:colId xmlns:a16="http://schemas.microsoft.com/office/drawing/2014/main" val="13098192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english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math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class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65845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90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50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8425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80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60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740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60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100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4352340"/>
                  </a:ext>
                </a:extLst>
              </a:tr>
              <a:tr h="4502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65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20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54208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71600" y="3717032"/>
            <a:ext cx="6766867" cy="1200329"/>
          </a:xfrm>
          <a:prstGeom prst="rect">
            <a:avLst/>
          </a:prstGeom>
          <a:noFill/>
          <a:ln>
            <a:solidFill>
              <a:schemeClr val="bg2">
                <a:lumMod val="1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df_mid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pd.DataFrame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 { ‘</a:t>
            </a:r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english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’  : [90, 80,  60,  65],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‘math’     : [50, 60, 100, 20],</a:t>
            </a:r>
          </a:p>
          <a:p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‘class’      : [  1,   1,   2,   2] } )</a:t>
            </a:r>
          </a:p>
          <a:p>
            <a:r>
              <a:rPr lang="en-US" altLang="ko-KR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df_mid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AFDC63A-56DC-4ACA-800D-1C88D256A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4675" y="5116207"/>
            <a:ext cx="1733792" cy="108600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07149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4D191500-6EBB-434C-AD0A-153A7E549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872" y="2420888"/>
            <a:ext cx="6876256" cy="312816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51520" y="620688"/>
            <a:ext cx="29787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엑셀파일로  저장하기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1133872" y="3488145"/>
            <a:ext cx="1781944" cy="360040"/>
          </a:xfrm>
          <a:prstGeom prst="roundRect">
            <a:avLst/>
          </a:prstGeom>
          <a:noFill/>
          <a:ln w="25400" cap="flat" cmpd="sng" algn="ctr">
            <a:solidFill>
              <a:srgbClr val="890B7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11560" y="1185486"/>
            <a:ext cx="5040560" cy="45429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df_mid.to_excel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out_mid.xlsx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')</a:t>
            </a:r>
          </a:p>
        </p:txBody>
      </p:sp>
    </p:spTree>
    <p:extLst>
      <p:ext uri="{BB962C8B-B14F-4D97-AF65-F5344CB8AC3E}">
        <p14:creationId xmlns:p14="http://schemas.microsoft.com/office/powerpoint/2010/main" val="1867884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267744" y="3284984"/>
            <a:ext cx="6552728" cy="720080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altLang="ko-KR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장</a:t>
            </a:r>
            <a:r>
              <a:rPr lang="en-US" altLang="ko-KR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 기초</a:t>
            </a:r>
            <a:endParaRPr lang="en-US" altLang="ko-KR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83768" y="5085184"/>
            <a:ext cx="4968552" cy="936104"/>
          </a:xfrm>
        </p:spPr>
        <p:txBody>
          <a:bodyPr/>
          <a:lstStyle/>
          <a:p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전기과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dirty="0" err="1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이한석</a:t>
            </a:r>
            <a:r>
              <a:rPr lang="ko-KR" altLang="en-US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교수</a:t>
            </a:r>
            <a:endParaRPr lang="en-US" altLang="ko-KR" sz="2400" b="1" dirty="0">
              <a:solidFill>
                <a:schemeClr val="accent4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2400" b="1" dirty="0">
                <a:solidFill>
                  <a:schemeClr val="accent4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seok21@bc.ac.kr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6972"/>
            <a:ext cx="2195736" cy="97210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8" y="0"/>
            <a:ext cx="9144258" cy="552450"/>
          </a:xfrm>
          <a:prstGeom prst="rect">
            <a:avLst/>
          </a:prstGeom>
        </p:spPr>
      </p:pic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1193008" y="45392"/>
            <a:ext cx="305596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414900" indent="-342900" algn="dist" eaLnBrk="0" hangingPunct="0">
              <a:buFont typeface="맑은 고딕" panose="020B0503020000020004" pitchFamily="50" charset="-127"/>
              <a:buChar char="Ⅰ"/>
            </a:pPr>
            <a:r>
              <a:rPr lang="en-US" altLang="ko-KR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파악하기</a:t>
            </a:r>
            <a:endParaRPr lang="en-US" altLang="ko-KR" sz="2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" y="13151"/>
            <a:ext cx="827584" cy="526148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9" name="직사각형 8"/>
          <p:cNvSpPr/>
          <p:nvPr/>
        </p:nvSpPr>
        <p:spPr>
          <a:xfrm>
            <a:off x="334104" y="908720"/>
            <a:ext cx="27622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Clr>
                <a:srgbClr val="FF00FF"/>
              </a:buClr>
              <a:buFont typeface="Wingdings" panose="05000000000000000000" pitchFamily="2" charset="2"/>
              <a:buChar char="v"/>
              <a:defRPr/>
            </a:pP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분석의 기초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34104" y="2132856"/>
            <a:ext cx="18630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데이터 파악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91169" y="2666899"/>
            <a:ext cx="640111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데이터가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주어졌을때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데이터의 전반적인 구조 파악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어떤 변수들이 있는지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몇 행으로 구성되어 있는지 파악 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82196" y="1355759"/>
            <a:ext cx="723016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분석 데이터 확보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데이터 특징 파악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다루기 쉽게 변형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32515" y="3709876"/>
            <a:ext cx="5588729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파악할 때 자주 사용되는 명령어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162731" y="4337354"/>
          <a:ext cx="5207882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9530">
                  <a:extLst>
                    <a:ext uri="{9D8B030D-6E8A-4147-A177-3AD203B41FA5}">
                      <a16:colId xmlns:a16="http://schemas.microsoft.com/office/drawing/2014/main" val="1146808404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360891119"/>
                    </a:ext>
                  </a:extLst>
                </a:gridCol>
              </a:tblGrid>
              <a:tr h="3079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함수 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17408173"/>
                  </a:ext>
                </a:extLst>
              </a:tr>
              <a:tr h="3079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head( )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앞부분 출력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2880954"/>
                  </a:ext>
                </a:extLst>
              </a:tr>
              <a:tr h="3079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tail( )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뒷부분 출력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0834522"/>
                  </a:ext>
                </a:extLst>
              </a:tr>
              <a:tr h="3079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shape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</a:t>
                      </a:r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열 개수 출력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0548918"/>
                  </a:ext>
                </a:extLst>
              </a:tr>
              <a:tr h="3079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info( )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변수 속성 출력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1887712"/>
                  </a:ext>
                </a:extLst>
              </a:tr>
              <a:tr h="3079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describe( )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요약 통계량 출력</a:t>
                      </a: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895879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0" y="0"/>
          <a:ext cx="8316416" cy="44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046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</a:t>
                      </a:r>
                      <a:r>
                        <a:rPr lang="en-US" altLang="ko-KR" sz="23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23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23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데이터</a:t>
                      </a:r>
                      <a:r>
                        <a:rPr lang="en-US" altLang="ko-KR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파악하기 실습</a:t>
                      </a: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4196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251520" y="861025"/>
            <a:ext cx="25907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앞의 실습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exam1 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1547664" y="1484784"/>
          <a:ext cx="5544616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103">
                  <a:extLst>
                    <a:ext uri="{9D8B030D-6E8A-4147-A177-3AD203B41FA5}">
                      <a16:colId xmlns:a16="http://schemas.microsoft.com/office/drawing/2014/main" val="2215308471"/>
                    </a:ext>
                  </a:extLst>
                </a:gridCol>
                <a:gridCol w="924103">
                  <a:extLst>
                    <a:ext uri="{9D8B030D-6E8A-4147-A177-3AD203B41FA5}">
                      <a16:colId xmlns:a16="http://schemas.microsoft.com/office/drawing/2014/main" val="3422620709"/>
                    </a:ext>
                  </a:extLst>
                </a:gridCol>
                <a:gridCol w="1285707">
                  <a:extLst>
                    <a:ext uri="{9D8B030D-6E8A-4147-A177-3AD203B41FA5}">
                      <a16:colId xmlns:a16="http://schemas.microsoft.com/office/drawing/2014/main" val="2336472310"/>
                    </a:ext>
                  </a:extLst>
                </a:gridCol>
                <a:gridCol w="1205351">
                  <a:extLst>
                    <a:ext uri="{9D8B030D-6E8A-4147-A177-3AD203B41FA5}">
                      <a16:colId xmlns:a16="http://schemas.microsoft.com/office/drawing/2014/main" val="3273030189"/>
                    </a:ext>
                  </a:extLst>
                </a:gridCol>
                <a:gridCol w="1205352">
                  <a:extLst>
                    <a:ext uri="{9D8B030D-6E8A-4147-A177-3AD203B41FA5}">
                      <a16:colId xmlns:a16="http://schemas.microsoft.com/office/drawing/2014/main" val="1309819221"/>
                    </a:ext>
                  </a:extLst>
                </a:gridCol>
              </a:tblGrid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id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class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math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english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science</a:t>
                      </a:r>
                      <a:endParaRPr lang="ko-KR" altLang="en-US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6584598"/>
                  </a:ext>
                </a:extLst>
              </a:tr>
              <a:tr h="2966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8425642"/>
                  </a:ext>
                </a:extLst>
              </a:tr>
              <a:tr h="2966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67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740660"/>
                  </a:ext>
                </a:extLst>
              </a:tr>
              <a:tr h="2966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4352340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4654208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4472555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41791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9574502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258271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93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3210540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5838212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88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7135700"/>
                  </a:ext>
                </a:extLst>
              </a:tr>
              <a:tr h="2926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92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90</a:t>
                      </a:r>
                      <a:endParaRPr lang="ko-KR" altLang="en-US" sz="16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2">
                          <a:lumMod val="1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2869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6265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93903" y="526636"/>
            <a:ext cx="6392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 파일을 읽어온 후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head( 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명령어 수행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63678" y="1196752"/>
            <a:ext cx="5256584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df_exam1.head( 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4932040" y="2562470"/>
            <a:ext cx="1733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다섯번 째 행까지 출력</a:t>
            </a:r>
            <a:endParaRPr lang="ko-KR" altLang="en-US" sz="1200" dirty="0"/>
          </a:p>
        </p:txBody>
      </p:sp>
      <p:sp>
        <p:nvSpPr>
          <p:cNvPr id="12" name="직사각형 11"/>
          <p:cNvSpPr/>
          <p:nvPr/>
        </p:nvSpPr>
        <p:spPr>
          <a:xfrm>
            <a:off x="761865" y="3715034"/>
            <a:ext cx="5256584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df_exam1.head(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076056" y="5203456"/>
            <a:ext cx="173316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괄호 숫자 행까지 출력</a:t>
            </a:r>
            <a:endParaRPr lang="ko-KR" altLang="en-US" sz="12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C7EB3EAA-5DAB-4428-976F-8474469E3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4233" y="2021347"/>
            <a:ext cx="2534004" cy="1238423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3692F68-8A55-4BBA-8A0F-7492F69E99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6142" y="4469717"/>
            <a:ext cx="2495898" cy="151468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401699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95717" y="552633"/>
            <a:ext cx="6392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2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엑셀 파일을 읽어온 후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tail( 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명령어 수행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63678" y="1196752"/>
            <a:ext cx="5256584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df_exam1.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tail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5220072" y="2502059"/>
            <a:ext cx="23022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뒤에서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다섯번 째 행까지 출력</a:t>
            </a:r>
            <a:endParaRPr lang="ko-KR" altLang="en-US" sz="1200" dirty="0"/>
          </a:p>
        </p:txBody>
      </p:sp>
      <p:sp>
        <p:nvSpPr>
          <p:cNvPr id="12" name="직사각형 11"/>
          <p:cNvSpPr/>
          <p:nvPr/>
        </p:nvSpPr>
        <p:spPr>
          <a:xfrm>
            <a:off x="763678" y="3973430"/>
            <a:ext cx="5256584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df_exam1.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tail(3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309669" y="5224764"/>
            <a:ext cx="25571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뒤에서 괄호에 입력한 행까지 출력</a:t>
            </a:r>
            <a:endParaRPr lang="ko-KR" altLang="en-US" sz="12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9649" y="1795193"/>
            <a:ext cx="2309468" cy="16097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9792" y="4777477"/>
            <a:ext cx="2219325" cy="11715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41928870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51520" y="458003"/>
            <a:ext cx="6392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3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데이터의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행과 열의 구성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63678" y="1053894"/>
            <a:ext cx="4024346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df_exam1.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shape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388197" y="1709337"/>
            <a:ext cx="13324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5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열로 구성</a:t>
            </a:r>
            <a:endParaRPr lang="ko-KR" altLang="en-US" sz="12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728" y="1628480"/>
            <a:ext cx="942975" cy="39052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3" name="직사각형 12"/>
          <p:cNvSpPr/>
          <p:nvPr/>
        </p:nvSpPr>
        <p:spPr>
          <a:xfrm>
            <a:off x="251520" y="2296004"/>
            <a:ext cx="6392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4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 속성 파악하기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모든 변수의 속성을 보여줌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5652120" y="3461851"/>
            <a:ext cx="223811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</a:rPr>
              <a:t>pandas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로 만든 데이터 프레임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5652120" y="3748470"/>
            <a:ext cx="312572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</a:rPr>
              <a:t>12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행으로 되어있고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ko-KR" altLang="en-US" sz="1200" b="1" dirty="0" err="1">
                <a:solidFill>
                  <a:schemeClr val="bg2">
                    <a:lumMod val="10000"/>
                  </a:schemeClr>
                </a:solidFill>
              </a:rPr>
              <a:t>행번호는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</a:rPr>
              <a:t>0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에서 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</a:rPr>
              <a:t>11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까지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5652120" y="4025469"/>
            <a:ext cx="928459" cy="276999"/>
          </a:xfrm>
          <a:prstGeom prst="rect">
            <a:avLst/>
          </a:prstGeom>
          <a:ln w="9525">
            <a:noFill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변수가 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</a:rPr>
              <a:t>5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개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5681412" y="5037677"/>
            <a:ext cx="997389" cy="276999"/>
          </a:xfrm>
          <a:prstGeom prst="rect">
            <a:avLst/>
          </a:prstGeom>
          <a:ln w="9525">
            <a:noFill/>
          </a:ln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</a:rPr>
              <a:t>변수의 속성</a:t>
            </a:r>
          </a:p>
        </p:txBody>
      </p:sp>
      <p:cxnSp>
        <p:nvCxnSpPr>
          <p:cNvPr id="19" name="직선 화살표 연결선 18"/>
          <p:cNvCxnSpPr/>
          <p:nvPr/>
        </p:nvCxnSpPr>
        <p:spPr bwMode="auto">
          <a:xfrm>
            <a:off x="4932040" y="3600350"/>
            <a:ext cx="443357" cy="1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직선 화살표 연결선 19"/>
          <p:cNvCxnSpPr/>
          <p:nvPr/>
        </p:nvCxnSpPr>
        <p:spPr bwMode="auto">
          <a:xfrm>
            <a:off x="4932040" y="3889403"/>
            <a:ext cx="443357" cy="1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직선 화살표 연결선 20"/>
          <p:cNvCxnSpPr/>
          <p:nvPr/>
        </p:nvCxnSpPr>
        <p:spPr bwMode="auto">
          <a:xfrm>
            <a:off x="4932040" y="4163710"/>
            <a:ext cx="443357" cy="1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직선 연결선 22"/>
          <p:cNvCxnSpPr/>
          <p:nvPr/>
        </p:nvCxnSpPr>
        <p:spPr bwMode="auto">
          <a:xfrm>
            <a:off x="4970512" y="4509120"/>
            <a:ext cx="321568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직선 연결선 24"/>
          <p:cNvCxnSpPr/>
          <p:nvPr/>
        </p:nvCxnSpPr>
        <p:spPr bwMode="auto">
          <a:xfrm>
            <a:off x="4932040" y="5877272"/>
            <a:ext cx="360040" cy="0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직선 연결선 26"/>
          <p:cNvCxnSpPr/>
          <p:nvPr/>
        </p:nvCxnSpPr>
        <p:spPr bwMode="auto">
          <a:xfrm>
            <a:off x="5292080" y="4509120"/>
            <a:ext cx="0" cy="1368152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직선 화살표 연결선 28"/>
          <p:cNvCxnSpPr/>
          <p:nvPr/>
        </p:nvCxnSpPr>
        <p:spPr bwMode="auto">
          <a:xfrm flipV="1">
            <a:off x="5311706" y="5157192"/>
            <a:ext cx="124389" cy="25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2" name="직사각형 21"/>
          <p:cNvSpPr/>
          <p:nvPr/>
        </p:nvSpPr>
        <p:spPr>
          <a:xfrm>
            <a:off x="774429" y="2908037"/>
            <a:ext cx="4024346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df_exam1.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info( 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6665E6D-918B-4ECE-A3D5-76759C5640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0690" y="3495871"/>
            <a:ext cx="3088243" cy="268900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663142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4"/>
            <a:ext cx="9144000" cy="228600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51520" y="458003"/>
            <a:ext cx="63925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ea"/>
              <a:buAutoNum type="circleNumDbPlain" startAt="5"/>
            </a:pP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요약 통계량 구하기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763678" y="1053894"/>
            <a:ext cx="3232258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df_exam1.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describe( 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1043608" y="3789040"/>
          <a:ext cx="7233295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365">
                  <a:extLst>
                    <a:ext uri="{9D8B030D-6E8A-4147-A177-3AD203B41FA5}">
                      <a16:colId xmlns:a16="http://schemas.microsoft.com/office/drawing/2014/main" val="1146808404"/>
                    </a:ext>
                  </a:extLst>
                </a:gridCol>
                <a:gridCol w="2560323">
                  <a:extLst>
                    <a:ext uri="{9D8B030D-6E8A-4147-A177-3AD203B41FA5}">
                      <a16:colId xmlns:a16="http://schemas.microsoft.com/office/drawing/2014/main" val="3406418805"/>
                    </a:ext>
                  </a:extLst>
                </a:gridCol>
                <a:gridCol w="3256607">
                  <a:extLst>
                    <a:ext uri="{9D8B030D-6E8A-4147-A177-3AD203B41FA5}">
                      <a16:colId xmlns:a16="http://schemas.microsoft.com/office/drawing/2014/main" val="2360891119"/>
                    </a:ext>
                  </a:extLst>
                </a:gridCol>
              </a:tblGrid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출력값</a:t>
                      </a:r>
                      <a:r>
                        <a:rPr lang="en-US" altLang="ko-KR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통계량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7408173"/>
                  </a:ext>
                </a:extLst>
              </a:tr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count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빈도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(frequency)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값의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2880954"/>
                  </a:ext>
                </a:extLst>
              </a:tr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mean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평균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(mean)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모든 값을 더해 값의 개수로 나눈 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0834522"/>
                  </a:ext>
                </a:extLst>
              </a:tr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std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표준편차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(standard deviation)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변수의 값이 평균에서 떨어진 정도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0548918"/>
                  </a:ext>
                </a:extLst>
              </a:tr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min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최소값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(minimum)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가장 </a:t>
                      </a:r>
                      <a:r>
                        <a:rPr lang="ko-KR" altLang="en-US" sz="14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작은값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1887712"/>
                  </a:ext>
                </a:extLst>
              </a:tr>
              <a:tr h="2012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25%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4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사분위값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</a:t>
                      </a:r>
                      <a:r>
                        <a:rPr lang="en-US" altLang="ko-KR" sz="1400" b="1" baseline="300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st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quantile)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하위 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25%(4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분의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1) 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지점에 위치한 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8958793"/>
                  </a:ext>
                </a:extLst>
              </a:tr>
              <a:tr h="2012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50%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중앙값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(mean) 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하위 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50%(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중앙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지점에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위치한 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3368833"/>
                  </a:ext>
                </a:extLst>
              </a:tr>
              <a:tr h="2012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75%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4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사분위값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</a:t>
                      </a:r>
                      <a:r>
                        <a:rPr lang="en-US" altLang="ko-KR" sz="1400" b="1" baseline="300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st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quantile)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하위 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75%(4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분의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3) </a:t>
                      </a:r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지점에 위치한 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4201876"/>
                  </a:ext>
                </a:extLst>
              </a:tr>
              <a:tr h="20129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max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최대값</a:t>
                      </a:r>
                      <a:r>
                        <a:rPr lang="en-US" altLang="ko-KR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(maximum)</a:t>
                      </a:r>
                      <a:endParaRPr lang="ko-KR" altLang="en-US" sz="1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가장 큰 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041575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3704ECE2-B5C2-4D1B-993C-DAED0A5C7D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0782" y="1673184"/>
            <a:ext cx="4638945" cy="1755816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84895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0" y="0"/>
          <a:ext cx="831641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9555">
                  <a:extLst>
                    <a:ext uri="{9D8B030D-6E8A-4147-A177-3AD203B41FA5}">
                      <a16:colId xmlns:a16="http://schemas.microsoft.com/office/drawing/2014/main" val="2958779841"/>
                    </a:ext>
                  </a:extLst>
                </a:gridCol>
                <a:gridCol w="6646861">
                  <a:extLst>
                    <a:ext uri="{9D8B030D-6E8A-4147-A177-3AD203B41FA5}">
                      <a16:colId xmlns:a16="http://schemas.microsoft.com/office/drawing/2014/main" val="446607268"/>
                    </a:ext>
                  </a:extLst>
                </a:gridCol>
              </a:tblGrid>
              <a:tr h="44621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연습 </a:t>
                      </a:r>
                      <a:r>
                        <a:rPr lang="en-US" altLang="ko-KR" sz="2400" b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endParaRPr lang="ko-KR" altLang="en-US" sz="24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mpg </a:t>
                      </a:r>
                      <a:r>
                        <a:rPr lang="ko-KR" altLang="en-US" sz="2400" dirty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데이터 파악하기</a:t>
                      </a:r>
                      <a:r>
                        <a:rPr lang="en-US" altLang="ko-KR" sz="24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2400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3175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34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90757"/>
                  </a:ext>
                </a:extLst>
              </a:tr>
            </a:tbl>
          </a:graphicData>
        </a:graphic>
      </p:graphicFrame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0"/>
            <a:ext cx="827584" cy="457200"/>
          </a:xfrm>
          <a:prstGeom prst="rect">
            <a:avLst/>
          </a:prstGeom>
          <a:ln w="9525">
            <a:solidFill>
              <a:schemeClr val="bg1">
                <a:lumMod val="50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251520" y="1685915"/>
            <a:ext cx="24657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불러오기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1520" y="764704"/>
            <a:ext cx="8711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mpg(mile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per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galon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1999~2008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사이에 미국에서 출시된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     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234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종의 자동차 정보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671728" y="2282126"/>
            <a:ext cx="3600400" cy="92333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import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pandas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as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=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pd.read_csv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('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csv’)</a:t>
            </a:r>
            <a:endParaRPr lang="en-US" altLang="ko-KR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print(mpg)</a:t>
            </a:r>
            <a:endParaRPr lang="ko-KR" altLang="en-US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70B04E3-79DF-412E-9031-678F5A56F5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654" y="3401557"/>
            <a:ext cx="5649113" cy="2410161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974778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286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23528" y="548680"/>
            <a:ext cx="41841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어떤 데이터가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담겨있는지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확인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76496" y="1227966"/>
            <a:ext cx="3939520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mpg.head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 )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#mpg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앞부분 확인 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496" y="1772816"/>
            <a:ext cx="4552950" cy="17430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0" name="직사각형 9"/>
          <p:cNvSpPr/>
          <p:nvPr/>
        </p:nvSpPr>
        <p:spPr>
          <a:xfrm>
            <a:off x="776496" y="3741474"/>
            <a:ext cx="3939520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tail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 )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#mpg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뒷부분 확인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496" y="4346619"/>
            <a:ext cx="4648200" cy="171450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2" name="직사각형 11"/>
          <p:cNvSpPr/>
          <p:nvPr/>
        </p:nvSpPr>
        <p:spPr>
          <a:xfrm>
            <a:off x="611560" y="6231896"/>
            <a:ext cx="574869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9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제조회사   모델명 배기량 연식  </a:t>
            </a:r>
            <a:r>
              <a:rPr lang="ko-KR" altLang="en-US" sz="9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실린더수</a:t>
            </a:r>
            <a:r>
              <a:rPr lang="ko-KR" altLang="en-US" sz="9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변속기 구동방식 </a:t>
            </a:r>
            <a:r>
              <a:rPr lang="ko-KR" altLang="en-US" sz="9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도시연비</a:t>
            </a:r>
            <a:r>
              <a:rPr lang="ko-KR" altLang="en-US" sz="9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고속도로연비 </a:t>
            </a:r>
            <a:r>
              <a:rPr lang="ko-KR" altLang="en-US" sz="9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연료종류</a:t>
            </a:r>
            <a:r>
              <a:rPr lang="ko-KR" altLang="en-US" sz="9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9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자동차종류</a:t>
            </a:r>
            <a:endParaRPr lang="en-US" altLang="ko-KR" sz="9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869803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47449" y="374374"/>
            <a:ext cx="58031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데이터가 몇 행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몇 열로 구성되어 있는지 확인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03627" y="820612"/>
            <a:ext cx="3939520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shape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행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열 출력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712668" y="2284853"/>
            <a:ext cx="4443576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info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 )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#mpg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속성 확인 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68" y="1286300"/>
            <a:ext cx="1019175" cy="4476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sp>
        <p:nvSpPr>
          <p:cNvPr id="11" name="직사각형 10"/>
          <p:cNvSpPr/>
          <p:nvPr/>
        </p:nvSpPr>
        <p:spPr>
          <a:xfrm>
            <a:off x="347449" y="1809359"/>
            <a:ext cx="22092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변수 속성 확인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668" y="2852833"/>
            <a:ext cx="4067175" cy="3838575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903166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EF488DB7-57A1-46F2-8AA2-ED383E8F7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298358"/>
            <a:ext cx="4648849" cy="155279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95536" y="709730"/>
            <a:ext cx="246574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요약 통계량 확인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55576" y="1644827"/>
            <a:ext cx="3657600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describe( 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통계량 출력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E54A88-7D95-4975-912E-DCE199FC4DFB}"/>
              </a:ext>
            </a:extLst>
          </p:cNvPr>
          <p:cNvSpPr txBox="1"/>
          <p:nvPr/>
        </p:nvSpPr>
        <p:spPr>
          <a:xfrm>
            <a:off x="6001169" y="2204863"/>
            <a:ext cx="29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숫자로 된 변수 </a:t>
            </a:r>
            <a:r>
              <a:rPr lang="en-US" altLang="ko-KR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8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개만 출력</a:t>
            </a:r>
            <a:endParaRPr lang="ko-KR" altLang="en-US" dirty="0"/>
          </a:p>
        </p:txBody>
      </p:sp>
      <p:sp>
        <p:nvSpPr>
          <p:cNvPr id="6" name="화살표: 오른쪽 5">
            <a:extLst>
              <a:ext uri="{FF2B5EF4-FFF2-40B4-BE49-F238E27FC236}">
                <a16:creationId xmlns:a16="http://schemas.microsoft.com/office/drawing/2014/main" id="{B75B0FB5-00A8-4113-BA5D-1450811CB81C}"/>
              </a:ext>
            </a:extLst>
          </p:cNvPr>
          <p:cNvSpPr/>
          <p:nvPr/>
        </p:nvSpPr>
        <p:spPr bwMode="auto">
          <a:xfrm rot="10800000">
            <a:off x="5620209" y="2204864"/>
            <a:ext cx="380960" cy="36933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id="{AF0707E1-7CE7-4017-BD4C-6C6582465E1A}"/>
              </a:ext>
            </a:extLst>
          </p:cNvPr>
          <p:cNvSpPr/>
          <p:nvPr/>
        </p:nvSpPr>
        <p:spPr bwMode="auto">
          <a:xfrm>
            <a:off x="2987824" y="2204864"/>
            <a:ext cx="864096" cy="1800200"/>
          </a:xfrm>
          <a:prstGeom prst="roundRect">
            <a:avLst/>
          </a:prstGeom>
          <a:noFill/>
          <a:ln w="22225" cap="flat" cmpd="sng" algn="ctr">
            <a:solidFill>
              <a:schemeClr val="tx1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67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47449" y="525198"/>
            <a:ext cx="4916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  <a:defRPr/>
            </a:pPr>
            <a:r>
              <a:rPr lang="ko-KR" altLang="en-US" sz="2000" b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문자 변수의 요약 통계량도 함께 출력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750789" y="1053390"/>
            <a:ext cx="6949182" cy="36933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mpg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describe(include=‘all’)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en-US" altLang="ko-KR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# </a:t>
            </a:r>
            <a:r>
              <a:rPr lang="ko-KR" altLang="en-US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문자변수</a:t>
            </a:r>
            <a:r>
              <a:rPr lang="ko-KR" altLang="en-US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통계량 출력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017" y="1532142"/>
            <a:ext cx="6848475" cy="325755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1187625" y="5229200"/>
          <a:ext cx="4500499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1252">
                  <a:extLst>
                    <a:ext uri="{9D8B030D-6E8A-4147-A177-3AD203B41FA5}">
                      <a16:colId xmlns:a16="http://schemas.microsoft.com/office/drawing/2014/main" val="1146808404"/>
                    </a:ext>
                  </a:extLst>
                </a:gridCol>
                <a:gridCol w="1396574">
                  <a:extLst>
                    <a:ext uri="{9D8B030D-6E8A-4147-A177-3AD203B41FA5}">
                      <a16:colId xmlns:a16="http://schemas.microsoft.com/office/drawing/2014/main" val="3406418805"/>
                    </a:ext>
                  </a:extLst>
                </a:gridCol>
                <a:gridCol w="2222673">
                  <a:extLst>
                    <a:ext uri="{9D8B030D-6E8A-4147-A177-3AD203B41FA5}">
                      <a16:colId xmlns:a16="http://schemas.microsoft.com/office/drawing/2014/main" val="2360891119"/>
                    </a:ext>
                  </a:extLst>
                </a:gridCol>
              </a:tblGrid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출력값</a:t>
                      </a:r>
                      <a:r>
                        <a:rPr lang="en-US" altLang="ko-KR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통계량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기능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7408173"/>
                  </a:ext>
                </a:extLst>
              </a:tr>
              <a:tr h="23083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count</a:t>
                      </a:r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빈도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값의</a:t>
                      </a:r>
                      <a:r>
                        <a:rPr lang="en-US" altLang="ko-KR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2880954"/>
                  </a:ext>
                </a:extLst>
              </a:tr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unique</a:t>
                      </a:r>
                      <a:endParaRPr lang="ko-KR" alt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고유값</a:t>
                      </a:r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빈도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중복을 제거한 범주의 개수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0834522"/>
                  </a:ext>
                </a:extLst>
              </a:tr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top</a:t>
                      </a:r>
                      <a:endParaRPr lang="ko-KR" alt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최빈값</a:t>
                      </a:r>
                      <a:endParaRPr lang="ko-KR" alt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개수가</a:t>
                      </a:r>
                      <a:r>
                        <a:rPr lang="en-US" altLang="ko-KR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가장 많은 값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0548918"/>
                  </a:ext>
                </a:extLst>
              </a:tr>
              <a:tr h="20340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freq</a:t>
                      </a:r>
                      <a:endParaRPr lang="ko-KR" altLang="en-US" sz="1200" b="1" dirty="0">
                        <a:solidFill>
                          <a:schemeClr val="bg2">
                            <a:lumMod val="1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b="1" dirty="0" err="1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최빈값</a:t>
                      </a:r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빈도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개수가</a:t>
                      </a:r>
                      <a:r>
                        <a:rPr lang="en-US" altLang="ko-KR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="1" dirty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가장 많은 값의 개수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1887712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2066476" y="4921423"/>
            <a:ext cx="291137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문자 변수의 요약 통계량 의미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400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8A2CD70-B2E0-41C6-A7FE-2F0C26C96655}"/>
              </a:ext>
            </a:extLst>
          </p:cNvPr>
          <p:cNvSpPr/>
          <p:nvPr/>
        </p:nvSpPr>
        <p:spPr bwMode="auto">
          <a:xfrm>
            <a:off x="5364088" y="1628800"/>
            <a:ext cx="648072" cy="3096344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EEBF7D-8E23-4829-8C0C-54D935E56BE0}"/>
              </a:ext>
            </a:extLst>
          </p:cNvPr>
          <p:cNvSpPr txBox="1"/>
          <p:nvPr/>
        </p:nvSpPr>
        <p:spPr>
          <a:xfrm>
            <a:off x="5262474" y="4913827"/>
            <a:ext cx="334390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도시에서 연료 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2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갤론으로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몇 마일 주행하는지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200" dirty="0"/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id="{586FE2A0-0CA4-41C1-9C7B-73648A0F955A}"/>
              </a:ext>
            </a:extLst>
          </p:cNvPr>
          <p:cNvCxnSpPr/>
          <p:nvPr/>
        </p:nvCxnSpPr>
        <p:spPr bwMode="auto">
          <a:xfrm flipV="1">
            <a:off x="5688124" y="4581128"/>
            <a:ext cx="0" cy="3327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913A1B9F-E125-4AA8-975E-5B741F1EFCEC}"/>
              </a:ext>
            </a:extLst>
          </p:cNvPr>
          <p:cNvSpPr txBox="1"/>
          <p:nvPr/>
        </p:nvSpPr>
        <p:spPr>
          <a:xfrm>
            <a:off x="7629898" y="2475777"/>
            <a:ext cx="15141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en-US" altLang="ko-KR" sz="12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NaN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</a:p>
          <a:p>
            <a:r>
              <a:rPr lang="ko-KR" altLang="en-US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결측치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누락된값</a:t>
            </a:r>
            <a:r>
              <a:rPr lang="en-US" altLang="ko-KR" sz="12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0610733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67544" y="2276872"/>
            <a:ext cx="464742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숫자변수 중  </a:t>
            </a:r>
            <a:r>
              <a:rPr lang="en-US" altLang="ko-KR" sz="20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cty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요약 통계량 확인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0F61297-B0E5-4A5F-A33B-393E8120F168}"/>
              </a:ext>
            </a:extLst>
          </p:cNvPr>
          <p:cNvSpPr/>
          <p:nvPr/>
        </p:nvSpPr>
        <p:spPr>
          <a:xfrm>
            <a:off x="539552" y="3789040"/>
            <a:ext cx="780053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자동차는 도시에서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갤론당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평균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16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마일 주행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  <a:defRPr/>
            </a:pP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도시연비가 가장 낮은 모델은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9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가장 높은 모델은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35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마일 주행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  <a:defRPr/>
            </a:pP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도시연비는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갤론당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17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마일을 중심으로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14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(25%)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19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마일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(75%)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사이에 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defRPr/>
            </a:pP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몰려있음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F9E4AF86-A521-4504-980E-36AE64E685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836712"/>
            <a:ext cx="1324160" cy="3010320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5841082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294118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98DA3827-4BDD-4597-B4A1-C89280248472}"/>
              </a:ext>
            </a:extLst>
          </p:cNvPr>
          <p:cNvSpPr/>
          <p:nvPr/>
        </p:nvSpPr>
        <p:spPr>
          <a:xfrm>
            <a:off x="323528" y="3404846"/>
            <a:ext cx="7037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7.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문자변수 중  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manufacture(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제조회사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요약 통계량 확인</a:t>
            </a:r>
            <a:r>
              <a:rPr lang="en-US" altLang="ko-KR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0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7149DE2-F9B6-4EC6-98BC-8FE2739C8523}"/>
              </a:ext>
            </a:extLst>
          </p:cNvPr>
          <p:cNvSpPr/>
          <p:nvPr/>
        </p:nvSpPr>
        <p:spPr>
          <a:xfrm>
            <a:off x="671733" y="4111473"/>
            <a:ext cx="576061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자동차는 제조회사는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15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(unique)</a:t>
            </a:r>
          </a:p>
          <a:p>
            <a:pPr marL="342900" indent="-342900">
              <a:buFont typeface="+mj-ea"/>
              <a:buAutoNum type="circleNumDbPlain"/>
              <a:defRPr/>
            </a:pP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  <a:defRPr/>
            </a:pP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가장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많은 자동차 모델을 생성한 제조회사는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dodge(top)</a:t>
            </a:r>
          </a:p>
          <a:p>
            <a:pPr marL="342900" indent="-342900">
              <a:buFont typeface="+mj-ea"/>
              <a:buAutoNum type="circleNumDbPlain"/>
              <a:defRPr/>
            </a:pP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buFont typeface="+mj-ea"/>
              <a:buAutoNum type="circleNumDbPlain"/>
              <a:defRPr/>
            </a:pP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dodge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37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종의 모델은 생산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1600" b="1" dirty="0" err="1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freq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230A01E8-264E-4E76-9024-E0152CE3EB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1352" y="696010"/>
            <a:ext cx="1200318" cy="3057952"/>
          </a:xfrm>
          <a:prstGeom prst="rect">
            <a:avLst/>
          </a:prstGeom>
          <a:ln>
            <a:solidFill>
              <a:schemeClr val="bg2">
                <a:lumMod val="1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895754844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17347D"/>
      </a:dk1>
      <a:lt1>
        <a:srgbClr val="FFFFFF"/>
      </a:lt1>
      <a:dk2>
        <a:srgbClr val="3366CC"/>
      </a:dk2>
      <a:lt2>
        <a:srgbClr val="DDDDDD"/>
      </a:lt2>
      <a:accent1>
        <a:srgbClr val="77B7E7"/>
      </a:accent1>
      <a:accent2>
        <a:srgbClr val="FF9900"/>
      </a:accent2>
      <a:accent3>
        <a:srgbClr val="FFFFFF"/>
      </a:accent3>
      <a:accent4>
        <a:srgbClr val="122B6A"/>
      </a:accent4>
      <a:accent5>
        <a:srgbClr val="BDD8F1"/>
      </a:accent5>
      <a:accent6>
        <a:srgbClr val="E78A00"/>
      </a:accent6>
      <a:hlink>
        <a:srgbClr val="9999FF"/>
      </a:hlink>
      <a:folHlink>
        <a:srgbClr val="969696"/>
      </a:folHlink>
    </a:clrScheme>
    <a:fontScheme name="Default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17347D"/>
        </a:dk1>
        <a:lt1>
          <a:srgbClr val="FFFFFF"/>
        </a:lt1>
        <a:dk2>
          <a:srgbClr val="3366CC"/>
        </a:dk2>
        <a:lt2>
          <a:srgbClr val="DDDDDD"/>
        </a:lt2>
        <a:accent1>
          <a:srgbClr val="77B7E7"/>
        </a:accent1>
        <a:accent2>
          <a:srgbClr val="FF9900"/>
        </a:accent2>
        <a:accent3>
          <a:srgbClr val="FFFFFF"/>
        </a:accent3>
        <a:accent4>
          <a:srgbClr val="122B6A"/>
        </a:accent4>
        <a:accent5>
          <a:srgbClr val="BDD8F1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1B525F"/>
        </a:dk1>
        <a:lt1>
          <a:srgbClr val="FFFFFF"/>
        </a:lt1>
        <a:dk2>
          <a:srgbClr val="339966"/>
        </a:dk2>
        <a:lt2>
          <a:srgbClr val="DDDDDD"/>
        </a:lt2>
        <a:accent1>
          <a:srgbClr val="C5BA6B"/>
        </a:accent1>
        <a:accent2>
          <a:srgbClr val="669900"/>
        </a:accent2>
        <a:accent3>
          <a:srgbClr val="FFFFFF"/>
        </a:accent3>
        <a:accent4>
          <a:srgbClr val="154550"/>
        </a:accent4>
        <a:accent5>
          <a:srgbClr val="DFD9BA"/>
        </a:accent5>
        <a:accent6>
          <a:srgbClr val="5C8A00"/>
        </a:accent6>
        <a:hlink>
          <a:srgbClr val="E57C4D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191961"/>
        </a:dk1>
        <a:lt1>
          <a:srgbClr val="FFFFFF"/>
        </a:lt1>
        <a:dk2>
          <a:srgbClr val="5D4CDC"/>
        </a:dk2>
        <a:lt2>
          <a:srgbClr val="DDDDDD"/>
        </a:lt2>
        <a:accent1>
          <a:srgbClr val="31B36C"/>
        </a:accent1>
        <a:accent2>
          <a:srgbClr val="0099FF"/>
        </a:accent2>
        <a:accent3>
          <a:srgbClr val="FFFFFF"/>
        </a:accent3>
        <a:accent4>
          <a:srgbClr val="141452"/>
        </a:accent4>
        <a:accent5>
          <a:srgbClr val="ADD6BA"/>
        </a:accent5>
        <a:accent6>
          <a:srgbClr val="008AE7"/>
        </a:accent6>
        <a:hlink>
          <a:srgbClr val="A0963C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양식</Template>
  <TotalTime>3036</TotalTime>
  <Words>1627</Words>
  <Application>Microsoft Office PowerPoint</Application>
  <PresentationFormat>화면 슬라이드 쇼(4:3)</PresentationFormat>
  <Paragraphs>466</Paragraphs>
  <Slides>32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32</vt:i4>
      </vt:variant>
    </vt:vector>
  </HeadingPairs>
  <TitlesOfParts>
    <vt:vector size="37" baseType="lpstr">
      <vt:lpstr>맑은 고딕</vt:lpstr>
      <vt:lpstr>Arial</vt:lpstr>
      <vt:lpstr>Verdana</vt:lpstr>
      <vt:lpstr>Wingdings</vt:lpstr>
      <vt:lpstr>Default Design</vt:lpstr>
      <vt:lpstr>복습. 데이터 분석과 판다스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4장. 데이터 분석 기초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LHS</dc:creator>
  <cp:lastModifiedBy>ADMIN</cp:lastModifiedBy>
  <cp:revision>241</cp:revision>
  <cp:lastPrinted>2022-09-08T11:13:18Z</cp:lastPrinted>
  <dcterms:created xsi:type="dcterms:W3CDTF">2022-08-11T05:02:29Z</dcterms:created>
  <dcterms:modified xsi:type="dcterms:W3CDTF">2026-09-29T12:00:32Z</dcterms:modified>
</cp:coreProperties>
</file>