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12" r:id="rId2"/>
    <p:sldId id="386" r:id="rId3"/>
    <p:sldId id="387" r:id="rId4"/>
    <p:sldId id="388" r:id="rId5"/>
    <p:sldId id="320" r:id="rId6"/>
    <p:sldId id="389" r:id="rId7"/>
    <p:sldId id="383" r:id="rId8"/>
    <p:sldId id="390" r:id="rId9"/>
    <p:sldId id="373" r:id="rId10"/>
    <p:sldId id="391" r:id="rId11"/>
    <p:sldId id="392" r:id="rId12"/>
    <p:sldId id="394" r:id="rId13"/>
    <p:sldId id="395" r:id="rId14"/>
    <p:sldId id="396" r:id="rId15"/>
    <p:sldId id="397" r:id="rId16"/>
    <p:sldId id="398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6600"/>
    <a:srgbClr val="BCFC2C"/>
    <a:srgbClr val="D4FD77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20014" autoAdjust="0"/>
    <p:restoredTop sz="94660"/>
  </p:normalViewPr>
  <p:slideViewPr>
    <p:cSldViewPr>
      <p:cViewPr varScale="1">
        <p:scale>
          <a:sx n="106" d="100"/>
          <a:sy n="106" d="100"/>
        </p:scale>
        <p:origin x="984" y="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6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F9216BC-2BCA-4DD5-BE86-F2C7F82B53AF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24203FE3-0BE2-4B73-A3CE-B4703CE1EB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5306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83157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30449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5963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91112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583240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34047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311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17122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00497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25546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38468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65683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757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84124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2761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C4E54-2631-4529-BB83-1D21A6F35C67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F0CBD0-082A-47C5-9AEA-E966810D008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494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496" y="1370013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F289-03A1-48E1-9CE2-25427E95097B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9660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E3F66-FE49-4825-A77D-B5B8FD0A75AB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D94BA-AE01-4C86-ADA4-6099BC2BA4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9346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84053-A685-416D-B21C-9F4B53C98934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35145-396B-4676-BBD9-812951E37F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21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F28FA-182E-4EBA-8A3E-E8A9505BC989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507CB-4477-4ED9-ADD4-11A149EE32A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5441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446A9-A18F-46C4-9F8C-E2EEF1B6F9DD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B2E04-FDC9-4372-9E02-2FB1A5F939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614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77B50-7EBB-4650-A912-A4325B3D6937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943F9-9855-4D47-8C14-F0CB13BE1F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5650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E5161-6359-4A42-B417-2E1A22E7D347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75558-61B1-4676-9302-B92D389F04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16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566D-BF3E-44C6-80B1-BAD25E99DB1C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B9A88-C57D-44A4-8C5C-7EAD6F2A86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1330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F70E7-78B2-4297-A044-8FF750854E2C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4D7D9-CC2A-44AA-80D7-73D39B7B9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560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CFD59-8273-47D9-935B-6A615623A7A1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2920D-42C3-44C5-B520-2345D0B6BF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420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992" y="-27384"/>
            <a:ext cx="8045240" cy="763512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4CF537-6F32-415C-8AB8-D147454CE4D1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3711B65-86F8-4A28-9862-3103089496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4B5F5E9-D8D5-4B88-BC26-7F29F24C1D6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115256" y="78014"/>
            <a:ext cx="777224" cy="61468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3244670" y="5289049"/>
            <a:ext cx="3419377" cy="103084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2000" b="1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en-US" altLang="ko-KR" sz="20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algn="ctr">
              <a:buNone/>
            </a:pP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0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이한석</a:t>
            </a:r>
            <a:r>
              <a:rPr lang="ko-KR" altLang="en-US" sz="2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교수</a:t>
            </a:r>
            <a:endParaRPr lang="en-GB" altLang="en-US" sz="20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F6BFD68-1FEC-455F-A7E4-5A35B4000647}"/>
              </a:ext>
            </a:extLst>
          </p:cNvPr>
          <p:cNvSpPr txBox="1">
            <a:spLocks noChangeArrowheads="1"/>
          </p:cNvSpPr>
          <p:nvPr/>
        </p:nvSpPr>
        <p:spPr>
          <a:xfrm>
            <a:off x="1475656" y="552091"/>
            <a:ext cx="5976664" cy="8560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ko-KR" altLang="en-US" sz="48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전기공학 종합설계 </a:t>
            </a:r>
            <a:r>
              <a:rPr lang="en-US" altLang="ko-KR" sz="48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altLang="en-US" sz="48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8531397-ECE1-4758-B872-7406592E5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791" y="2110124"/>
            <a:ext cx="3999256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300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9C2706E-EA67-4837-A642-1E8B13C12B5E}"/>
              </a:ext>
            </a:extLst>
          </p:cNvPr>
          <p:cNvSpPr txBox="1"/>
          <p:nvPr/>
        </p:nvSpPr>
        <p:spPr>
          <a:xfrm>
            <a:off x="611560" y="1844824"/>
            <a:ext cx="7362307" cy="4524315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i="0">
                <a:effectLst/>
                <a:latin typeface="+mn-ea"/>
              </a:rPr>
              <a:t>from gpiozero import Button </a:t>
            </a:r>
          </a:p>
          <a:p>
            <a:r>
              <a:rPr lang="en-US" altLang="ko-KR" b="1" i="0">
                <a:effectLst/>
                <a:latin typeface="+mn-ea"/>
              </a:rPr>
              <a:t>from </a:t>
            </a:r>
            <a:r>
              <a:rPr lang="en-US" altLang="ko-KR" b="1">
                <a:latin typeface="+mn-ea"/>
              </a:rPr>
              <a:t>signal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 i="0">
                <a:effectLst/>
                <a:latin typeface="+mn-ea"/>
              </a:rPr>
              <a:t>import pause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but = Button(17)  </a:t>
            </a: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def press_but( ):</a:t>
            </a:r>
          </a:p>
          <a:p>
            <a:r>
              <a:rPr lang="en-US" altLang="ko-KR" b="1">
                <a:latin typeface="+mn-ea"/>
              </a:rPr>
              <a:t>     print(“Button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>
                <a:latin typeface="+mn-ea"/>
              </a:rPr>
              <a:t>on”)</a:t>
            </a: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def release_but( ):</a:t>
            </a:r>
          </a:p>
          <a:p>
            <a:r>
              <a:rPr lang="en-US" altLang="ko-KR" b="1">
                <a:latin typeface="+mn-ea"/>
              </a:rPr>
              <a:t>     print(“Button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>
                <a:latin typeface="+mn-ea"/>
              </a:rPr>
              <a:t>off”)</a:t>
            </a: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but.when_pressed = press_but    #( )</a:t>
            </a:r>
            <a:r>
              <a:rPr lang="ko-KR" altLang="en-US" b="1">
                <a:latin typeface="+mn-ea"/>
              </a:rPr>
              <a:t>없음</a:t>
            </a:r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but.when_released = release_but  #( )</a:t>
            </a:r>
            <a:r>
              <a:rPr lang="ko-KR" altLang="en-US" b="1">
                <a:latin typeface="+mn-ea"/>
              </a:rPr>
              <a:t>없음</a:t>
            </a:r>
            <a:endParaRPr lang="en-US" altLang="ko-KR" b="1">
              <a:latin typeface="+mn-ea"/>
            </a:endParaRP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pause( )</a:t>
            </a:r>
          </a:p>
          <a:p>
            <a:r>
              <a:rPr lang="ko-KR" altLang="en-US" b="1">
                <a:latin typeface="+mn-ea"/>
              </a:rPr>
              <a:t> </a:t>
            </a:r>
            <a:endParaRPr lang="ko-KR" altLang="en-US" b="1" dirty="0">
              <a:latin typeface="+mn-ea"/>
            </a:endParaRPr>
          </a:p>
        </p:txBody>
      </p:sp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라즈베리파이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err="1">
                          <a:solidFill>
                            <a:schemeClr val="tx1"/>
                          </a:solidFill>
                        </a:rPr>
                        <a:t>범용핀인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GPIO17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번 핀에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SW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를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연결하고</a:t>
                      </a:r>
                      <a:endParaRPr lang="en-US" altLang="ko-KR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입력의 상태를 출력하시오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0872823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7722348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166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24068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버튼으로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제어</a:t>
                      </a:r>
                      <a:endParaRPr lang="en-US" altLang="ko-KR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스위치가 눌리면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에 불이 들어오도록 하시오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. GPIO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포트는 본인이 원하는 번호로 선택하시오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0F122A40-A5C5-4951-A902-8601A6D61A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948" y="1782205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2083D33-3146-4138-A249-4149F2685A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2420888"/>
            <a:ext cx="5425500" cy="3936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18953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909DC1B-E39C-4247-9632-61B05314C114}"/>
              </a:ext>
            </a:extLst>
          </p:cNvPr>
          <p:cNvSpPr txBox="1"/>
          <p:nvPr/>
        </p:nvSpPr>
        <p:spPr>
          <a:xfrm>
            <a:off x="757074" y="1412776"/>
            <a:ext cx="7343318" cy="48013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i="0">
                <a:effectLst/>
                <a:latin typeface="+mn-ea"/>
              </a:rPr>
              <a:t>from gpiozero import </a:t>
            </a:r>
            <a:r>
              <a:rPr lang="en-US" altLang="ko-KR" b="1">
                <a:latin typeface="+mn-ea"/>
              </a:rPr>
              <a:t>LED,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 i="0">
                <a:effectLst/>
                <a:latin typeface="+mn-ea"/>
              </a:rPr>
              <a:t>Button </a:t>
            </a:r>
          </a:p>
          <a:p>
            <a:r>
              <a:rPr lang="en-US" altLang="ko-KR" b="1" i="0">
                <a:effectLst/>
                <a:latin typeface="+mn-ea"/>
              </a:rPr>
              <a:t>from </a:t>
            </a:r>
            <a:r>
              <a:rPr lang="en-US" altLang="ko-KR" b="1">
                <a:latin typeface="+mn-ea"/>
              </a:rPr>
              <a:t>signal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 i="0">
                <a:effectLst/>
                <a:latin typeface="+mn-ea"/>
              </a:rPr>
              <a:t>import pause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>
                <a:latin typeface="+mn-ea"/>
              </a:rPr>
              <a:t>led = LED(27)</a:t>
            </a:r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but = Button(17)  </a:t>
            </a: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def press_but( ):</a:t>
            </a:r>
          </a:p>
          <a:p>
            <a:r>
              <a:rPr lang="en-US" altLang="ko-KR" b="1">
                <a:latin typeface="+mn-ea"/>
              </a:rPr>
              <a:t>     print(“Button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>
                <a:latin typeface="+mn-ea"/>
              </a:rPr>
              <a:t>on”)</a:t>
            </a:r>
          </a:p>
          <a:p>
            <a:r>
              <a:rPr lang="en-US" altLang="ko-KR" b="1">
                <a:latin typeface="+mn-ea"/>
              </a:rPr>
              <a:t>     led.on( )</a:t>
            </a:r>
          </a:p>
          <a:p>
            <a:r>
              <a:rPr lang="en-US" altLang="ko-KR" b="1">
                <a:latin typeface="+mn-ea"/>
              </a:rPr>
              <a:t>def release_but( ):</a:t>
            </a:r>
          </a:p>
          <a:p>
            <a:r>
              <a:rPr lang="en-US" altLang="ko-KR" b="1">
                <a:latin typeface="+mn-ea"/>
              </a:rPr>
              <a:t>     print(“Button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>
                <a:latin typeface="+mn-ea"/>
              </a:rPr>
              <a:t>off”)</a:t>
            </a:r>
          </a:p>
          <a:p>
            <a:r>
              <a:rPr lang="en-US" altLang="ko-KR" b="1">
                <a:latin typeface="+mn-ea"/>
              </a:rPr>
              <a:t>     led.off( )</a:t>
            </a:r>
          </a:p>
          <a:p>
            <a:r>
              <a:rPr lang="en-US" altLang="ko-KR" b="1">
                <a:latin typeface="+mn-ea"/>
              </a:rPr>
              <a:t>but.when_pressed = press_but    #( )</a:t>
            </a:r>
            <a:r>
              <a:rPr lang="ko-KR" altLang="en-US" b="1">
                <a:latin typeface="+mn-ea"/>
              </a:rPr>
              <a:t>없음</a:t>
            </a:r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but.when_released = release_but  #( )</a:t>
            </a:r>
            <a:r>
              <a:rPr lang="ko-KR" altLang="en-US" b="1">
                <a:latin typeface="+mn-ea"/>
              </a:rPr>
              <a:t>없음</a:t>
            </a:r>
            <a:endParaRPr lang="en-US" altLang="ko-KR" b="1">
              <a:latin typeface="+mn-ea"/>
            </a:endParaRP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pause( )</a:t>
            </a:r>
          </a:p>
          <a:p>
            <a:endParaRPr lang="ko-KR" altLang="en-US" b="1">
              <a:latin typeface="+mn-ea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9B027D75-FA88-452B-880D-136178DBE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836712"/>
            <a:ext cx="1512168" cy="3600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답중 하나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303772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3">
            <a:extLst>
              <a:ext uri="{FF2B5EF4-FFF2-40B4-BE49-F238E27FC236}">
                <a16:creationId xmlns:a16="http://schemas.microsoft.com/office/drawing/2014/main" id="{CCAFC654-133D-4E50-86CE-7EA95C03B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849" y="505668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상승엣지</a:t>
            </a: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하강엣지 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15A6B97-39F5-4CB3-BE87-0B251B937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12" y="1268760"/>
            <a:ext cx="3932423" cy="144171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0B20C93-BC59-49D3-A656-63994AB95F5F}"/>
              </a:ext>
            </a:extLst>
          </p:cNvPr>
          <p:cNvSpPr txBox="1"/>
          <p:nvPr/>
        </p:nvSpPr>
        <p:spPr>
          <a:xfrm>
            <a:off x="2195736" y="2806438"/>
            <a:ext cx="48245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상승엣지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신호가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바뀌는 순간</a:t>
            </a:r>
            <a:endParaRPr kumimoji="1" lang="en-US" altLang="ko-KR" sz="1600" b="1" i="0" ker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kumimoji="1" lang="en-US" altLang="ko-KR" sz="1600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하강엣지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신호가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kumimoji="1" lang="en-US" altLang="ko-KR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kumimoji="1" lang="ko-KR" altLang="en-US" sz="16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바뀌는 순간</a:t>
            </a:r>
            <a:endParaRPr lang="en-US" altLang="en-US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A5BC2F42-605C-4EA5-B2C2-75D6FBB50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869" y="3690115"/>
            <a:ext cx="7508690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채터링</a:t>
            </a: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(Chattering), 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바운싱</a:t>
            </a: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(Bouncing) , 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노이즈</a:t>
            </a:r>
            <a:r>
              <a:rPr kumimoji="1" lang="en-US" altLang="ko-KR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(Noise)</a:t>
            </a:r>
            <a:r>
              <a:rPr kumimoji="1" lang="ko-KR" altLang="en-US" sz="20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26BFE9-6C52-47A9-807A-D611748F9705}"/>
              </a:ext>
            </a:extLst>
          </p:cNvPr>
          <p:cNvSpPr txBox="1"/>
          <p:nvPr/>
        </p:nvSpPr>
        <p:spPr>
          <a:xfrm>
            <a:off x="853659" y="4252358"/>
            <a:ext cx="75086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kumimoji="1" lang="en-US" altLang="ko-KR" sz="18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kumimoji="1" lang="ko-KR" altLang="en-US" sz="1800" b="1" i="0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스위치</a:t>
            </a:r>
            <a:r>
              <a:rPr kumimoji="1" lang="ko-KR" altLang="en-US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물리적인 접점이 붙거나 떨어질때 기계적 진동으로 인해   </a:t>
            </a:r>
            <a:endParaRPr kumimoji="1" lang="en-US" altLang="ko-KR" b="1" ker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kumimoji="1" lang="en-US" altLang="ko-KR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짧은 시간동안 접점이 여러번 </a:t>
            </a:r>
            <a:r>
              <a:rPr kumimoji="1" lang="en-US" altLang="ko-KR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ON</a:t>
            </a:r>
            <a:r>
              <a:rPr kumimoji="1" lang="ko-KR" altLang="en-US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kumimoji="1" lang="en-US" altLang="ko-KR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OFF</a:t>
            </a:r>
            <a:r>
              <a:rPr kumimoji="1" lang="ko-KR" altLang="en-US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반복하는 현상</a:t>
            </a:r>
            <a:r>
              <a:rPr kumimoji="1" lang="en-US" altLang="ko-KR" b="1" ker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  <a:endParaRPr kumimoji="1" lang="en-US" altLang="ko-KR" sz="1800" b="1" i="0" ker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B31ACD8B-5AA1-462D-85FB-BB0CEE9D5C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5856" y="5004635"/>
            <a:ext cx="2229889" cy="1491194"/>
          </a:xfrm>
          <a:prstGeom prst="rect">
            <a:avLst/>
          </a:prstGeom>
        </p:spPr>
      </p:pic>
      <p:sp>
        <p:nvSpPr>
          <p:cNvPr id="10" name="모서리가 둥근 직사각형 12">
            <a:extLst>
              <a:ext uri="{FF2B5EF4-FFF2-40B4-BE49-F238E27FC236}">
                <a16:creationId xmlns:a16="http://schemas.microsoft.com/office/drawing/2014/main" id="{B5504AEC-167F-41FA-A7DD-CF974EB98BC8}"/>
              </a:ext>
            </a:extLst>
          </p:cNvPr>
          <p:cNvSpPr/>
          <p:nvPr/>
        </p:nvSpPr>
        <p:spPr>
          <a:xfrm>
            <a:off x="6878615" y="6382384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72399686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909DC1B-E39C-4247-9632-61B05314C114}"/>
              </a:ext>
            </a:extLst>
          </p:cNvPr>
          <p:cNvSpPr txBox="1"/>
          <p:nvPr/>
        </p:nvSpPr>
        <p:spPr>
          <a:xfrm>
            <a:off x="757074" y="1412776"/>
            <a:ext cx="7343318" cy="48013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i="0">
                <a:effectLst/>
                <a:latin typeface="+mn-ea"/>
              </a:rPr>
              <a:t>from gpiozero import </a:t>
            </a:r>
            <a:r>
              <a:rPr lang="en-US" altLang="ko-KR" b="1">
                <a:latin typeface="+mn-ea"/>
              </a:rPr>
              <a:t>LED,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 i="0">
                <a:effectLst/>
                <a:latin typeface="+mn-ea"/>
              </a:rPr>
              <a:t>Button </a:t>
            </a:r>
          </a:p>
          <a:p>
            <a:r>
              <a:rPr lang="en-US" altLang="ko-KR" b="1" i="0">
                <a:effectLst/>
                <a:latin typeface="+mn-ea"/>
              </a:rPr>
              <a:t>from </a:t>
            </a:r>
            <a:r>
              <a:rPr lang="en-US" altLang="ko-KR" b="1">
                <a:latin typeface="+mn-ea"/>
              </a:rPr>
              <a:t>signal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 i="0">
                <a:effectLst/>
                <a:latin typeface="+mn-ea"/>
              </a:rPr>
              <a:t>import pause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>
                <a:latin typeface="+mn-ea"/>
              </a:rPr>
              <a:t>led = LED(27)</a:t>
            </a:r>
            <a:endParaRPr lang="en-US" altLang="ko-KR" b="1" i="0">
              <a:effectLst/>
              <a:latin typeface="+mn-ea"/>
            </a:endParaRPr>
          </a:p>
          <a:p>
            <a:r>
              <a:rPr lang="en-US" altLang="ko-KR" b="1">
                <a:latin typeface="+mn-ea"/>
              </a:rPr>
              <a:t>but = Button(17,bounce_time = 0.2)  #</a:t>
            </a:r>
            <a:r>
              <a:rPr lang="ko-KR" altLang="en-US" b="1">
                <a:latin typeface="+mn-ea"/>
              </a:rPr>
              <a:t>바운스 타임 </a:t>
            </a:r>
            <a:r>
              <a:rPr lang="en-US" altLang="ko-KR" b="1">
                <a:latin typeface="+mn-ea"/>
              </a:rPr>
              <a:t>0.2</a:t>
            </a:r>
            <a:r>
              <a:rPr lang="ko-KR" altLang="en-US" b="1">
                <a:latin typeface="+mn-ea"/>
              </a:rPr>
              <a:t>초 설정</a:t>
            </a:r>
            <a:endParaRPr lang="en-US" altLang="ko-KR" b="1">
              <a:latin typeface="+mn-ea"/>
            </a:endParaRP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def press_but( ):</a:t>
            </a:r>
          </a:p>
          <a:p>
            <a:r>
              <a:rPr lang="en-US" altLang="ko-KR" b="1">
                <a:latin typeface="+mn-ea"/>
              </a:rPr>
              <a:t>     print(“Button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>
                <a:latin typeface="+mn-ea"/>
              </a:rPr>
              <a:t>on”)</a:t>
            </a:r>
          </a:p>
          <a:p>
            <a:r>
              <a:rPr lang="en-US" altLang="ko-KR" b="1">
                <a:latin typeface="+mn-ea"/>
              </a:rPr>
              <a:t>     led.on( )</a:t>
            </a:r>
          </a:p>
          <a:p>
            <a:r>
              <a:rPr lang="en-US" altLang="ko-KR" b="1">
                <a:latin typeface="+mn-ea"/>
              </a:rPr>
              <a:t>def release_but( ):</a:t>
            </a:r>
          </a:p>
          <a:p>
            <a:r>
              <a:rPr lang="en-US" altLang="ko-KR" b="1">
                <a:latin typeface="+mn-ea"/>
              </a:rPr>
              <a:t>     print(“Button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>
                <a:latin typeface="+mn-ea"/>
              </a:rPr>
              <a:t>off”)</a:t>
            </a:r>
          </a:p>
          <a:p>
            <a:r>
              <a:rPr lang="en-US" altLang="ko-KR" b="1">
                <a:latin typeface="+mn-ea"/>
              </a:rPr>
              <a:t>     led.off( )</a:t>
            </a:r>
          </a:p>
          <a:p>
            <a:r>
              <a:rPr lang="en-US" altLang="ko-KR" b="1">
                <a:latin typeface="+mn-ea"/>
              </a:rPr>
              <a:t>but.when_pressed = press_but    #( )</a:t>
            </a:r>
            <a:r>
              <a:rPr lang="ko-KR" altLang="en-US" b="1">
                <a:latin typeface="+mn-ea"/>
              </a:rPr>
              <a:t>없음</a:t>
            </a:r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but.when_released = release_but  #( )</a:t>
            </a:r>
            <a:r>
              <a:rPr lang="ko-KR" altLang="en-US" b="1">
                <a:latin typeface="+mn-ea"/>
              </a:rPr>
              <a:t>없음</a:t>
            </a:r>
            <a:endParaRPr lang="en-US" altLang="ko-KR" b="1">
              <a:latin typeface="+mn-ea"/>
            </a:endParaRP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pause( )</a:t>
            </a:r>
          </a:p>
          <a:p>
            <a:endParaRPr lang="ko-KR" altLang="en-US" b="1">
              <a:latin typeface="+mn-ea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9B027D75-FA88-452B-880D-136178DBE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836712"/>
            <a:ext cx="3096344" cy="3600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답중 하나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바운스처리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089239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772234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166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24068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버튼 카운터</a:t>
                      </a:r>
                      <a:endParaRPr lang="en-US" altLang="ko-KR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스위치가 눌린 횟수를 표시하시오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7565255-9B2A-44DF-9FA8-6BAF626A05CA}"/>
              </a:ext>
            </a:extLst>
          </p:cNvPr>
          <p:cNvSpPr txBox="1"/>
          <p:nvPr/>
        </p:nvSpPr>
        <p:spPr>
          <a:xfrm>
            <a:off x="1187624" y="1772816"/>
            <a:ext cx="6263947" cy="42473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i="0">
                <a:effectLst/>
                <a:latin typeface="+mn-ea"/>
              </a:rPr>
              <a:t>from gpiozero import Button </a:t>
            </a:r>
          </a:p>
          <a:p>
            <a:r>
              <a:rPr lang="en-US" altLang="ko-KR" b="1" i="0">
                <a:effectLst/>
                <a:latin typeface="+mn-ea"/>
              </a:rPr>
              <a:t>from </a:t>
            </a:r>
            <a:r>
              <a:rPr lang="en-US" altLang="ko-KR" b="1">
                <a:latin typeface="+mn-ea"/>
              </a:rPr>
              <a:t>signal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 i="0">
                <a:effectLst/>
                <a:latin typeface="+mn-ea"/>
              </a:rPr>
              <a:t>import pause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but = Button(17, bounce_time=0.1)  </a:t>
            </a:r>
          </a:p>
          <a:p>
            <a:r>
              <a:rPr lang="en-US" altLang="ko-KR" b="1">
                <a:latin typeface="+mn-ea"/>
              </a:rPr>
              <a:t>count =0</a:t>
            </a: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def press_but( ):</a:t>
            </a:r>
          </a:p>
          <a:p>
            <a:r>
              <a:rPr lang="en-US" altLang="ko-KR" b="1">
                <a:latin typeface="+mn-ea"/>
              </a:rPr>
              <a:t>     global count</a:t>
            </a:r>
          </a:p>
          <a:p>
            <a:r>
              <a:rPr lang="en-US" altLang="ko-KR" b="1">
                <a:latin typeface="+mn-ea"/>
              </a:rPr>
              <a:t>     count += 1</a:t>
            </a:r>
          </a:p>
          <a:p>
            <a:r>
              <a:rPr lang="en-US" altLang="ko-KR" b="1">
                <a:latin typeface="+mn-ea"/>
              </a:rPr>
              <a:t>     print(count)</a:t>
            </a: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but.when_pressed = press_but    </a:t>
            </a: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pause( )</a:t>
            </a:r>
          </a:p>
          <a:p>
            <a:endParaRPr lang="ko-KR" altLang="en-US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30518273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7722348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166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24068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토글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latinLnBrk="1"/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스위치가 눌릴 때마다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상태가 변경되도록 프로그램을 작성하시오 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A98364D2-26AA-44BE-AC4C-5E7AAF69F3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2060848"/>
            <a:ext cx="5148064" cy="3734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985022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98A3645-C8F5-43AB-863D-3903C84B80EC}"/>
              </a:ext>
            </a:extLst>
          </p:cNvPr>
          <p:cNvSpPr txBox="1"/>
          <p:nvPr/>
        </p:nvSpPr>
        <p:spPr>
          <a:xfrm>
            <a:off x="2843808" y="1556792"/>
            <a:ext cx="4392488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i="0">
                <a:effectLst/>
                <a:latin typeface="+mn-ea"/>
              </a:rPr>
              <a:t>from gpiozero import Button </a:t>
            </a:r>
          </a:p>
          <a:p>
            <a:r>
              <a:rPr lang="en-US" altLang="ko-KR" b="1" i="0">
                <a:effectLst/>
                <a:latin typeface="+mn-ea"/>
              </a:rPr>
              <a:t>from </a:t>
            </a:r>
            <a:r>
              <a:rPr lang="en-US" altLang="ko-KR" b="1">
                <a:latin typeface="+mn-ea"/>
              </a:rPr>
              <a:t>signal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 i="0">
                <a:effectLst/>
                <a:latin typeface="+mn-ea"/>
              </a:rPr>
              <a:t>import pause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but = Button(17, bounce_time=0.1)  </a:t>
            </a:r>
          </a:p>
          <a:p>
            <a:r>
              <a:rPr lang="en-US" altLang="ko-KR" b="1">
                <a:latin typeface="+mn-ea"/>
              </a:rPr>
              <a:t>count =0</a:t>
            </a: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def press_but( ):</a:t>
            </a:r>
          </a:p>
          <a:p>
            <a:r>
              <a:rPr lang="en-US" altLang="ko-KR" b="1">
                <a:latin typeface="+mn-ea"/>
              </a:rPr>
              <a:t>     global count</a:t>
            </a:r>
          </a:p>
          <a:p>
            <a:r>
              <a:rPr lang="en-US" altLang="ko-KR" b="1">
                <a:latin typeface="+mn-ea"/>
              </a:rPr>
              <a:t>     count += 1</a:t>
            </a:r>
          </a:p>
          <a:p>
            <a:r>
              <a:rPr lang="en-US" altLang="ko-KR" b="1">
                <a:latin typeface="+mn-ea"/>
              </a:rPr>
              <a:t>     print(count)</a:t>
            </a:r>
          </a:p>
          <a:p>
            <a:r>
              <a:rPr lang="en-US" altLang="ko-KR" b="1">
                <a:latin typeface="+mn-ea"/>
              </a:rPr>
              <a:t>     led.toggle( )</a:t>
            </a: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but.when_pressed = press_but    </a:t>
            </a: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pause( )</a:t>
            </a:r>
          </a:p>
          <a:p>
            <a:endParaRPr lang="ko-KR" altLang="en-US" b="1">
              <a:latin typeface="+mn-ea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2E29B166-EB33-4A3C-93C5-F2B3B6D94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836712"/>
            <a:ext cx="1512168" cy="3600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답중 하나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25049175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16632"/>
            <a:ext cx="6048672" cy="726888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3.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PWM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제어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i="1" dirty="0">
                <a:solidFill>
                  <a:schemeClr val="tx1"/>
                </a:solidFill>
                <a:latin typeface="+mn-ea"/>
              </a:rPr>
              <a:t>부천대학교 </a:t>
            </a:r>
            <a:r>
              <a:rPr lang="ko-KR" altLang="en-US" sz="1200" b="1" i="1" dirty="0" err="1">
                <a:solidFill>
                  <a:schemeClr val="tx1"/>
                </a:solidFill>
                <a:latin typeface="+mn-ea"/>
              </a:rPr>
              <a:t>전기과</a:t>
            </a:r>
            <a:endParaRPr lang="ko-KR" altLang="en-US" sz="1200" b="1" i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Rectangle 3">
            <a:extLst>
              <a:ext uri="{FF2B5EF4-FFF2-40B4-BE49-F238E27FC236}">
                <a16:creationId xmlns:a16="http://schemas.microsoft.com/office/drawing/2014/main" id="{9735A2DE-61FF-4478-98C7-18DCA2E4BE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984234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PWM(Pulse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Width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Modulation)</a:t>
            </a: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제어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916492E-19BF-433E-9091-8C72A75F1798}"/>
              </a:ext>
            </a:extLst>
          </p:cNvPr>
          <p:cNvSpPr/>
          <p:nvPr/>
        </p:nvSpPr>
        <p:spPr>
          <a:xfrm>
            <a:off x="627902" y="1518138"/>
            <a:ext cx="63923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 “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디지털 신호에서 펄스의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 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폭을 조절하는 제어방식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”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ko-KR" altLang="en-US" sz="1800" b="1" i="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8" name="Picture 3">
            <a:extLst>
              <a:ext uri="{FF2B5EF4-FFF2-40B4-BE49-F238E27FC236}">
                <a16:creationId xmlns:a16="http://schemas.microsoft.com/office/drawing/2014/main" id="{B864809E-E39D-46F2-9E87-D1DF0DE254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3968" y="3975703"/>
            <a:ext cx="3558466" cy="1324684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19" name="Picture 4">
            <a:extLst>
              <a:ext uri="{FF2B5EF4-FFF2-40B4-BE49-F238E27FC236}">
                <a16:creationId xmlns:a16="http://schemas.microsoft.com/office/drawing/2014/main" id="{770FA0F3-F4D0-408E-A03E-CDE7387F9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8921" y="3945422"/>
            <a:ext cx="2915813" cy="1726321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86B5E130-D8AA-412F-8934-9779D118406A}"/>
              </a:ext>
            </a:extLst>
          </p:cNvPr>
          <p:cNvSpPr/>
          <p:nvPr/>
        </p:nvSpPr>
        <p:spPr>
          <a:xfrm>
            <a:off x="683231" y="2863792"/>
            <a:ext cx="38071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ó"/>
            </a:pP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“</a:t>
            </a:r>
            <a:r>
              <a:rPr lang="ko-KR" altLang="en-US" sz="1800" b="1" i="0" dirty="0" err="1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펄스한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 주기당 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H</a:t>
            </a:r>
            <a:r>
              <a:rPr lang="ko-KR" altLang="en-US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 신호의 비율</a:t>
            </a:r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  <a:sym typeface="Wingdings" pitchFamily="2" charset="2"/>
              </a:rPr>
              <a:t>”</a:t>
            </a:r>
          </a:p>
          <a:p>
            <a:pPr algn="l"/>
            <a:r>
              <a:rPr lang="en-US" altLang="ko-KR" sz="1800" b="1" i="0" dirty="0">
                <a:solidFill>
                  <a:schemeClr val="bg2">
                    <a:lumMod val="10000"/>
                  </a:schemeClr>
                </a:solidFill>
              </a:rPr>
              <a:t> </a:t>
            </a:r>
            <a:endParaRPr lang="ko-KR" altLang="en-US" sz="1800" b="1" i="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1" name="Rectangle 3">
            <a:extLst>
              <a:ext uri="{FF2B5EF4-FFF2-40B4-BE49-F238E27FC236}">
                <a16:creationId xmlns:a16="http://schemas.microsoft.com/office/drawing/2014/main" id="{F319372B-F98D-42FA-B2A1-BDEDD9B06C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228037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듀티비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Duty rate) 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CDDB31BD-D57D-4624-9D8A-D487F8003EB4}"/>
              </a:ext>
            </a:extLst>
          </p:cNvPr>
          <p:cNvSpPr/>
          <p:nvPr/>
        </p:nvSpPr>
        <p:spPr>
          <a:xfrm>
            <a:off x="1128921" y="5877272"/>
            <a:ext cx="488323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ko-KR" altLang="en-US" sz="1400" b="1" i="0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튜티비가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클수록  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H</a:t>
            </a:r>
            <a:r>
              <a:rPr lang="ko-KR" altLang="en-US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 신호의 길이가 </a:t>
            </a:r>
            <a:r>
              <a:rPr lang="ko-KR" altLang="en-US" sz="1400" b="1" i="0" dirty="0" err="1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  <a:sym typeface="Wingdings" pitchFamily="2" charset="2"/>
              </a:rPr>
              <a:t>길어짐</a:t>
            </a:r>
            <a:r>
              <a:rPr lang="en-US" altLang="ko-KR" sz="1400" b="1" i="0" dirty="0">
                <a:solidFill>
                  <a:schemeClr val="bg2">
                    <a:lumMod val="10000"/>
                  </a:schemeClr>
                </a:solidFill>
                <a:latin typeface="+mj-ea"/>
                <a:ea typeface="+mj-ea"/>
              </a:rPr>
              <a:t> </a:t>
            </a:r>
            <a:endParaRPr lang="ko-KR" altLang="en-US" sz="1400" b="1" i="0" dirty="0">
              <a:solidFill>
                <a:schemeClr val="bg2">
                  <a:lumMod val="1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921472196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>
            <a:extLst>
              <a:ext uri="{FF2B5EF4-FFF2-40B4-BE49-F238E27FC236}">
                <a16:creationId xmlns:a16="http://schemas.microsoft.com/office/drawing/2014/main" id="{9CE4F0EF-432E-432F-A428-7318CAC155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692696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마이크로파이썬의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PWMLED( )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클래스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8" name="표 5">
            <a:extLst>
              <a:ext uri="{FF2B5EF4-FFF2-40B4-BE49-F238E27FC236}">
                <a16:creationId xmlns:a16="http://schemas.microsoft.com/office/drawing/2014/main" id="{7BE31224-D6F2-4433-AF85-2C3BB305478D}"/>
              </a:ext>
            </a:extLst>
          </p:cNvPr>
          <p:cNvGraphicFramePr>
            <a:graphicFrameLocks noGrp="1"/>
          </p:cNvGraphicFramePr>
          <p:nvPr/>
        </p:nvGraphicFramePr>
        <p:xfrm>
          <a:off x="899592" y="1305998"/>
          <a:ext cx="6984776" cy="369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5222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179554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PWMLED(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Pin(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핀번호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지정된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핀에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PWM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신호</a:t>
                      </a: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발생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A5A147F-E124-443E-890C-F1A3BBC7C4E4}"/>
              </a:ext>
            </a:extLst>
          </p:cNvPr>
          <p:cNvSpPr txBox="1"/>
          <p:nvPr/>
        </p:nvSpPr>
        <p:spPr>
          <a:xfrm>
            <a:off x="827584" y="2060848"/>
            <a:ext cx="626469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600" b="1">
                <a:latin typeface="+mj-ea"/>
                <a:ea typeface="+mj-ea"/>
              </a:rPr>
              <a:t>PWMLED( )</a:t>
            </a:r>
            <a:r>
              <a:rPr lang="ko-KR" altLang="en-US" sz="1600" b="1">
                <a:latin typeface="+mj-ea"/>
                <a:ea typeface="+mj-ea"/>
              </a:rPr>
              <a:t>의 속성 </a:t>
            </a:r>
            <a:r>
              <a:rPr lang="en-US" altLang="ko-KR" sz="1600" b="1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1600" b="1" dirty="0"/>
          </a:p>
        </p:txBody>
      </p:sp>
      <p:graphicFrame>
        <p:nvGraphicFramePr>
          <p:cNvPr id="14" name="표 5">
            <a:extLst>
              <a:ext uri="{FF2B5EF4-FFF2-40B4-BE49-F238E27FC236}">
                <a16:creationId xmlns:a16="http://schemas.microsoft.com/office/drawing/2014/main" id="{6D4224D8-656E-420C-AA31-EA90B65979BE}"/>
              </a:ext>
            </a:extLst>
          </p:cNvPr>
          <p:cNvGraphicFramePr>
            <a:graphicFrameLocks noGrp="1"/>
          </p:cNvGraphicFramePr>
          <p:nvPr/>
        </p:nvGraphicFramePr>
        <p:xfrm>
          <a:off x="1187624" y="2539427"/>
          <a:ext cx="6984776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5040560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value[float]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현재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의 밝기를 나타냄</a:t>
                      </a:r>
                      <a:endParaRPr lang="en-US" altLang="ko-KR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범위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: 0.0(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듀티비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0%) ~ 1.0(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듀티비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100%)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graphicFrame>
        <p:nvGraphicFramePr>
          <p:cNvPr id="15" name="표 5">
            <a:extLst>
              <a:ext uri="{FF2B5EF4-FFF2-40B4-BE49-F238E27FC236}">
                <a16:creationId xmlns:a16="http://schemas.microsoft.com/office/drawing/2014/main" id="{5434AB4F-A472-4372-BC35-57E1CF03A299}"/>
              </a:ext>
            </a:extLst>
          </p:cNvPr>
          <p:cNvGraphicFramePr>
            <a:graphicFrameLocks noGrp="1"/>
          </p:cNvGraphicFramePr>
          <p:nvPr/>
        </p:nvGraphicFramePr>
        <p:xfrm>
          <a:off x="1187624" y="3319532"/>
          <a:ext cx="6984776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5040560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frequency[int]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- PWM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신호의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주파를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의미</a:t>
                      </a:r>
                      <a:endParaRPr lang="en-US" altLang="ko-KR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기본값은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100Hz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graphicFrame>
        <p:nvGraphicFramePr>
          <p:cNvPr id="16" name="표 5">
            <a:extLst>
              <a:ext uri="{FF2B5EF4-FFF2-40B4-BE49-F238E27FC236}">
                <a16:creationId xmlns:a16="http://schemas.microsoft.com/office/drawing/2014/main" id="{D3185295-67F4-480C-921A-659CB399EEE1}"/>
              </a:ext>
            </a:extLst>
          </p:cNvPr>
          <p:cNvGraphicFramePr>
            <a:graphicFrameLocks noGrp="1"/>
          </p:cNvGraphicFramePr>
          <p:nvPr/>
        </p:nvGraphicFramePr>
        <p:xfrm>
          <a:off x="1219582" y="4099637"/>
          <a:ext cx="6984776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5040560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is_active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- 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가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켜져있는지 여부를 반환</a:t>
                      </a:r>
                      <a:endParaRPr lang="en-US" altLang="ko-KR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- value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가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0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보다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크면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True, 0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이면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False 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4353498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A5A147F-E124-443E-890C-F1A3BBC7C4E4}"/>
              </a:ext>
            </a:extLst>
          </p:cNvPr>
          <p:cNvSpPr txBox="1"/>
          <p:nvPr/>
        </p:nvSpPr>
        <p:spPr>
          <a:xfrm>
            <a:off x="683568" y="1009988"/>
            <a:ext cx="626469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600" b="1">
                <a:latin typeface="+mj-ea"/>
                <a:ea typeface="+mj-ea"/>
              </a:rPr>
              <a:t>PWMLED</a:t>
            </a:r>
            <a:r>
              <a:rPr lang="ko-KR" altLang="en-US" sz="1600" b="1">
                <a:latin typeface="+mj-ea"/>
                <a:ea typeface="+mj-ea"/>
              </a:rPr>
              <a:t>의 메서드</a:t>
            </a:r>
            <a:r>
              <a:rPr lang="en-US" altLang="ko-KR" sz="1600" b="1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1600" b="1" dirty="0"/>
          </a:p>
        </p:txBody>
      </p:sp>
      <p:graphicFrame>
        <p:nvGraphicFramePr>
          <p:cNvPr id="14" name="표 5">
            <a:extLst>
              <a:ext uri="{FF2B5EF4-FFF2-40B4-BE49-F238E27FC236}">
                <a16:creationId xmlns:a16="http://schemas.microsoft.com/office/drawing/2014/main" id="{6D4224D8-656E-420C-AA31-EA90B65979BE}"/>
              </a:ext>
            </a:extLst>
          </p:cNvPr>
          <p:cNvGraphicFramePr>
            <a:graphicFrameLocks noGrp="1"/>
          </p:cNvGraphicFramePr>
          <p:nvPr/>
        </p:nvGraphicFramePr>
        <p:xfrm>
          <a:off x="1079611" y="1679327"/>
          <a:ext cx="7358753" cy="369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7610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6031143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on( 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buFontTx/>
                        <a:buChar char="-"/>
                      </a:pP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를 최대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밝기로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켬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(value=1.0)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graphicFrame>
        <p:nvGraphicFramePr>
          <p:cNvPr id="9" name="표 5">
            <a:extLst>
              <a:ext uri="{FF2B5EF4-FFF2-40B4-BE49-F238E27FC236}">
                <a16:creationId xmlns:a16="http://schemas.microsoft.com/office/drawing/2014/main" id="{68B117CB-3789-4A4C-AE3D-7BA163B249A3}"/>
              </a:ext>
            </a:extLst>
          </p:cNvPr>
          <p:cNvGraphicFramePr>
            <a:graphicFrameLocks noGrp="1"/>
          </p:cNvGraphicFramePr>
          <p:nvPr/>
        </p:nvGraphicFramePr>
        <p:xfrm>
          <a:off x="1101676" y="2209476"/>
          <a:ext cx="7358753" cy="369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4364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6054389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off( 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buFontTx/>
                        <a:buChar char="-"/>
                      </a:pP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를 완전히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끔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(value=0.0)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graphicFrame>
        <p:nvGraphicFramePr>
          <p:cNvPr id="11" name="표 5">
            <a:extLst>
              <a:ext uri="{FF2B5EF4-FFF2-40B4-BE49-F238E27FC236}">
                <a16:creationId xmlns:a16="http://schemas.microsoft.com/office/drawing/2014/main" id="{A80739F7-6E17-49DC-820B-BB7DC0C0E16A}"/>
              </a:ext>
            </a:extLst>
          </p:cNvPr>
          <p:cNvGraphicFramePr>
            <a:graphicFrameLocks noGrp="1"/>
          </p:cNvGraphicFramePr>
          <p:nvPr/>
        </p:nvGraphicFramePr>
        <p:xfrm>
          <a:off x="1101677" y="2785223"/>
          <a:ext cx="7358754" cy="369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4364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6054390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toggle( 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buFontTx/>
                        <a:buChar char="-"/>
                      </a:pP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의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상태를 반전시킴</a:t>
                      </a:r>
                      <a:endParaRPr lang="en-US" altLang="ko-KR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graphicFrame>
        <p:nvGraphicFramePr>
          <p:cNvPr id="12" name="표 5">
            <a:extLst>
              <a:ext uri="{FF2B5EF4-FFF2-40B4-BE49-F238E27FC236}">
                <a16:creationId xmlns:a16="http://schemas.microsoft.com/office/drawing/2014/main" id="{1AD57BAB-58B8-4D66-A273-7892241A1146}"/>
              </a:ext>
            </a:extLst>
          </p:cNvPr>
          <p:cNvGraphicFramePr>
            <a:graphicFrameLocks noGrp="1"/>
          </p:cNvGraphicFramePr>
          <p:nvPr/>
        </p:nvGraphicFramePr>
        <p:xfrm>
          <a:off x="1101676" y="3381514"/>
          <a:ext cx="7358755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4364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6054391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blink( 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buFontTx/>
                        <a:buChar char="-"/>
                      </a:pP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의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깜박이게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함</a:t>
                      </a:r>
                      <a:endParaRPr lang="en-US" altLang="ko-KR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285750" indent="-285750" latinLnBrk="1">
                        <a:buFontTx/>
                        <a:buChar char="-"/>
                      </a:pP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fade_in_time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과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fade_out_time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을 지정해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가 부드럽게 밝아졌다가 어두워지는 효과를 볼수 있음</a:t>
                      </a:r>
                      <a:endParaRPr lang="en-US" altLang="ko-KR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(ex)blink(on_time=1,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off_time1,fade_in_time=0,</a:t>
                      </a: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            fade_out_time, n=None, background=True)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endParaRPr lang="en-US" altLang="ko-KR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86479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/>
        </p:nvGraphicFramePr>
        <p:xfrm>
          <a:off x="467544" y="369093"/>
          <a:ext cx="8064896" cy="1018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7386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517510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26106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LED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밝기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변화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  <a:tr h="6526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GPIO14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번에 연결된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LED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 서서히 밝아졌다가 다시 어두워 지는 프로그램을 작성하시오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389902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37548918-1630-4081-9726-F757DDE67FC3}"/>
              </a:ext>
            </a:extLst>
          </p:cNvPr>
          <p:cNvSpPr txBox="1"/>
          <p:nvPr/>
        </p:nvSpPr>
        <p:spPr>
          <a:xfrm>
            <a:off x="4788024" y="2204864"/>
            <a:ext cx="3960440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u="none" strike="noStrike">
                <a:effectLst/>
                <a:latin typeface="+mn-ea"/>
              </a:rPr>
              <a:t>from gpiozero import PWMLED </a:t>
            </a:r>
          </a:p>
          <a:p>
            <a:r>
              <a:rPr lang="en-US" altLang="ko-KR" b="1" u="none" strike="noStrike">
                <a:effectLst/>
                <a:latin typeface="+mn-ea"/>
              </a:rPr>
              <a:t>from time import sleep </a:t>
            </a:r>
          </a:p>
          <a:p>
            <a:r>
              <a:rPr lang="en-US" altLang="ko-KR" b="1" u="none" strike="noStrike">
                <a:effectLst/>
                <a:latin typeface="+mn-ea"/>
              </a:rPr>
              <a:t>led = PWMLED(14) </a:t>
            </a:r>
          </a:p>
          <a:p>
            <a:r>
              <a:rPr lang="en-US" altLang="ko-KR" b="1" u="none" strike="noStrike">
                <a:effectLst/>
                <a:latin typeface="+mn-ea"/>
              </a:rPr>
              <a:t>try: </a:t>
            </a:r>
          </a:p>
          <a:p>
            <a:r>
              <a:rPr lang="en-US" altLang="ko-KR" b="1">
                <a:latin typeface="+mn-ea"/>
              </a:rPr>
              <a:t>  </a:t>
            </a:r>
            <a:r>
              <a:rPr lang="en-US" altLang="ko-KR" b="1" u="none" strike="noStrike">
                <a:effectLst/>
                <a:latin typeface="+mn-ea"/>
              </a:rPr>
              <a:t>while True: </a:t>
            </a:r>
          </a:p>
          <a:p>
            <a:r>
              <a:rPr lang="en-US" altLang="ko-KR" b="1">
                <a:latin typeface="+mn-ea"/>
              </a:rPr>
              <a:t>     </a:t>
            </a:r>
            <a:r>
              <a:rPr lang="en-US" altLang="ko-KR" b="1" u="none" strike="noStrike">
                <a:effectLst/>
                <a:latin typeface="+mn-ea"/>
              </a:rPr>
              <a:t>for val in range(0, 101): </a:t>
            </a:r>
          </a:p>
          <a:p>
            <a:r>
              <a:rPr lang="en-US" altLang="ko-KR" b="1">
                <a:latin typeface="+mn-ea"/>
              </a:rPr>
              <a:t>        </a:t>
            </a:r>
            <a:r>
              <a:rPr lang="en-US" altLang="ko-KR" b="1" u="none" strike="noStrike">
                <a:effectLst/>
                <a:latin typeface="+mn-ea"/>
              </a:rPr>
              <a:t>led.value = val / 100.0 </a:t>
            </a:r>
          </a:p>
          <a:p>
            <a:r>
              <a:rPr lang="en-US" altLang="ko-KR" b="1">
                <a:latin typeface="+mn-ea"/>
              </a:rPr>
              <a:t>        </a:t>
            </a:r>
            <a:r>
              <a:rPr lang="en-US" altLang="ko-KR" b="1" u="none" strike="noStrike">
                <a:effectLst/>
                <a:latin typeface="+mn-ea"/>
              </a:rPr>
              <a:t>sleep(0.01) </a:t>
            </a:r>
          </a:p>
          <a:p>
            <a:r>
              <a:rPr lang="en-US" altLang="ko-KR" b="1">
                <a:latin typeface="+mn-ea"/>
              </a:rPr>
              <a:t>    </a:t>
            </a:r>
            <a:r>
              <a:rPr lang="en-US" altLang="ko-KR" b="1" u="none" strike="noStrike">
                <a:effectLst/>
                <a:latin typeface="+mn-ea"/>
              </a:rPr>
              <a:t> for val in range(100, -1, -1):</a:t>
            </a:r>
          </a:p>
          <a:p>
            <a:r>
              <a:rPr lang="en-US" altLang="ko-KR" b="1">
                <a:latin typeface="+mn-ea"/>
              </a:rPr>
              <a:t>       </a:t>
            </a:r>
            <a:r>
              <a:rPr lang="en-US" altLang="ko-KR" b="1" u="none" strike="noStrike">
                <a:effectLst/>
                <a:latin typeface="+mn-ea"/>
              </a:rPr>
              <a:t> led.value = val / 100.0 </a:t>
            </a:r>
          </a:p>
          <a:p>
            <a:r>
              <a:rPr lang="en-US" altLang="ko-KR" b="1">
                <a:latin typeface="+mn-ea"/>
              </a:rPr>
              <a:t>        </a:t>
            </a:r>
            <a:r>
              <a:rPr lang="en-US" altLang="ko-KR" b="1" u="none" strike="noStrike">
                <a:effectLst/>
                <a:latin typeface="+mn-ea"/>
              </a:rPr>
              <a:t>sleep(0.01)</a:t>
            </a:r>
          </a:p>
          <a:p>
            <a:r>
              <a:rPr lang="en-US" altLang="ko-KR" b="1" i="0">
                <a:effectLst/>
                <a:latin typeface="+mn-ea"/>
              </a:rPr>
              <a:t>except KeyboardInterrupt:</a:t>
            </a:r>
          </a:p>
          <a:p>
            <a:r>
              <a:rPr lang="en-US" altLang="ko-KR" b="1" i="0">
                <a:effectLst/>
                <a:latin typeface="+mn-ea"/>
              </a:rPr>
              <a:t>     print(‘</a:t>
            </a:r>
            <a:r>
              <a:rPr lang="ko-KR" altLang="en-US" b="1" i="0">
                <a:effectLst/>
                <a:latin typeface="+mn-ea"/>
              </a:rPr>
              <a:t>사용자 중지</a:t>
            </a:r>
            <a:r>
              <a:rPr lang="en-US" altLang="ko-KR" b="1" i="0">
                <a:effectLst/>
                <a:latin typeface="+mn-ea"/>
              </a:rPr>
              <a:t>‘)</a:t>
            </a:r>
          </a:p>
          <a:p>
            <a:r>
              <a:rPr lang="en-US" altLang="ko-KR" b="1">
                <a:latin typeface="+mn-ea"/>
              </a:rPr>
              <a:t>     led.off( )</a:t>
            </a:r>
            <a:endParaRPr lang="ko-KR" altLang="en-US" b="1">
              <a:latin typeface="+mn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306B9A4-27BE-4A14-8645-099C44A69A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2348880"/>
            <a:ext cx="3960440" cy="310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070899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/>
        </p:nvGraphicFramePr>
        <p:xfrm>
          <a:off x="107504" y="283027"/>
          <a:ext cx="7722348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166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624068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26106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7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스위치를 누를때마다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LED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밝기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변화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  <a:tr h="6526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GPIO17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번에 연결된 스위치를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누를때마다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LED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 서서히 밝아졌다가 밝기가 최대가 되면 다시 어두워 지는 프로그램을 작성하시오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3899022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525EC5AE-29E1-45C9-B0F2-761C0F3BD4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64" y="2132856"/>
            <a:ext cx="5832648" cy="4188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243828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0C55E70-234E-495D-B7FE-67C23CE435A3}"/>
              </a:ext>
            </a:extLst>
          </p:cNvPr>
          <p:cNvSpPr txBox="1"/>
          <p:nvPr/>
        </p:nvSpPr>
        <p:spPr>
          <a:xfrm>
            <a:off x="615098" y="908720"/>
            <a:ext cx="4320480" cy="5509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 u="none" strike="noStrike">
                <a:effectLst/>
                <a:latin typeface="+mn-ea"/>
              </a:rPr>
              <a:t>from gpiozero import PWMLED </a:t>
            </a:r>
          </a:p>
          <a:p>
            <a:r>
              <a:rPr lang="en-US" altLang="ko-KR" sz="1600" b="1">
                <a:latin typeface="+mn-ea"/>
              </a:rPr>
              <a:t> 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from gpiozero import PWMLED 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from gpiozero import Button 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from signal import pause</a:t>
            </a:r>
          </a:p>
          <a:p>
            <a:endParaRPr lang="en-US" altLang="ko-KR" sz="1600" b="1" u="none" strike="noStrike">
              <a:effectLst/>
              <a:latin typeface="+mn-ea"/>
            </a:endParaRPr>
          </a:p>
          <a:p>
            <a:r>
              <a:rPr lang="en-US" altLang="ko-KR" sz="1600" b="1" u="none" strike="noStrike">
                <a:effectLst/>
                <a:latin typeface="+mn-ea"/>
              </a:rPr>
              <a:t>led = PWMLED(27) 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but = Button(17, bounce_time=0.1)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level =[0.0,0.1,0.2,0.3,0.4,0.5</a:t>
            </a:r>
          </a:p>
          <a:p>
            <a:r>
              <a:rPr lang="en-US" altLang="ko-KR" sz="1600" b="1">
                <a:latin typeface="+mn-ea"/>
              </a:rPr>
              <a:t>                            </a:t>
            </a:r>
            <a:r>
              <a:rPr lang="en-US" altLang="ko-KR" sz="1600" b="1" u="none" strike="noStrike">
                <a:effectLst/>
                <a:latin typeface="+mn-ea"/>
              </a:rPr>
              <a:t>,0.6,0.7,0.8,0.9,1.0]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count = 0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mode = 1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print(count)</a:t>
            </a:r>
          </a:p>
          <a:p>
            <a:endParaRPr lang="en-US" altLang="ko-KR" sz="1600" b="1" u="none" strike="noStrike">
              <a:effectLst/>
              <a:latin typeface="+mn-ea"/>
            </a:endParaRPr>
          </a:p>
          <a:p>
            <a:r>
              <a:rPr lang="en-US" altLang="ko-KR" sz="1600" b="1" u="none" strike="noStrike">
                <a:effectLst/>
                <a:latin typeface="+mn-ea"/>
              </a:rPr>
              <a:t>def press_but( ):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    global count,mode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    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    if mode == 1: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       count += 1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       led.value=level[count]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       if count== 10: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           mode = 0  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9EB79A8-AC80-4836-B76E-40E903D74C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476672"/>
            <a:ext cx="1512168" cy="3600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답중 하나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7652BE-EC87-4EAE-ADCD-D1E71CC16D6D}"/>
              </a:ext>
            </a:extLst>
          </p:cNvPr>
          <p:cNvSpPr txBox="1"/>
          <p:nvPr/>
        </p:nvSpPr>
        <p:spPr>
          <a:xfrm>
            <a:off x="4969933" y="908720"/>
            <a:ext cx="3744416" cy="25545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ko-KR" altLang="en-US" sz="1600" b="1" u="none" strike="noStrike">
                <a:effectLst/>
                <a:latin typeface="+mn-ea"/>
              </a:rPr>
              <a:t>　</a:t>
            </a:r>
            <a:r>
              <a:rPr lang="en-US" altLang="ko-KR" sz="1600" b="1" u="none" strike="noStrike">
                <a:effectLst/>
                <a:latin typeface="+mn-ea"/>
              </a:rPr>
              <a:t>else:  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      count -= 1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      led.value=level[count]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      if count== 0: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          mode = 1</a:t>
            </a:r>
            <a:r>
              <a:rPr lang="en-US" altLang="ko-KR" sz="1600" b="1">
                <a:latin typeface="+mn-ea"/>
              </a:rPr>
              <a:t> </a:t>
            </a:r>
            <a:endParaRPr lang="en-US" altLang="ko-KR" sz="1600" b="1" u="none" strike="noStrike">
              <a:effectLst/>
              <a:latin typeface="+mn-ea"/>
            </a:endParaRPr>
          </a:p>
          <a:p>
            <a:endParaRPr lang="en-US" altLang="ko-KR" sz="1600" b="1" u="none" strike="noStrike">
              <a:effectLst/>
              <a:latin typeface="+mn-ea"/>
            </a:endParaRPr>
          </a:p>
          <a:p>
            <a:r>
              <a:rPr lang="en-US" altLang="ko-KR" sz="1600" b="1" u="none" strike="noStrike">
                <a:effectLst/>
                <a:latin typeface="+mn-ea"/>
              </a:rPr>
              <a:t>but.when_pressed = press_but</a:t>
            </a:r>
          </a:p>
          <a:p>
            <a:r>
              <a:rPr lang="en-US" altLang="ko-KR" sz="1600" b="1">
                <a:latin typeface="+mn-ea"/>
              </a:rPr>
              <a:t>pause( )</a:t>
            </a:r>
          </a:p>
          <a:p>
            <a:r>
              <a:rPr lang="en-US" altLang="ko-KR" sz="1600" b="1" u="none" strike="noStrike">
                <a:effectLst/>
                <a:latin typeface="+mn-ea"/>
              </a:rPr>
              <a:t> </a:t>
            </a:r>
            <a:endParaRPr lang="ko-KR" altLang="en-US" sz="1600" b="1">
              <a:latin typeface="+mn-ea"/>
            </a:endParaRPr>
          </a:p>
          <a:p>
            <a:endParaRPr lang="ko-KR" altLang="en-US" sz="1600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96724172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9DD8D7A-CB3C-4360-9409-BCBFF1395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2996952"/>
            <a:ext cx="5821713" cy="221534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1A95943-0CF2-4B47-B8E7-7BA2178C58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4964" y="1412776"/>
            <a:ext cx="1828216" cy="1236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235202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Custom 343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90B0E3"/>
      </a:accent1>
      <a:accent2>
        <a:srgbClr val="6BA7F8"/>
      </a:accent2>
      <a:accent3>
        <a:srgbClr val="C3DBFC"/>
      </a:accent3>
      <a:accent4>
        <a:srgbClr val="0A2793"/>
      </a:accent4>
      <a:accent5>
        <a:srgbClr val="C0E8FD"/>
      </a:accent5>
      <a:accent6>
        <a:srgbClr val="6097E1"/>
      </a:accent6>
      <a:hlink>
        <a:srgbClr val="0B6DEF"/>
      </a:hlink>
      <a:folHlink>
        <a:srgbClr val="237DF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3442</TotalTime>
  <Words>992</Words>
  <Application>Microsoft Office PowerPoint</Application>
  <PresentationFormat>화면 슬라이드 쇼(4:3)</PresentationFormat>
  <Paragraphs>203</Paragraphs>
  <Slides>16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2" baseType="lpstr">
      <vt:lpstr>HY헤드라인M</vt:lpstr>
      <vt:lpstr>맑은 고딕</vt:lpstr>
      <vt:lpstr>Arial</vt:lpstr>
      <vt:lpstr>Calibri</vt:lpstr>
      <vt:lpstr>Wingdings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3. PWM 제어    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Lines PowerPoint Presentation</dc:title>
  <dc:creator>jontypearce</dc:creator>
  <cp:lastModifiedBy>ADMIN</cp:lastModifiedBy>
  <cp:revision>224</cp:revision>
  <cp:lastPrinted>2026-03-12T08:48:21Z</cp:lastPrinted>
  <dcterms:created xsi:type="dcterms:W3CDTF">2011-07-11T11:56:50Z</dcterms:created>
  <dcterms:modified xsi:type="dcterms:W3CDTF">2026-09-30T11:27:06Z</dcterms:modified>
</cp:coreProperties>
</file>