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12" r:id="rId2"/>
    <p:sldId id="340" r:id="rId3"/>
    <p:sldId id="268" r:id="rId4"/>
    <p:sldId id="266" r:id="rId5"/>
    <p:sldId id="366" r:id="rId6"/>
    <p:sldId id="369" r:id="rId7"/>
    <p:sldId id="371" r:id="rId8"/>
    <p:sldId id="368" r:id="rId9"/>
    <p:sldId id="370" r:id="rId10"/>
    <p:sldId id="372" r:id="rId11"/>
    <p:sldId id="374" r:id="rId12"/>
    <p:sldId id="375" r:id="rId13"/>
    <p:sldId id="376" r:id="rId14"/>
    <p:sldId id="377" r:id="rId15"/>
    <p:sldId id="378" r:id="rId16"/>
    <p:sldId id="379" r:id="rId17"/>
    <p:sldId id="380" r:id="rId18"/>
    <p:sldId id="381" r:id="rId19"/>
    <p:sldId id="382" r:id="rId20"/>
    <p:sldId id="384" r:id="rId2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6600"/>
    <a:srgbClr val="BCFC2C"/>
    <a:srgbClr val="D4FD77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20014" autoAdjust="0"/>
    <p:restoredTop sz="94660"/>
  </p:normalViewPr>
  <p:slideViewPr>
    <p:cSldViewPr>
      <p:cViewPr varScale="1">
        <p:scale>
          <a:sx n="106" d="100"/>
          <a:sy n="106" d="100"/>
        </p:scale>
        <p:origin x="984" y="10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918"/>
    </p:cViewPr>
  </p:sorterViewPr>
  <p:notesViewPr>
    <p:cSldViewPr>
      <p:cViewPr varScale="1">
        <p:scale>
          <a:sx n="85" d="100"/>
          <a:sy n="85" d="100"/>
        </p:scale>
        <p:origin x="369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F9216BC-2BCA-4DD5-BE86-F2C7F82B53AF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24203FE3-0BE2-4B73-A3CE-B4703CE1EB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653062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644669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43775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480848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06989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30449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1243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03115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08298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43775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73250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95226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22499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39384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17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644669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18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15280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19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06989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20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7529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C4E54-2631-4529-BB83-1D21A6F35C67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4F0CBD0-082A-47C5-9AEA-E966810D008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4948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496" y="1370013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AF289-03A1-48E1-9CE2-25427E95097B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89660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E3F66-FE49-4825-A77D-B5B8FD0A75AB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D94BA-AE01-4C86-ADA4-6099BC2BA46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9346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84053-A685-416D-B21C-9F4B53C98934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35145-396B-4676-BBD9-812951E37F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216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F28FA-182E-4EBA-8A3E-E8A9505BC989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507CB-4477-4ED9-ADD4-11A149EE32A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5441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446A9-A18F-46C4-9F8C-E2EEF1B6F9DD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B2E04-FDC9-4372-9E02-2FB1A5F9395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614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77B50-7EBB-4650-A912-A4325B3D6937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943F9-9855-4D47-8C14-F0CB13BE1F0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5650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E5161-6359-4A42-B417-2E1A22E7D347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75558-61B1-4676-9302-B92D389F04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161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4566D-BF3E-44C6-80B1-BAD25E99DB1C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B9A88-C57D-44A4-8C5C-7EAD6F2A86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1330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F70E7-78B2-4297-A044-8FF750854E2C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4D7D9-CC2A-44AA-80D7-73D39B7B97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5602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CFD59-8273-47D9-935B-6A615623A7A1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2920D-42C3-44C5-B520-2345D0B6BFE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4203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992" y="-27384"/>
            <a:ext cx="8045240" cy="763512"/>
          </a:xfrm>
          <a:prstGeom prst="rect">
            <a:avLst/>
          </a:prstGeom>
          <a:solidFill>
            <a:srgbClr val="92D05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4CF537-6F32-415C-8AB8-D147454CE4D1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3711B65-86F8-4A28-9862-3103089496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4B5F5E9-D8D5-4B88-BC26-7F29F24C1D6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115256" y="78014"/>
            <a:ext cx="777224" cy="61468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ubtitle 2"/>
          <p:cNvSpPr>
            <a:spLocks noGrp="1"/>
          </p:cNvSpPr>
          <p:nvPr>
            <p:ph type="subTitle" idx="4294967295"/>
          </p:nvPr>
        </p:nvSpPr>
        <p:spPr>
          <a:xfrm>
            <a:off x="3244670" y="5289049"/>
            <a:ext cx="3419377" cy="1030844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ko-KR" altLang="en-US" sz="2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2000" b="1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en-US" altLang="ko-KR" sz="20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algn="ctr">
              <a:buNone/>
            </a:pP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0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이한석</a:t>
            </a:r>
            <a:r>
              <a:rPr lang="ko-KR" altLang="en-US" sz="2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교수</a:t>
            </a:r>
            <a:endParaRPr lang="en-GB" altLang="en-US" sz="20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F6BFD68-1FEC-455F-A7E4-5A35B4000647}"/>
              </a:ext>
            </a:extLst>
          </p:cNvPr>
          <p:cNvSpPr txBox="1">
            <a:spLocks noChangeArrowheads="1"/>
          </p:cNvSpPr>
          <p:nvPr/>
        </p:nvSpPr>
        <p:spPr>
          <a:xfrm>
            <a:off x="1475656" y="552091"/>
            <a:ext cx="5976664" cy="85606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ko-KR" altLang="en-US" sz="48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전기공학 종합설계 </a:t>
            </a:r>
            <a:r>
              <a:rPr lang="en-US" altLang="ko-KR" sz="48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en-US" altLang="en-US" sz="48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8531397-ECE1-4758-B872-7406592E59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4791" y="2110124"/>
            <a:ext cx="3999256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300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ubtitle 2"/>
          <p:cNvSpPr>
            <a:spLocks noGrp="1"/>
          </p:cNvSpPr>
          <p:nvPr>
            <p:ph type="subTitle" idx="4294967295"/>
          </p:nvPr>
        </p:nvSpPr>
        <p:spPr>
          <a:xfrm>
            <a:off x="1259632" y="603466"/>
            <a:ext cx="5832648" cy="864096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ko-KR" altLang="en-US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복습</a:t>
            </a:r>
            <a:r>
              <a:rPr lang="en-US" altLang="ko-KR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디지털 출력</a:t>
            </a:r>
            <a:endParaRPr lang="en-GB" altLang="en-US" sz="36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2123728" y="5733256"/>
            <a:ext cx="5057894" cy="43204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1600" b="1" dirty="0">
                <a:latin typeface="+mn-ea"/>
              </a:rPr>
              <a:t>부천대학교 </a:t>
            </a:r>
            <a:r>
              <a:rPr lang="ko-KR" altLang="en-US" sz="1600" b="1" dirty="0" err="1">
                <a:latin typeface="+mn-ea"/>
              </a:rPr>
              <a:t>전기과</a:t>
            </a:r>
            <a:r>
              <a:rPr lang="ko-KR" altLang="en-US" sz="1600" b="1" dirty="0">
                <a:latin typeface="+mn-ea"/>
              </a:rPr>
              <a:t> </a:t>
            </a:r>
            <a:r>
              <a:rPr lang="en-US" altLang="ko-KR" sz="1600" b="1" dirty="0">
                <a:latin typeface="+mn-ea"/>
              </a:rPr>
              <a:t>  </a:t>
            </a:r>
            <a:r>
              <a:rPr lang="ko-KR" altLang="en-US" sz="1600" b="1" dirty="0">
                <a:latin typeface="+mn-ea"/>
              </a:rPr>
              <a:t>이한석 교수</a:t>
            </a:r>
            <a:endParaRPr lang="en-GB" altLang="en-US" sz="1600" b="1" dirty="0">
              <a:latin typeface="+mn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9B6CEA4-3A60-46FB-BC45-61749CCB3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0321" y="116632"/>
            <a:ext cx="1018279" cy="1160992"/>
          </a:xfrm>
          <a:prstGeom prst="rect">
            <a:avLst/>
          </a:prstGeom>
        </p:spPr>
      </p:pic>
      <p:pic>
        <p:nvPicPr>
          <p:cNvPr id="1026" name="Picture 2" descr="디지털 입력/출력 – 그래블로 도움말">
            <a:extLst>
              <a:ext uri="{FF2B5EF4-FFF2-40B4-BE49-F238E27FC236}">
                <a16:creationId xmlns:a16="http://schemas.microsoft.com/office/drawing/2014/main" id="{3AF54EC3-2379-4797-AC3B-14DA8A1D3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050306"/>
            <a:ext cx="3760415" cy="2925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4019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16632"/>
            <a:ext cx="6048672" cy="726888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  <a:latin typeface="+mn-ea"/>
                <a:ea typeface="+mn-ea"/>
              </a:rPr>
              <a:t>1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. </a:t>
            </a:r>
            <a:r>
              <a:rPr lang="ko-KR" altLang="en-US" sz="2400" b="1">
                <a:solidFill>
                  <a:schemeClr val="tx1"/>
                </a:solidFill>
                <a:latin typeface="+mn-ea"/>
                <a:ea typeface="+mn-ea"/>
              </a:rPr>
              <a:t>라즈베리파이 디지털 출력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en-US" altLang="en-US" sz="24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i="1" dirty="0">
                <a:solidFill>
                  <a:schemeClr val="tx1"/>
                </a:solidFill>
                <a:latin typeface="+mn-ea"/>
              </a:rPr>
              <a:t>부천대학교 </a:t>
            </a:r>
            <a:r>
              <a:rPr lang="ko-KR" altLang="en-US" sz="1200" b="1" i="1" dirty="0" err="1">
                <a:solidFill>
                  <a:schemeClr val="tx1"/>
                </a:solidFill>
                <a:latin typeface="+mn-ea"/>
              </a:rPr>
              <a:t>전기과</a:t>
            </a:r>
            <a:endParaRPr lang="ko-KR" altLang="en-US" sz="1200" b="1" i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70495BB1-2C61-4590-8F85-3C6D6BE183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1042112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라즈베리파이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5 Pin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MAP</a:t>
            </a: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995F0225-737A-43A3-8AD3-0BD4B681D8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1634035"/>
            <a:ext cx="7204952" cy="659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라즈베리파이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5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는 총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40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여개의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GPIO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핀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출력전압은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3.3V</a:t>
            </a:r>
            <a:endParaRPr lang="en-US" altLang="en-US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9" name="Picture 2" descr="라즈베리파이 GPIO 제어(WiringPi 사용) : 네이버 블로그">
            <a:extLst>
              <a:ext uri="{FF2B5EF4-FFF2-40B4-BE49-F238E27FC236}">
                <a16:creationId xmlns:a16="http://schemas.microsoft.com/office/drawing/2014/main" id="{09DAAC3C-BA97-491B-BFC1-4366894C8C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607" y="2329690"/>
            <a:ext cx="7204952" cy="4142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901954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66E92E0-74CD-4B39-8ED8-EBABECD294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680" y="457460"/>
            <a:ext cx="5620266" cy="594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08887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8C05AA37-D670-4136-BC3F-CFED4FBEC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728700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1. LED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제어</a:t>
            </a:r>
            <a:endParaRPr lang="en-US" altLang="ko-KR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E2CA991-DAE0-4FEB-B80E-5127FBF538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1340768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GPIO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핀 지정 방법</a:t>
            </a:r>
            <a:endParaRPr lang="en-US" altLang="ko-KR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F3CE7D44-38F1-4AA4-8CBA-B2A0CEAA8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8860" y="2574281"/>
            <a:ext cx="3483260" cy="138499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(ex) </a:t>
            </a:r>
            <a:r>
              <a:rPr kumimoji="0" lang="ko-KR" altLang="en-US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다음 </a:t>
            </a:r>
            <a:r>
              <a:rPr kumimoji="0" lang="en-US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3</a:t>
            </a:r>
            <a:r>
              <a:rPr kumimoji="0" lang="ko-KR" altLang="en-US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가지 모두 사용가능</a:t>
            </a:r>
            <a:endParaRPr kumimoji="0" lang="en-US" altLang="ko-KR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       </a:t>
            </a:r>
            <a:r>
              <a:rPr kumimoji="0" lang="ko-KR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led = LED(14)</a:t>
            </a:r>
            <a:endParaRPr kumimoji="0" lang="en-US" altLang="ko-KR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       </a:t>
            </a:r>
            <a:r>
              <a:rPr kumimoji="0" lang="ko-KR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led = LED(</a:t>
            </a:r>
            <a:r>
              <a:rPr kumimoji="0" lang="ko-KR" altLang="ko-KR" b="1" i="0" u="none" strike="noStrike" cap="none" normalizeH="0" baseline="0">
                <a:ln>
                  <a:noFill/>
                </a:ln>
                <a:solidFill>
                  <a:srgbClr val="A31515"/>
                </a:solidFill>
                <a:effectLst/>
                <a:latin typeface="Arial Unicode MS"/>
              </a:rPr>
              <a:t>"GPIO14"</a:t>
            </a:r>
            <a:r>
              <a:rPr kumimoji="0" lang="ko-KR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)</a:t>
            </a:r>
            <a:endParaRPr kumimoji="0" lang="en-US" altLang="ko-KR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       </a:t>
            </a:r>
            <a:r>
              <a:rPr kumimoji="0" lang="ko-KR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led = LED(</a:t>
            </a:r>
            <a:r>
              <a:rPr kumimoji="0" lang="ko-KR" altLang="ko-KR" b="1" i="0" u="none" strike="noStrike" cap="none" normalizeH="0" baseline="0">
                <a:ln>
                  <a:noFill/>
                </a:ln>
                <a:solidFill>
                  <a:srgbClr val="A31515"/>
                </a:solidFill>
                <a:effectLst/>
                <a:latin typeface="Arial Unicode MS"/>
              </a:rPr>
              <a:t>"J8:8"</a:t>
            </a:r>
            <a:r>
              <a:rPr kumimoji="0" lang="ko-KR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)</a:t>
            </a:r>
            <a:br>
              <a:rPr kumimoji="0" lang="ko-KR" altLang="ko-KR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ko-KR" altLang="ko-K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3" name="표 14">
            <a:extLst>
              <a:ext uri="{FF2B5EF4-FFF2-40B4-BE49-F238E27FC236}">
                <a16:creationId xmlns:a16="http://schemas.microsoft.com/office/drawing/2014/main" id="{DE95B33D-3A08-4D7B-9AAC-196BE492A1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3225892"/>
              </p:ext>
            </p:extLst>
          </p:nvPr>
        </p:nvGraphicFramePr>
        <p:xfrm>
          <a:off x="1115616" y="1952836"/>
          <a:ext cx="4248472" cy="4794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2118">
                  <a:extLst>
                    <a:ext uri="{9D8B030D-6E8A-4147-A177-3AD203B41FA5}">
                      <a16:colId xmlns:a16="http://schemas.microsoft.com/office/drawing/2014/main" val="1661200691"/>
                    </a:ext>
                  </a:extLst>
                </a:gridCol>
                <a:gridCol w="3186354">
                  <a:extLst>
                    <a:ext uri="{9D8B030D-6E8A-4147-A177-3AD203B41FA5}">
                      <a16:colId xmlns:a16="http://schemas.microsoft.com/office/drawing/2014/main" val="434495144"/>
                    </a:ext>
                  </a:extLst>
                </a:gridCol>
              </a:tblGrid>
              <a:tr h="4794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형식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변수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= LED(GPIO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번호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)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66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960908"/>
                  </a:ext>
                </a:extLst>
              </a:tr>
            </a:tbl>
          </a:graphicData>
        </a:graphic>
      </p:graphicFrame>
      <p:graphicFrame>
        <p:nvGraphicFramePr>
          <p:cNvPr id="18" name="표 14">
            <a:extLst>
              <a:ext uri="{FF2B5EF4-FFF2-40B4-BE49-F238E27FC236}">
                <a16:creationId xmlns:a16="http://schemas.microsoft.com/office/drawing/2014/main" id="{E504BA46-8B7C-44BC-B5E8-9118EF6C11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7809746"/>
              </p:ext>
            </p:extLst>
          </p:nvPr>
        </p:nvGraphicFramePr>
        <p:xfrm>
          <a:off x="1120421" y="4581128"/>
          <a:ext cx="3878822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1661200691"/>
                    </a:ext>
                  </a:extLst>
                </a:gridCol>
                <a:gridCol w="2870710">
                  <a:extLst>
                    <a:ext uri="{9D8B030D-6E8A-4147-A177-3AD203B41FA5}">
                      <a16:colId xmlns:a16="http://schemas.microsoft.com/office/drawing/2014/main" val="434495144"/>
                    </a:ext>
                  </a:extLst>
                </a:gridCol>
              </a:tblGrid>
              <a:tr h="4794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형식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1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출력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: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변수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.on( )</a:t>
                      </a:r>
                    </a:p>
                    <a:p>
                      <a:pPr algn="l" latinLnBrk="1"/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0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출력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: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변수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.off( )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66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960908"/>
                  </a:ext>
                </a:extLst>
              </a:tr>
            </a:tbl>
          </a:graphicData>
        </a:graphic>
      </p:graphicFrame>
      <p:sp>
        <p:nvSpPr>
          <p:cNvPr id="19" name="Rectangle 3">
            <a:extLst>
              <a:ext uri="{FF2B5EF4-FFF2-40B4-BE49-F238E27FC236}">
                <a16:creationId xmlns:a16="http://schemas.microsoft.com/office/drawing/2014/main" id="{1440B5B7-FD04-4FBF-87BB-812FFD7F09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584" y="3981906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디지털 출력</a:t>
            </a:r>
            <a:endParaRPr lang="en-US" altLang="ko-KR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Rectangle 1">
            <a:extLst>
              <a:ext uri="{FF2B5EF4-FFF2-40B4-BE49-F238E27FC236}">
                <a16:creationId xmlns:a16="http://schemas.microsoft.com/office/drawing/2014/main" id="{B0BE5054-F295-4EB2-9AD0-FC4C203740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1789" y="5517232"/>
            <a:ext cx="3483260" cy="83099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(ex) </a:t>
            </a:r>
            <a:r>
              <a:rPr kumimoji="0" lang="ko-KR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led</a:t>
            </a:r>
            <a:r>
              <a:rPr kumimoji="0" lang="en-US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.on( 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b="1">
                <a:solidFill>
                  <a:srgbClr val="000000"/>
                </a:solidFill>
                <a:latin typeface="Arial Unicode MS"/>
              </a:rPr>
              <a:t>       led.off( )</a:t>
            </a:r>
            <a:br>
              <a:rPr kumimoji="0" lang="ko-KR" altLang="ko-KR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ko-KR" altLang="ko-K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0829244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>
            <a:extLst>
              <a:ext uri="{FF2B5EF4-FFF2-40B4-BE49-F238E27FC236}">
                <a16:creationId xmlns:a16="http://schemas.microsoft.com/office/drawing/2014/main" id="{51A83B71-6F53-4019-8EB3-5F30D2CFB9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2" y="1610802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C2706E-EA67-4837-A642-1E8B13C12B5E}"/>
              </a:ext>
            </a:extLst>
          </p:cNvPr>
          <p:cNvSpPr txBox="1"/>
          <p:nvPr/>
        </p:nvSpPr>
        <p:spPr>
          <a:xfrm>
            <a:off x="5364088" y="2708920"/>
            <a:ext cx="3312368" cy="2862322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err="1"/>
              <a:t>from</a:t>
            </a:r>
            <a:r>
              <a:rPr lang="ko-KR" altLang="en-US" b="1"/>
              <a:t> </a:t>
            </a:r>
            <a:r>
              <a:rPr lang="en-US" altLang="ko-KR" b="1"/>
              <a:t>gpiozero</a:t>
            </a:r>
            <a:r>
              <a:rPr lang="ko-KR" altLang="en-US" b="1"/>
              <a:t> </a:t>
            </a:r>
            <a:r>
              <a:rPr lang="ko-KR" altLang="en-US" b="1" err="1"/>
              <a:t>import</a:t>
            </a:r>
            <a:r>
              <a:rPr lang="ko-KR" altLang="en-US" b="1"/>
              <a:t> </a:t>
            </a:r>
            <a:r>
              <a:rPr lang="en-US" altLang="ko-KR" b="1"/>
              <a:t>LED</a:t>
            </a:r>
            <a:endParaRPr lang="ko-KR" altLang="en-US" b="1" dirty="0"/>
          </a:p>
          <a:p>
            <a:r>
              <a:rPr lang="en-US" altLang="ko-KR" b="1"/>
              <a:t>from time </a:t>
            </a:r>
            <a:r>
              <a:rPr lang="ko-KR" altLang="en-US" b="1"/>
              <a:t>import </a:t>
            </a:r>
            <a:r>
              <a:rPr lang="en-US" altLang="ko-KR" b="1"/>
              <a:t>sleep</a:t>
            </a:r>
            <a:r>
              <a:rPr lang="ko-KR" altLang="en-US" b="1"/>
              <a:t> </a:t>
            </a:r>
            <a:endParaRPr lang="ko-KR" altLang="en-US" b="1" dirty="0"/>
          </a:p>
          <a:p>
            <a:endParaRPr lang="ko-KR" altLang="en-US" b="1" dirty="0"/>
          </a:p>
          <a:p>
            <a:r>
              <a:rPr lang="ko-KR" altLang="en-US" b="1"/>
              <a:t>led = </a:t>
            </a:r>
            <a:r>
              <a:rPr lang="en-US" altLang="ko-KR" b="1"/>
              <a:t>LED</a:t>
            </a:r>
            <a:r>
              <a:rPr lang="ko-KR" altLang="en-US" b="1"/>
              <a:t>(</a:t>
            </a:r>
            <a:r>
              <a:rPr lang="en-US" altLang="ko-KR" b="1"/>
              <a:t>14</a:t>
            </a:r>
            <a:r>
              <a:rPr lang="ko-KR" altLang="en-US" b="1"/>
              <a:t>)</a:t>
            </a:r>
            <a:endParaRPr lang="ko-KR" altLang="en-US" b="1" dirty="0"/>
          </a:p>
          <a:p>
            <a:endParaRPr lang="ko-KR" altLang="en-US" b="1" dirty="0"/>
          </a:p>
          <a:p>
            <a:r>
              <a:rPr lang="ko-KR" altLang="en-US" b="1" dirty="0" err="1"/>
              <a:t>while</a:t>
            </a:r>
            <a:r>
              <a:rPr lang="ko-KR" altLang="en-US" b="1" dirty="0"/>
              <a:t> </a:t>
            </a:r>
            <a:r>
              <a:rPr lang="ko-KR" altLang="en-US" b="1" dirty="0" err="1"/>
              <a:t>True</a:t>
            </a:r>
            <a:r>
              <a:rPr lang="ko-KR" altLang="en-US" b="1" dirty="0"/>
              <a:t>:</a:t>
            </a:r>
          </a:p>
          <a:p>
            <a:r>
              <a:rPr lang="ko-KR" altLang="en-US" b="1"/>
              <a:t>    led.</a:t>
            </a:r>
            <a:r>
              <a:rPr lang="en-US" altLang="ko-KR" b="1"/>
              <a:t>on</a:t>
            </a:r>
            <a:r>
              <a:rPr lang="ko-KR" altLang="en-US" b="1"/>
              <a:t>( )</a:t>
            </a:r>
            <a:endParaRPr lang="ko-KR" altLang="en-US" b="1" dirty="0"/>
          </a:p>
          <a:p>
            <a:r>
              <a:rPr lang="ko-KR" altLang="en-US" b="1"/>
              <a:t>    sleep</a:t>
            </a:r>
            <a:r>
              <a:rPr lang="ko-KR" altLang="en-US" b="1" dirty="0"/>
              <a:t>(1)</a:t>
            </a:r>
          </a:p>
          <a:p>
            <a:r>
              <a:rPr lang="ko-KR" altLang="en-US" b="1"/>
              <a:t>    </a:t>
            </a:r>
            <a:r>
              <a:rPr lang="en-US" altLang="ko-KR" b="1"/>
              <a:t>led.off</a:t>
            </a:r>
            <a:r>
              <a:rPr lang="ko-KR" altLang="en-US" b="1"/>
              <a:t>( )</a:t>
            </a:r>
            <a:endParaRPr lang="en-US" altLang="ko-KR" b="1"/>
          </a:p>
          <a:p>
            <a:r>
              <a:rPr lang="en-US" altLang="ko-KR" b="1"/>
              <a:t>    </a:t>
            </a:r>
            <a:r>
              <a:rPr lang="ko-KR" altLang="en-US" b="1"/>
              <a:t>sleep</a:t>
            </a:r>
            <a:r>
              <a:rPr lang="ko-KR" altLang="en-US" b="1" dirty="0"/>
              <a:t>(1)</a:t>
            </a:r>
          </a:p>
        </p:txBody>
      </p:sp>
      <p:graphicFrame>
        <p:nvGraphicFramePr>
          <p:cNvPr id="9" name="표 3">
            <a:extLst>
              <a:ext uri="{FF2B5EF4-FFF2-40B4-BE49-F238E27FC236}">
                <a16:creationId xmlns:a16="http://schemas.microsoft.com/office/drawing/2014/main" id="{FA7E3A89-6DC4-49C3-98B3-FC4596F93E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6014417"/>
              </p:ext>
            </p:extLst>
          </p:nvPr>
        </p:nvGraphicFramePr>
        <p:xfrm>
          <a:off x="450052" y="609888"/>
          <a:ext cx="73623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라즈베리파이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err="1">
                          <a:solidFill>
                            <a:schemeClr val="tx1"/>
                          </a:solidFill>
                        </a:rPr>
                        <a:t>범용핀인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GPIO14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번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핀에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를 연결하고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초에 한번씩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ON/OFF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11" name="그림 10">
            <a:extLst>
              <a:ext uri="{FF2B5EF4-FFF2-40B4-BE49-F238E27FC236}">
                <a16:creationId xmlns:a16="http://schemas.microsoft.com/office/drawing/2014/main" id="{67ED03A9-E869-4B41-8CBF-8D9F122668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201" y="2564904"/>
            <a:ext cx="4247193" cy="3329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676819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3">
            <a:extLst>
              <a:ext uri="{FF2B5EF4-FFF2-40B4-BE49-F238E27FC236}">
                <a16:creationId xmlns:a16="http://schemas.microsoft.com/office/drawing/2014/main" id="{FA7E3A89-6DC4-49C3-98B3-FC4596F93E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426572"/>
              </p:ext>
            </p:extLst>
          </p:nvPr>
        </p:nvGraphicFramePr>
        <p:xfrm>
          <a:off x="450052" y="609888"/>
          <a:ext cx="772234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166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624068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LED 2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개를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초동안 교차로 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on/off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되도록 프로그램을 작성하시오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. GPIO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포트는 본인이 원하는 번호로 선택하시오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 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DE84F882-D0A4-4BB3-AA47-42C1D47123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2286261"/>
            <a:ext cx="5475487" cy="3927571"/>
          </a:xfrm>
          <a:prstGeom prst="rect">
            <a:avLst/>
          </a:prstGeom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0F122A40-A5C5-4951-A902-8601A6D61A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948" y="1782205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96342525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8C05AA37-D670-4136-BC3F-CFED4FBEC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76" y="836712"/>
            <a:ext cx="1512168" cy="3600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답중 하나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EE0237-ABA0-494B-AB32-65232F39BD77}"/>
              </a:ext>
            </a:extLst>
          </p:cNvPr>
          <p:cNvSpPr txBox="1"/>
          <p:nvPr/>
        </p:nvSpPr>
        <p:spPr>
          <a:xfrm>
            <a:off x="1835696" y="1988840"/>
            <a:ext cx="4248472" cy="3693319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err="1"/>
              <a:t>from</a:t>
            </a:r>
            <a:r>
              <a:rPr lang="ko-KR" altLang="en-US" b="1"/>
              <a:t> </a:t>
            </a:r>
            <a:r>
              <a:rPr lang="en-US" altLang="ko-KR" b="1"/>
              <a:t>gpiozero</a:t>
            </a:r>
            <a:r>
              <a:rPr lang="ko-KR" altLang="en-US" b="1"/>
              <a:t> </a:t>
            </a:r>
            <a:r>
              <a:rPr lang="ko-KR" altLang="en-US" b="1" err="1"/>
              <a:t>import</a:t>
            </a:r>
            <a:r>
              <a:rPr lang="ko-KR" altLang="en-US" b="1"/>
              <a:t> </a:t>
            </a:r>
            <a:r>
              <a:rPr lang="en-US" altLang="ko-KR" b="1"/>
              <a:t>LED</a:t>
            </a:r>
            <a:endParaRPr lang="ko-KR" altLang="en-US" b="1" dirty="0"/>
          </a:p>
          <a:p>
            <a:r>
              <a:rPr lang="en-US" altLang="ko-KR" b="1"/>
              <a:t>from time </a:t>
            </a:r>
            <a:r>
              <a:rPr lang="ko-KR" altLang="en-US" b="1"/>
              <a:t>import </a:t>
            </a:r>
            <a:r>
              <a:rPr lang="en-US" altLang="ko-KR" b="1"/>
              <a:t>sleep</a:t>
            </a:r>
            <a:r>
              <a:rPr lang="ko-KR" altLang="en-US" b="1"/>
              <a:t> </a:t>
            </a:r>
            <a:endParaRPr lang="ko-KR" altLang="en-US" b="1" dirty="0"/>
          </a:p>
          <a:p>
            <a:endParaRPr lang="ko-KR" altLang="en-US" b="1" dirty="0"/>
          </a:p>
          <a:p>
            <a:r>
              <a:rPr lang="ko-KR" altLang="en-US" b="1"/>
              <a:t>led</a:t>
            </a:r>
            <a:r>
              <a:rPr lang="en-US" altLang="ko-KR" b="1"/>
              <a:t>0</a:t>
            </a:r>
            <a:r>
              <a:rPr lang="ko-KR" altLang="en-US" b="1"/>
              <a:t> = </a:t>
            </a:r>
            <a:r>
              <a:rPr lang="en-US" altLang="ko-KR" b="1"/>
              <a:t>LED</a:t>
            </a:r>
            <a:r>
              <a:rPr lang="ko-KR" altLang="en-US" b="1"/>
              <a:t>(</a:t>
            </a:r>
            <a:r>
              <a:rPr lang="en-US" altLang="ko-KR" b="1"/>
              <a:t>14</a:t>
            </a:r>
            <a:r>
              <a:rPr lang="ko-KR" altLang="en-US" b="1"/>
              <a:t>)</a:t>
            </a:r>
            <a:endParaRPr lang="en-US" altLang="ko-KR" b="1"/>
          </a:p>
          <a:p>
            <a:r>
              <a:rPr lang="en-US" altLang="ko-KR" b="1"/>
              <a:t>led0 = LED(15)</a:t>
            </a:r>
            <a:endParaRPr lang="ko-KR" altLang="en-US" b="1" dirty="0"/>
          </a:p>
          <a:p>
            <a:endParaRPr lang="ko-KR" altLang="en-US" b="1" dirty="0"/>
          </a:p>
          <a:p>
            <a:r>
              <a:rPr lang="ko-KR" altLang="en-US" b="1" dirty="0" err="1"/>
              <a:t>while</a:t>
            </a:r>
            <a:r>
              <a:rPr lang="ko-KR" altLang="en-US" b="1" dirty="0"/>
              <a:t> </a:t>
            </a:r>
            <a:r>
              <a:rPr lang="ko-KR" altLang="en-US" b="1" dirty="0" err="1"/>
              <a:t>True</a:t>
            </a:r>
            <a:r>
              <a:rPr lang="ko-KR" altLang="en-US" b="1" dirty="0"/>
              <a:t>:</a:t>
            </a:r>
          </a:p>
          <a:p>
            <a:r>
              <a:rPr lang="ko-KR" altLang="en-US" b="1"/>
              <a:t>    led</a:t>
            </a:r>
            <a:r>
              <a:rPr lang="en-US" altLang="ko-KR" b="1"/>
              <a:t>0</a:t>
            </a:r>
            <a:r>
              <a:rPr lang="ko-KR" altLang="en-US" b="1"/>
              <a:t>.</a:t>
            </a:r>
            <a:r>
              <a:rPr lang="en-US" altLang="ko-KR" b="1"/>
              <a:t>on</a:t>
            </a:r>
            <a:r>
              <a:rPr lang="ko-KR" altLang="en-US" b="1"/>
              <a:t>( )</a:t>
            </a:r>
            <a:endParaRPr lang="en-US" altLang="ko-KR" b="1"/>
          </a:p>
          <a:p>
            <a:r>
              <a:rPr lang="ko-KR" altLang="en-US" b="1"/>
              <a:t>    </a:t>
            </a:r>
            <a:r>
              <a:rPr lang="en-US" altLang="ko-KR" b="1"/>
              <a:t>led1.off( )</a:t>
            </a:r>
            <a:endParaRPr lang="ko-KR" altLang="en-US" b="1" dirty="0"/>
          </a:p>
          <a:p>
            <a:r>
              <a:rPr lang="ko-KR" altLang="en-US" b="1"/>
              <a:t>    sleep</a:t>
            </a:r>
            <a:r>
              <a:rPr lang="ko-KR" altLang="en-US" b="1" dirty="0"/>
              <a:t>(1)</a:t>
            </a:r>
          </a:p>
          <a:p>
            <a:r>
              <a:rPr lang="ko-KR" altLang="en-US" b="1"/>
              <a:t>    </a:t>
            </a:r>
            <a:r>
              <a:rPr lang="en-US" altLang="ko-KR" b="1"/>
              <a:t>led0.off</a:t>
            </a:r>
            <a:r>
              <a:rPr lang="ko-KR" altLang="en-US" b="1"/>
              <a:t>( )</a:t>
            </a:r>
            <a:endParaRPr lang="en-US" altLang="ko-KR" b="1"/>
          </a:p>
          <a:p>
            <a:r>
              <a:rPr lang="en-US" altLang="ko-KR" b="1"/>
              <a:t>    led1.on( )</a:t>
            </a:r>
          </a:p>
          <a:p>
            <a:r>
              <a:rPr lang="en-US" altLang="ko-KR" b="1"/>
              <a:t>    </a:t>
            </a:r>
            <a:r>
              <a:rPr lang="ko-KR" altLang="en-US" b="1"/>
              <a:t>sleep</a:t>
            </a:r>
            <a:r>
              <a:rPr lang="ko-KR" altLang="en-US" b="1" dirty="0"/>
              <a:t>(1)</a:t>
            </a:r>
          </a:p>
        </p:txBody>
      </p:sp>
    </p:spTree>
    <p:extLst>
      <p:ext uri="{BB962C8B-B14F-4D97-AF65-F5344CB8AC3E}">
        <p14:creationId xmlns:p14="http://schemas.microsoft.com/office/powerpoint/2010/main" val="1201361664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9C2706E-EA67-4837-A642-1E8B13C12B5E}"/>
              </a:ext>
            </a:extLst>
          </p:cNvPr>
          <p:cNvSpPr txBox="1"/>
          <p:nvPr/>
        </p:nvSpPr>
        <p:spPr>
          <a:xfrm>
            <a:off x="972620" y="2276872"/>
            <a:ext cx="7200800" cy="3693319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i="0">
                <a:solidFill>
                  <a:srgbClr val="0000FF"/>
                </a:solidFill>
                <a:effectLst/>
                <a:latin typeface="+mn-ea"/>
              </a:rPr>
              <a:t>from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 gpiozero </a:t>
            </a:r>
            <a:r>
              <a:rPr lang="en-US" altLang="ko-KR" b="1" i="0">
                <a:solidFill>
                  <a:srgbClr val="0000FF"/>
                </a:solidFill>
                <a:effectLst/>
                <a:latin typeface="+mn-ea"/>
              </a:rPr>
              <a:t>import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 LED</a:t>
            </a:r>
          </a:p>
          <a:p>
            <a:endParaRPr lang="en-US" altLang="ko-KR" b="1" i="0">
              <a:solidFill>
                <a:srgbClr val="000000"/>
              </a:solidFill>
              <a:effectLst/>
              <a:latin typeface="+mn-ea"/>
            </a:endParaRPr>
          </a:p>
          <a:p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led = LED(14) </a:t>
            </a:r>
          </a:p>
          <a:p>
            <a:endParaRPr lang="en-US" altLang="ko-KR" b="1" i="0">
              <a:solidFill>
                <a:srgbClr val="000000"/>
              </a:solidFill>
              <a:effectLst/>
              <a:latin typeface="+mn-ea"/>
            </a:endParaRPr>
          </a:p>
          <a:p>
            <a:r>
              <a:rPr lang="en-US" altLang="ko-KR" b="1" i="0">
                <a:solidFill>
                  <a:srgbClr val="0000FF"/>
                </a:solidFill>
                <a:effectLst/>
                <a:latin typeface="+mn-ea"/>
              </a:rPr>
              <a:t>while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 </a:t>
            </a:r>
            <a:r>
              <a:rPr lang="en-US" altLang="ko-KR" b="1" i="0">
                <a:solidFill>
                  <a:srgbClr val="A31515"/>
                </a:solidFill>
                <a:effectLst/>
                <a:latin typeface="+mn-ea"/>
              </a:rPr>
              <a:t>True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:     </a:t>
            </a:r>
          </a:p>
          <a:p>
            <a:r>
              <a:rPr lang="en-US" altLang="ko-KR" b="1">
                <a:solidFill>
                  <a:srgbClr val="000000"/>
                </a:solidFill>
                <a:latin typeface="+mn-ea"/>
              </a:rPr>
              <a:t>  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number = </a:t>
            </a:r>
            <a:r>
              <a:rPr lang="en-US" altLang="ko-KR" b="1" i="0">
                <a:solidFill>
                  <a:srgbClr val="0000FF"/>
                </a:solidFill>
                <a:effectLst/>
                <a:latin typeface="+mn-ea"/>
              </a:rPr>
              <a:t>int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(</a:t>
            </a:r>
            <a:r>
              <a:rPr lang="en-US" altLang="ko-KR" b="1" i="0">
                <a:solidFill>
                  <a:srgbClr val="0000FF"/>
                </a:solidFill>
                <a:effectLst/>
                <a:latin typeface="+mn-ea"/>
              </a:rPr>
              <a:t>input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(</a:t>
            </a:r>
            <a:r>
              <a:rPr lang="en-US" altLang="ko-KR" b="1" i="0">
                <a:solidFill>
                  <a:srgbClr val="A31515"/>
                </a:solidFill>
                <a:effectLst/>
                <a:latin typeface="+mn-ea"/>
              </a:rPr>
              <a:t>"Please enter 0 or 1:"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))</a:t>
            </a:r>
          </a:p>
          <a:p>
            <a:r>
              <a:rPr lang="en-US" altLang="ko-KR" b="1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 </a:t>
            </a:r>
            <a:r>
              <a:rPr lang="en-US" altLang="ko-KR" b="1" i="0">
                <a:solidFill>
                  <a:srgbClr val="0000FF"/>
                </a:solidFill>
                <a:effectLst/>
                <a:latin typeface="+mn-ea"/>
              </a:rPr>
              <a:t>if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 number==1:</a:t>
            </a:r>
          </a:p>
          <a:p>
            <a:r>
              <a:rPr lang="en-US" altLang="ko-KR" b="1">
                <a:solidFill>
                  <a:srgbClr val="000000"/>
                </a:solidFill>
                <a:latin typeface="+mn-ea"/>
              </a:rPr>
              <a:t>    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 led.on()</a:t>
            </a:r>
          </a:p>
          <a:p>
            <a:r>
              <a:rPr lang="en-US" altLang="ko-KR" b="1">
                <a:solidFill>
                  <a:srgbClr val="000000"/>
                </a:solidFill>
                <a:latin typeface="+mn-ea"/>
              </a:rPr>
              <a:t>    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 </a:t>
            </a:r>
            <a:r>
              <a:rPr lang="en-US" altLang="ko-KR" b="1" i="0">
                <a:solidFill>
                  <a:srgbClr val="0000FF"/>
                </a:solidFill>
                <a:effectLst/>
                <a:latin typeface="+mn-ea"/>
              </a:rPr>
              <a:t>print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(</a:t>
            </a:r>
            <a:r>
              <a:rPr lang="en-US" altLang="ko-KR" b="1" i="0">
                <a:solidFill>
                  <a:srgbClr val="A31515"/>
                </a:solidFill>
                <a:effectLst/>
                <a:latin typeface="+mn-ea"/>
              </a:rPr>
              <a:t>"led on"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) </a:t>
            </a:r>
          </a:p>
          <a:p>
            <a:r>
              <a:rPr lang="en-US" altLang="ko-KR" b="1">
                <a:solidFill>
                  <a:srgbClr val="000000"/>
                </a:solidFill>
                <a:latin typeface="+mn-ea"/>
              </a:rPr>
              <a:t>  </a:t>
            </a:r>
            <a:r>
              <a:rPr lang="en-US" altLang="ko-KR" b="1" i="0">
                <a:solidFill>
                  <a:srgbClr val="0000FF"/>
                </a:solidFill>
                <a:effectLst/>
                <a:latin typeface="+mn-ea"/>
              </a:rPr>
              <a:t>if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 number_input==0: </a:t>
            </a:r>
            <a:endParaRPr lang="ko-KR" altLang="en-US" b="1">
              <a:latin typeface="+mn-ea"/>
            </a:endParaRPr>
          </a:p>
          <a:p>
            <a:r>
              <a:rPr lang="ko-KR" altLang="en-US" b="1">
                <a:latin typeface="+mn-ea"/>
              </a:rPr>
              <a:t>     </a:t>
            </a:r>
            <a:r>
              <a:rPr lang="en-US" altLang="ko-KR" b="1">
                <a:latin typeface="+mn-ea"/>
              </a:rPr>
              <a:t>led.off( )</a:t>
            </a:r>
          </a:p>
          <a:p>
            <a:r>
              <a:rPr lang="ko-KR" altLang="en-US" b="1">
                <a:latin typeface="+mn-ea"/>
              </a:rPr>
              <a:t>     </a:t>
            </a:r>
            <a:r>
              <a:rPr lang="en-US" altLang="ko-KR" b="1" i="0">
                <a:solidFill>
                  <a:srgbClr val="0000FF"/>
                </a:solidFill>
                <a:effectLst/>
                <a:latin typeface="+mn-ea"/>
              </a:rPr>
              <a:t>print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(</a:t>
            </a:r>
            <a:r>
              <a:rPr lang="en-US" altLang="ko-KR" b="1" i="0">
                <a:solidFill>
                  <a:srgbClr val="A31515"/>
                </a:solidFill>
                <a:effectLst/>
                <a:latin typeface="+mn-ea"/>
              </a:rPr>
              <a:t>"led off"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) </a:t>
            </a:r>
          </a:p>
          <a:p>
            <a:endParaRPr lang="ko-KR" altLang="en-US" b="1" dirty="0">
              <a:latin typeface="+mn-ea"/>
            </a:endParaRPr>
          </a:p>
        </p:txBody>
      </p:sp>
      <p:graphicFrame>
        <p:nvGraphicFramePr>
          <p:cNvPr id="9" name="표 3">
            <a:extLst>
              <a:ext uri="{FF2B5EF4-FFF2-40B4-BE49-F238E27FC236}">
                <a16:creationId xmlns:a16="http://schemas.microsoft.com/office/drawing/2014/main" id="{FA7E3A89-6DC4-49C3-98B3-FC4596F93E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7597404"/>
              </p:ext>
            </p:extLst>
          </p:nvPr>
        </p:nvGraphicFramePr>
        <p:xfrm>
          <a:off x="450052" y="609888"/>
          <a:ext cx="772234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166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624068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실습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의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회로에서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프로그램 실행중에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을 입력하면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가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on, 0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을 입력하면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가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off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되도록 프로그램을 작성하시오 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EA41BA03-4902-4C81-9648-4E307B6583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2" y="1583400"/>
            <a:ext cx="1512168" cy="3600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답중 하나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73448712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ubtitle 2"/>
          <p:cNvSpPr>
            <a:spLocks noGrp="1"/>
          </p:cNvSpPr>
          <p:nvPr>
            <p:ph type="subTitle" idx="4294967295"/>
          </p:nvPr>
        </p:nvSpPr>
        <p:spPr>
          <a:xfrm>
            <a:off x="1259632" y="603466"/>
            <a:ext cx="5832648" cy="864096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ko-KR" altLang="en-US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</a:t>
            </a:r>
            <a:r>
              <a:rPr lang="en-US" altLang="ko-KR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디지털 입력</a:t>
            </a:r>
            <a:endParaRPr lang="en-GB" altLang="en-US" sz="36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907704" y="5724884"/>
            <a:ext cx="5057894" cy="43204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1600" b="1" dirty="0">
                <a:latin typeface="+mn-ea"/>
              </a:rPr>
              <a:t>부천대학교 </a:t>
            </a:r>
            <a:r>
              <a:rPr lang="ko-KR" altLang="en-US" sz="1600" b="1" dirty="0" err="1">
                <a:latin typeface="+mn-ea"/>
              </a:rPr>
              <a:t>전기과</a:t>
            </a:r>
            <a:r>
              <a:rPr lang="ko-KR" altLang="en-US" sz="1600" b="1" dirty="0">
                <a:latin typeface="+mn-ea"/>
              </a:rPr>
              <a:t> </a:t>
            </a:r>
            <a:r>
              <a:rPr lang="en-US" altLang="ko-KR" sz="1600" b="1" dirty="0">
                <a:latin typeface="+mn-ea"/>
              </a:rPr>
              <a:t>  </a:t>
            </a:r>
            <a:r>
              <a:rPr lang="ko-KR" altLang="en-US" sz="1600" b="1" dirty="0">
                <a:latin typeface="+mn-ea"/>
              </a:rPr>
              <a:t>이한석 교수</a:t>
            </a:r>
            <a:endParaRPr lang="en-GB" altLang="en-US" sz="1600" b="1" dirty="0">
              <a:latin typeface="+mn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9B6CEA4-3A60-46FB-BC45-61749CCB3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0321" y="116632"/>
            <a:ext cx="1018279" cy="1160992"/>
          </a:xfrm>
          <a:prstGeom prst="rect">
            <a:avLst/>
          </a:prstGeom>
        </p:spPr>
      </p:pic>
      <p:pic>
        <p:nvPicPr>
          <p:cNvPr id="7" name="Picture 2" descr="디지털 입력/출력 – 그래블로 도움말">
            <a:extLst>
              <a:ext uri="{FF2B5EF4-FFF2-40B4-BE49-F238E27FC236}">
                <a16:creationId xmlns:a16="http://schemas.microsoft.com/office/drawing/2014/main" id="{E0BE2FD1-C6CD-4039-9EE6-8C4C8F560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050306"/>
            <a:ext cx="3760415" cy="2925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5958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16632"/>
            <a:ext cx="6048672" cy="726888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  <a:latin typeface="+mn-ea"/>
                <a:ea typeface="+mn-ea"/>
              </a:rPr>
              <a:t>1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. </a:t>
            </a:r>
            <a:r>
              <a:rPr lang="ko-KR" altLang="en-US" sz="2400" b="1">
                <a:solidFill>
                  <a:schemeClr val="tx1"/>
                </a:solidFill>
                <a:latin typeface="+mn-ea"/>
                <a:ea typeface="+mn-ea"/>
              </a:rPr>
              <a:t>풀업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sz="2400" b="1">
                <a:solidFill>
                  <a:schemeClr val="tx1"/>
                </a:solidFill>
                <a:latin typeface="+mn-ea"/>
                <a:ea typeface="+mn-ea"/>
              </a:rPr>
              <a:t>풀다운 저항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en-US" altLang="en-US" sz="24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i="1" dirty="0">
                <a:solidFill>
                  <a:schemeClr val="tx1"/>
                </a:solidFill>
                <a:latin typeface="+mn-ea"/>
              </a:rPr>
              <a:t>부천대학교 </a:t>
            </a:r>
            <a:r>
              <a:rPr lang="ko-KR" altLang="en-US" sz="1200" b="1" i="1" dirty="0" err="1">
                <a:solidFill>
                  <a:schemeClr val="tx1"/>
                </a:solidFill>
                <a:latin typeface="+mn-ea"/>
              </a:rPr>
              <a:t>전기과</a:t>
            </a:r>
            <a:endParaRPr lang="ko-KR" altLang="en-US" sz="1200" b="1" i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FA2597-8BE0-459D-92EF-7FC3C8839BAD}"/>
              </a:ext>
            </a:extLst>
          </p:cNvPr>
          <p:cNvSpPr txBox="1"/>
          <p:nvPr/>
        </p:nvSpPr>
        <p:spPr>
          <a:xfrm>
            <a:off x="5076056" y="1881010"/>
            <a:ext cx="37444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토글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스위치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(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택트스위치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) 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endParaRPr lang="ko-KR" altLang="en-US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D9326EFE-E1DC-45EB-AC26-A1199A29D8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8960" y="2559467"/>
            <a:ext cx="1143160" cy="162900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01616D9-BDEB-4C64-B2CA-222549FE8E39}"/>
              </a:ext>
            </a:extLst>
          </p:cNvPr>
          <p:cNvSpPr txBox="1"/>
          <p:nvPr/>
        </p:nvSpPr>
        <p:spPr>
          <a:xfrm>
            <a:off x="755576" y="1893771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푸쉬 버튼스위치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(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택트스위치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) 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980AFA6-0C69-4FE1-A63A-0AF1B3590C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2629" y="2657367"/>
            <a:ext cx="1724266" cy="1543265"/>
          </a:xfrm>
          <a:prstGeom prst="rect">
            <a:avLst/>
          </a:prstGeom>
        </p:spPr>
      </p:pic>
      <p:sp>
        <p:nvSpPr>
          <p:cNvPr id="14" name="Rectangle 3">
            <a:extLst>
              <a:ext uri="{FF2B5EF4-FFF2-40B4-BE49-F238E27FC236}">
                <a16:creationId xmlns:a16="http://schemas.microsoft.com/office/drawing/2014/main" id="{78303D29-C541-404A-BCA9-CFBFCBABB4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1106147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스위치의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종류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E8DF86D-49B7-45FA-AFAB-6B8FBAA21E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8113" y="4440875"/>
            <a:ext cx="2493298" cy="103432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9813A298-8A4E-4D90-8A14-CC6D284C17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52120" y="4435277"/>
            <a:ext cx="2229889" cy="98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036158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06C6580-2493-4433-A577-FDF4D96070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908720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택트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스위치의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내부 연결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D770BD7-2636-4347-846C-D1F972F091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16" y="2210487"/>
            <a:ext cx="6480720" cy="2437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789032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4303DBF3-2632-45D3-8CF9-8E32E75076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3959" y="1233588"/>
            <a:ext cx="7204952" cy="659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디지털 핀에 어떤 신호도 연결되지 않은 상태로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High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도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Low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도 아닌상태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입력신호를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확실하게 하기위해 풀업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풀다운 사용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marL="0" indent="0" eaLnBrk="1" hangingPunct="1">
              <a:buNone/>
            </a:pPr>
            <a:endParaRPr lang="en-US" altLang="en-US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71D479AA-944F-4BDC-82B9-A4E66051AE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919" y="722142"/>
            <a:ext cx="626469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Floating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C701D6A-5923-4A3B-B0E2-65556E2B8E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808" y="2534723"/>
            <a:ext cx="3240360" cy="3276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475302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4303DBF3-2632-45D3-8CF9-8E32E75076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3959" y="1233588"/>
            <a:ext cx="7204952" cy="659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풀업저항은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특정지점의 전압을 끌어  올리는 것 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디지털회로는 보통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5V,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저항은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고저항을 이용  </a:t>
            </a:r>
            <a:endParaRPr lang="en-US" altLang="en-US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71D479AA-944F-4BDC-82B9-A4E66051AE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919" y="722142"/>
            <a:ext cx="626469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 Pull up </a:t>
            </a: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저항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150DA12-C1C9-4D3A-80FC-B178385E25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776" y="2564904"/>
            <a:ext cx="3168352" cy="363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945432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71D479AA-944F-4BDC-82B9-A4E66051AE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919" y="722142"/>
            <a:ext cx="626469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(3) Pull Down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7692679-D22A-4F4A-BBEB-201D9DB1DF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2406059"/>
            <a:ext cx="3672408" cy="3713817"/>
          </a:xfrm>
          <a:prstGeom prst="rect">
            <a:avLst/>
          </a:prstGeom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7312B2BA-2F69-4C3D-B657-8667B0472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3959" y="1233588"/>
            <a:ext cx="7204952" cy="659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풀업저항은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특정지점의 전압을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0V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로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끌어  내리는 것 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디지털회로는 보통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0V,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저항은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고저항을 이용  </a:t>
            </a:r>
            <a:endParaRPr lang="en-US" altLang="en-US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64958503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71D479AA-944F-4BDC-82B9-A4E66051AE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919" y="722142"/>
            <a:ext cx="626469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(4) </a:t>
            </a: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주의</a:t>
            </a: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5BC9E3F-040E-40BC-9A18-C3716798C3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784" y="1462861"/>
            <a:ext cx="3888432" cy="3932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764826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16632"/>
            <a:ext cx="6048672" cy="726888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2. </a:t>
            </a:r>
            <a:r>
              <a:rPr lang="ko-KR" altLang="en-US" sz="2400" b="1">
                <a:solidFill>
                  <a:schemeClr val="tx1"/>
                </a:solidFill>
                <a:latin typeface="+mn-ea"/>
                <a:ea typeface="+mn-ea"/>
              </a:rPr>
              <a:t>라즈베리파이 디지털 입력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en-US" altLang="en-US" sz="24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i="1" dirty="0">
                <a:solidFill>
                  <a:schemeClr val="tx1"/>
                </a:solidFill>
                <a:latin typeface="+mn-ea"/>
              </a:rPr>
              <a:t>부천대학교 </a:t>
            </a:r>
            <a:r>
              <a:rPr lang="ko-KR" altLang="en-US" sz="1200" b="1" i="1" dirty="0" err="1">
                <a:solidFill>
                  <a:schemeClr val="tx1"/>
                </a:solidFill>
                <a:latin typeface="+mn-ea"/>
              </a:rPr>
              <a:t>전기과</a:t>
            </a:r>
            <a:endParaRPr lang="ko-KR" altLang="en-US" sz="1200" b="1" i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7" name="Rectangle 3">
            <a:extLst>
              <a:ext uri="{FF2B5EF4-FFF2-40B4-BE49-F238E27FC236}">
                <a16:creationId xmlns:a16="http://schemas.microsoft.com/office/drawing/2014/main" id="{A0F55CF4-9404-4002-A83E-20B16814B2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944724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스위치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제어</a:t>
            </a:r>
            <a:endParaRPr lang="en-US" altLang="ko-KR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10E38F8B-8E5C-4A9B-B281-EAFFC74861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361" y="2489997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GPIO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핀 입력지정 방법</a:t>
            </a:r>
            <a:endParaRPr lang="en-US" altLang="ko-KR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20" name="표 14">
            <a:extLst>
              <a:ext uri="{FF2B5EF4-FFF2-40B4-BE49-F238E27FC236}">
                <a16:creationId xmlns:a16="http://schemas.microsoft.com/office/drawing/2014/main" id="{03574871-146C-49DB-A0B3-CA1FDE40BE18}"/>
              </a:ext>
            </a:extLst>
          </p:cNvPr>
          <p:cNvGraphicFramePr>
            <a:graphicFrameLocks noGrp="1"/>
          </p:cNvGraphicFramePr>
          <p:nvPr/>
        </p:nvGraphicFramePr>
        <p:xfrm>
          <a:off x="1047704" y="2993450"/>
          <a:ext cx="6840816" cy="4794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6024">
                  <a:extLst>
                    <a:ext uri="{9D8B030D-6E8A-4147-A177-3AD203B41FA5}">
                      <a16:colId xmlns:a16="http://schemas.microsoft.com/office/drawing/2014/main" val="1661200691"/>
                    </a:ext>
                  </a:extLst>
                </a:gridCol>
                <a:gridCol w="5764792">
                  <a:extLst>
                    <a:ext uri="{9D8B030D-6E8A-4147-A177-3AD203B41FA5}">
                      <a16:colId xmlns:a16="http://schemas.microsoft.com/office/drawing/2014/main" val="434495144"/>
                    </a:ext>
                  </a:extLst>
                </a:gridCol>
              </a:tblGrid>
              <a:tr h="4794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형식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변수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= Button(GPIO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번호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, pull_up=False)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66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960908"/>
                  </a:ext>
                </a:extLst>
              </a:tr>
            </a:tbl>
          </a:graphicData>
        </a:graphic>
      </p:graphicFrame>
      <p:graphicFrame>
        <p:nvGraphicFramePr>
          <p:cNvPr id="21" name="표 14">
            <a:extLst>
              <a:ext uri="{FF2B5EF4-FFF2-40B4-BE49-F238E27FC236}">
                <a16:creationId xmlns:a16="http://schemas.microsoft.com/office/drawing/2014/main" id="{14E1C050-4132-43C6-A982-6B3A3149FAFC}"/>
              </a:ext>
            </a:extLst>
          </p:cNvPr>
          <p:cNvGraphicFramePr>
            <a:graphicFrameLocks noGrp="1"/>
          </p:cNvGraphicFramePr>
          <p:nvPr/>
        </p:nvGraphicFramePr>
        <p:xfrm>
          <a:off x="1048412" y="4674840"/>
          <a:ext cx="6691939" cy="698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5356">
                  <a:extLst>
                    <a:ext uri="{9D8B030D-6E8A-4147-A177-3AD203B41FA5}">
                      <a16:colId xmlns:a16="http://schemas.microsoft.com/office/drawing/2014/main" val="1661200691"/>
                    </a:ext>
                  </a:extLst>
                </a:gridCol>
                <a:gridCol w="5256583">
                  <a:extLst>
                    <a:ext uri="{9D8B030D-6E8A-4147-A177-3AD203B41FA5}">
                      <a16:colId xmlns:a16="http://schemas.microsoft.com/office/drawing/2014/main" val="434495144"/>
                    </a:ext>
                  </a:extLst>
                </a:gridCol>
              </a:tblGrid>
              <a:tr h="6984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is_pressed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2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버튼이 눌려 있으면 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True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버튼이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안눌려 있으면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False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66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960908"/>
                  </a:ext>
                </a:extLst>
              </a:tr>
            </a:tbl>
          </a:graphicData>
        </a:graphic>
      </p:graphicFrame>
      <p:sp>
        <p:nvSpPr>
          <p:cNvPr id="22" name="Rectangle 3">
            <a:extLst>
              <a:ext uri="{FF2B5EF4-FFF2-40B4-BE49-F238E27FC236}">
                <a16:creationId xmlns:a16="http://schemas.microsoft.com/office/drawing/2014/main" id="{917A4021-2AE5-4DA1-850B-990774424F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4197976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Button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주요 메서드 및 속성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Rectangle 1">
            <a:extLst>
              <a:ext uri="{FF2B5EF4-FFF2-40B4-BE49-F238E27FC236}">
                <a16:creationId xmlns:a16="http://schemas.microsoft.com/office/drawing/2014/main" id="{BBBFB26C-F2BD-49F6-9A20-EDC5012245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0310" y="5533040"/>
            <a:ext cx="4005786" cy="55399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(ex) Mybutton.is_pressed</a:t>
            </a:r>
            <a:br>
              <a:rPr kumimoji="0" lang="ko-KR" altLang="ko-KR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ko-KR" altLang="ko-K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5" name="Rectangle 3">
            <a:extLst>
              <a:ext uri="{FF2B5EF4-FFF2-40B4-BE49-F238E27FC236}">
                <a16:creationId xmlns:a16="http://schemas.microsoft.com/office/drawing/2014/main" id="{FC92B187-48BD-4459-B692-1C3420F261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1484731"/>
            <a:ext cx="7204952" cy="659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ó"/>
            </a:pP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gpiozero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라이브러리에서는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Button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클래스를 이용 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eaLnBrk="1" hangingPunct="1">
              <a:buFont typeface="Wingdings" panose="05000000000000000000" pitchFamily="2" charset="2"/>
              <a:buChar char="ó"/>
            </a:pP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is_pressed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속성을 이용해 버튼의 상태를 판단  </a:t>
            </a:r>
            <a:endParaRPr lang="en-US" altLang="en-US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Rectangle 1">
            <a:extLst>
              <a:ext uri="{FF2B5EF4-FFF2-40B4-BE49-F238E27FC236}">
                <a16:creationId xmlns:a16="http://schemas.microsoft.com/office/drawing/2014/main" id="{6D470A26-9A95-477D-9540-3536D48B77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194" y="3560471"/>
            <a:ext cx="3483260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(ex) M</a:t>
            </a:r>
            <a:r>
              <a:rPr lang="en-US" altLang="ko-KR" b="1">
                <a:solidFill>
                  <a:srgbClr val="000000"/>
                </a:solidFill>
                <a:latin typeface="Arial Unicode MS"/>
              </a:rPr>
              <a:t>ybutton</a:t>
            </a:r>
            <a:r>
              <a:rPr lang="ko-KR" altLang="en-US" b="1">
                <a:solidFill>
                  <a:srgbClr val="000000"/>
                </a:solidFill>
                <a:latin typeface="Arial Unicode MS"/>
              </a:rPr>
              <a:t> </a:t>
            </a:r>
            <a:r>
              <a:rPr lang="en-US" altLang="ko-KR" b="1">
                <a:solidFill>
                  <a:srgbClr val="000000"/>
                </a:solidFill>
                <a:latin typeface="Arial Unicode MS"/>
              </a:rPr>
              <a:t>= Button(17)</a:t>
            </a:r>
            <a:endParaRPr kumimoji="0" lang="ko-KR" altLang="ko-K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870659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14">
            <a:extLst>
              <a:ext uri="{FF2B5EF4-FFF2-40B4-BE49-F238E27FC236}">
                <a16:creationId xmlns:a16="http://schemas.microsoft.com/office/drawing/2014/main" id="{3D873101-B149-487E-B238-9C872511F061}"/>
              </a:ext>
            </a:extLst>
          </p:cNvPr>
          <p:cNvGraphicFramePr>
            <a:graphicFrameLocks noGrp="1"/>
          </p:cNvGraphicFramePr>
          <p:nvPr/>
        </p:nvGraphicFramePr>
        <p:xfrm>
          <a:off x="1017946" y="1380138"/>
          <a:ext cx="6691939" cy="698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256">
                  <a:extLst>
                    <a:ext uri="{9D8B030D-6E8A-4147-A177-3AD203B41FA5}">
                      <a16:colId xmlns:a16="http://schemas.microsoft.com/office/drawing/2014/main" val="1661200691"/>
                    </a:ext>
                  </a:extLst>
                </a:gridCol>
                <a:gridCol w="4387683">
                  <a:extLst>
                    <a:ext uri="{9D8B030D-6E8A-4147-A177-3AD203B41FA5}">
                      <a16:colId xmlns:a16="http://schemas.microsoft.com/office/drawing/2014/main" val="434495144"/>
                    </a:ext>
                  </a:extLst>
                </a:gridCol>
              </a:tblGrid>
              <a:tr h="6984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wait_for_press( )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2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버튼이 눌릴때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까지 실행 대기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66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960908"/>
                  </a:ext>
                </a:extLst>
              </a:tr>
            </a:tbl>
          </a:graphicData>
        </a:graphic>
      </p:graphicFrame>
      <p:graphicFrame>
        <p:nvGraphicFramePr>
          <p:cNvPr id="6" name="표 14">
            <a:extLst>
              <a:ext uri="{FF2B5EF4-FFF2-40B4-BE49-F238E27FC236}">
                <a16:creationId xmlns:a16="http://schemas.microsoft.com/office/drawing/2014/main" id="{1AB3D22F-1919-4741-BCF5-98D1BEADFDC5}"/>
              </a:ext>
            </a:extLst>
          </p:cNvPr>
          <p:cNvGraphicFramePr>
            <a:graphicFrameLocks noGrp="1"/>
          </p:cNvGraphicFramePr>
          <p:nvPr/>
        </p:nvGraphicFramePr>
        <p:xfrm>
          <a:off x="1017946" y="2244234"/>
          <a:ext cx="6691939" cy="698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256">
                  <a:extLst>
                    <a:ext uri="{9D8B030D-6E8A-4147-A177-3AD203B41FA5}">
                      <a16:colId xmlns:a16="http://schemas.microsoft.com/office/drawing/2014/main" val="1661200691"/>
                    </a:ext>
                  </a:extLst>
                </a:gridCol>
                <a:gridCol w="4387683">
                  <a:extLst>
                    <a:ext uri="{9D8B030D-6E8A-4147-A177-3AD203B41FA5}">
                      <a16:colId xmlns:a16="http://schemas.microsoft.com/office/drawing/2014/main" val="434495144"/>
                    </a:ext>
                  </a:extLst>
                </a:gridCol>
              </a:tblGrid>
              <a:tr h="6984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wait_for_release( )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2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버튼에서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손을 뗄 때까지 실행 대기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66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960908"/>
                  </a:ext>
                </a:extLst>
              </a:tr>
            </a:tbl>
          </a:graphicData>
        </a:graphic>
      </p:graphicFrame>
      <p:graphicFrame>
        <p:nvGraphicFramePr>
          <p:cNvPr id="7" name="표 14">
            <a:extLst>
              <a:ext uri="{FF2B5EF4-FFF2-40B4-BE49-F238E27FC236}">
                <a16:creationId xmlns:a16="http://schemas.microsoft.com/office/drawing/2014/main" id="{78AF2603-89B5-40D0-87A7-BDE7D1CDB1D6}"/>
              </a:ext>
            </a:extLst>
          </p:cNvPr>
          <p:cNvGraphicFramePr>
            <a:graphicFrameLocks noGrp="1"/>
          </p:cNvGraphicFramePr>
          <p:nvPr/>
        </p:nvGraphicFramePr>
        <p:xfrm>
          <a:off x="1017946" y="3140968"/>
          <a:ext cx="7488832" cy="698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6230">
                  <a:extLst>
                    <a:ext uri="{9D8B030D-6E8A-4147-A177-3AD203B41FA5}">
                      <a16:colId xmlns:a16="http://schemas.microsoft.com/office/drawing/2014/main" val="1661200691"/>
                    </a:ext>
                  </a:extLst>
                </a:gridCol>
                <a:gridCol w="3862602">
                  <a:extLst>
                    <a:ext uri="{9D8B030D-6E8A-4147-A177-3AD203B41FA5}">
                      <a16:colId xmlns:a16="http://schemas.microsoft.com/office/drawing/2014/main" val="434495144"/>
                    </a:ext>
                  </a:extLst>
                </a:gridCol>
              </a:tblGrid>
              <a:tr h="6984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when_pressed =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사용자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함수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콜백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2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버튼이 눌리는 순간 함수 실행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66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960908"/>
                  </a:ext>
                </a:extLst>
              </a:tr>
            </a:tbl>
          </a:graphicData>
        </a:graphic>
      </p:graphicFrame>
      <p:graphicFrame>
        <p:nvGraphicFramePr>
          <p:cNvPr id="8" name="표 14">
            <a:extLst>
              <a:ext uri="{FF2B5EF4-FFF2-40B4-BE49-F238E27FC236}">
                <a16:creationId xmlns:a16="http://schemas.microsoft.com/office/drawing/2014/main" id="{81266793-1665-4FE3-A8CA-80F4436700C5}"/>
              </a:ext>
            </a:extLst>
          </p:cNvPr>
          <p:cNvGraphicFramePr>
            <a:graphicFrameLocks noGrp="1"/>
          </p:cNvGraphicFramePr>
          <p:nvPr/>
        </p:nvGraphicFramePr>
        <p:xfrm>
          <a:off x="1043608" y="4005064"/>
          <a:ext cx="7488832" cy="698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6230">
                  <a:extLst>
                    <a:ext uri="{9D8B030D-6E8A-4147-A177-3AD203B41FA5}">
                      <a16:colId xmlns:a16="http://schemas.microsoft.com/office/drawing/2014/main" val="1661200691"/>
                    </a:ext>
                  </a:extLst>
                </a:gridCol>
                <a:gridCol w="3862602">
                  <a:extLst>
                    <a:ext uri="{9D8B030D-6E8A-4147-A177-3AD203B41FA5}">
                      <a16:colId xmlns:a16="http://schemas.microsoft.com/office/drawing/2014/main" val="434495144"/>
                    </a:ext>
                  </a:extLst>
                </a:gridCol>
              </a:tblGrid>
              <a:tr h="6984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when_released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=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사용자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함수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콜백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2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버튼에서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손을때는 순간 함수 실행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66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9609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5239064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>
            <a:extLst>
              <a:ext uri="{FF2B5EF4-FFF2-40B4-BE49-F238E27FC236}">
                <a16:creationId xmlns:a16="http://schemas.microsoft.com/office/drawing/2014/main" id="{51A83B71-6F53-4019-8EB3-5F30D2CFB9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206084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(1)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회로도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C2706E-EA67-4837-A642-1E8B13C12B5E}"/>
              </a:ext>
            </a:extLst>
          </p:cNvPr>
          <p:cNvSpPr txBox="1"/>
          <p:nvPr/>
        </p:nvSpPr>
        <p:spPr>
          <a:xfrm>
            <a:off x="4355976" y="2235268"/>
            <a:ext cx="4032448" cy="4247317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i="0">
                <a:effectLst/>
                <a:latin typeface="+mn-ea"/>
              </a:rPr>
              <a:t>from gpiozero import Button </a:t>
            </a:r>
          </a:p>
          <a:p>
            <a:r>
              <a:rPr lang="en-US" altLang="ko-KR" b="1" i="0">
                <a:effectLst/>
                <a:latin typeface="+mn-ea"/>
              </a:rPr>
              <a:t>from time import sleep</a:t>
            </a:r>
          </a:p>
          <a:p>
            <a:endParaRPr lang="en-US" altLang="ko-KR" b="1" i="0">
              <a:effectLst/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but = Button(17)  </a:t>
            </a:r>
          </a:p>
          <a:p>
            <a:r>
              <a:rPr lang="en-US" altLang="ko-KR" b="1">
                <a:latin typeface="+mn-ea"/>
              </a:rPr>
              <a:t># </a:t>
            </a:r>
            <a:r>
              <a:rPr lang="ko-KR" altLang="en-US" b="1">
                <a:latin typeface="+mn-ea"/>
              </a:rPr>
              <a:t>기본적으로 내부 풀업 활성화</a:t>
            </a:r>
            <a:endParaRPr lang="en-US" altLang="ko-KR" b="1">
              <a:latin typeface="+mn-ea"/>
            </a:endParaRPr>
          </a:p>
          <a:p>
            <a:r>
              <a:rPr lang="ko-KR" altLang="en-US" b="1">
                <a:latin typeface="+mn-ea"/>
              </a:rPr>
              <a:t> </a:t>
            </a:r>
            <a:endParaRPr lang="en-US" altLang="ko-KR" b="1"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try: while True: </a:t>
            </a:r>
          </a:p>
          <a:p>
            <a:r>
              <a:rPr lang="en-US" altLang="ko-KR" b="1">
                <a:latin typeface="+mn-ea"/>
              </a:rPr>
              <a:t>   </a:t>
            </a:r>
            <a:r>
              <a:rPr lang="en-US" altLang="ko-KR" b="1" i="0">
                <a:effectLst/>
                <a:latin typeface="+mn-ea"/>
              </a:rPr>
              <a:t>if but.is_pressed: </a:t>
            </a:r>
          </a:p>
          <a:p>
            <a:r>
              <a:rPr lang="en-US" altLang="ko-KR" b="1">
                <a:latin typeface="+mn-ea"/>
              </a:rPr>
              <a:t>       </a:t>
            </a:r>
            <a:r>
              <a:rPr lang="en-US" altLang="ko-KR" b="1" i="0">
                <a:effectLst/>
                <a:latin typeface="+mn-ea"/>
              </a:rPr>
              <a:t>print("pressed")           </a:t>
            </a:r>
          </a:p>
          <a:p>
            <a:r>
              <a:rPr lang="en-US" altLang="ko-KR" b="1">
                <a:latin typeface="+mn-ea"/>
              </a:rPr>
              <a:t>   </a:t>
            </a:r>
            <a:r>
              <a:rPr lang="en-US" altLang="ko-KR" b="1" i="0">
                <a:effectLst/>
                <a:latin typeface="+mn-ea"/>
              </a:rPr>
              <a:t>else: </a:t>
            </a:r>
          </a:p>
          <a:p>
            <a:r>
              <a:rPr lang="en-US" altLang="ko-KR" b="1">
                <a:latin typeface="+mn-ea"/>
              </a:rPr>
              <a:t>       </a:t>
            </a:r>
            <a:r>
              <a:rPr lang="en-US" altLang="ko-KR" b="1" i="0">
                <a:effectLst/>
                <a:latin typeface="+mn-ea"/>
              </a:rPr>
              <a:t>print("not prseed") </a:t>
            </a:r>
          </a:p>
          <a:p>
            <a:r>
              <a:rPr lang="en-US" altLang="ko-KR" b="1">
                <a:latin typeface="+mn-ea"/>
              </a:rPr>
              <a:t>   </a:t>
            </a:r>
            <a:r>
              <a:rPr lang="en-US" altLang="ko-KR" b="1" i="0">
                <a:effectLst/>
                <a:latin typeface="+mn-ea"/>
              </a:rPr>
              <a:t>sleep(0.2)</a:t>
            </a:r>
          </a:p>
          <a:p>
            <a:r>
              <a:rPr lang="en-US" altLang="ko-KR" b="1" i="0">
                <a:effectLst/>
                <a:latin typeface="+mn-ea"/>
              </a:rPr>
              <a:t> except KeyboardInterrupt:</a:t>
            </a:r>
          </a:p>
          <a:p>
            <a:r>
              <a:rPr lang="en-US" altLang="ko-KR" b="1" i="0">
                <a:effectLst/>
                <a:latin typeface="+mn-ea"/>
              </a:rPr>
              <a:t>   button.close( )</a:t>
            </a:r>
          </a:p>
          <a:p>
            <a:endParaRPr lang="ko-KR" altLang="en-US" b="1" dirty="0">
              <a:latin typeface="+mn-ea"/>
            </a:endParaRPr>
          </a:p>
        </p:txBody>
      </p:sp>
      <p:graphicFrame>
        <p:nvGraphicFramePr>
          <p:cNvPr id="9" name="표 3">
            <a:extLst>
              <a:ext uri="{FF2B5EF4-FFF2-40B4-BE49-F238E27FC236}">
                <a16:creationId xmlns:a16="http://schemas.microsoft.com/office/drawing/2014/main" id="{FA7E3A89-6DC4-49C3-98B3-FC4596F93EC5}"/>
              </a:ext>
            </a:extLst>
          </p:cNvPr>
          <p:cNvGraphicFramePr>
            <a:graphicFrameLocks noGrp="1"/>
          </p:cNvGraphicFramePr>
          <p:nvPr/>
        </p:nvGraphicFramePr>
        <p:xfrm>
          <a:off x="450052" y="609888"/>
          <a:ext cx="73623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라즈베리파이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err="1">
                          <a:solidFill>
                            <a:schemeClr val="tx1"/>
                          </a:solidFill>
                        </a:rPr>
                        <a:t>범용핀인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GPIO17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번 핀에 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SW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를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연결하고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입력의 상태를 출력하시오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7AF74895-FC00-4B1F-8F62-62531173BB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591" y="2739664"/>
            <a:ext cx="3410194" cy="323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697417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909DC1B-E39C-4247-9632-61B05314C114}"/>
              </a:ext>
            </a:extLst>
          </p:cNvPr>
          <p:cNvSpPr txBox="1"/>
          <p:nvPr/>
        </p:nvSpPr>
        <p:spPr>
          <a:xfrm>
            <a:off x="1259632" y="1772816"/>
            <a:ext cx="6264696" cy="42473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i="0">
                <a:effectLst/>
                <a:latin typeface="+mn-ea"/>
              </a:rPr>
              <a:t>from RPi import GPIO </a:t>
            </a:r>
          </a:p>
          <a:p>
            <a:r>
              <a:rPr lang="en-US" altLang="ko-KR" b="1" i="0">
                <a:effectLst/>
                <a:latin typeface="+mn-ea"/>
              </a:rPr>
              <a:t>from time import sleep</a:t>
            </a:r>
          </a:p>
          <a:p>
            <a:r>
              <a:rPr lang="en-US" altLang="ko-KR" b="1" i="0">
                <a:effectLst/>
                <a:latin typeface="+mn-ea"/>
              </a:rPr>
              <a:t> </a:t>
            </a:r>
          </a:p>
          <a:p>
            <a:r>
              <a:rPr lang="en-US" altLang="ko-KR" b="1" i="0">
                <a:effectLst/>
                <a:latin typeface="+mn-ea"/>
              </a:rPr>
              <a:t>GPIO.setmode(GPIO.BCM)</a:t>
            </a:r>
          </a:p>
          <a:p>
            <a:r>
              <a:rPr lang="en-US" altLang="ko-KR" b="1" i="0">
                <a:effectLst/>
                <a:latin typeface="+mn-ea"/>
              </a:rPr>
              <a:t>GPIO.setup(17, GPIO.IN,pull_up_down=GPIO.PUD_UP) </a:t>
            </a:r>
          </a:p>
          <a:p>
            <a:endParaRPr lang="en-US" altLang="ko-KR" b="1" i="0">
              <a:effectLst/>
              <a:latin typeface="+mn-ea"/>
            </a:endParaRPr>
          </a:p>
          <a:p>
            <a:r>
              <a:rPr lang="en-US" altLang="ko-KR" b="1">
                <a:latin typeface="+mn-ea"/>
              </a:rPr>
              <a:t>try:</a:t>
            </a:r>
            <a:endParaRPr lang="en-US" altLang="ko-KR" b="1" i="0">
              <a:effectLst/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   while True: </a:t>
            </a:r>
          </a:p>
          <a:p>
            <a:r>
              <a:rPr lang="en-US" altLang="ko-KR" b="1">
                <a:latin typeface="+mn-ea"/>
              </a:rPr>
              <a:t>      </a:t>
            </a:r>
            <a:r>
              <a:rPr lang="en-US" altLang="ko-KR" b="1" i="0">
                <a:effectLst/>
                <a:latin typeface="+mn-ea"/>
              </a:rPr>
              <a:t>button = GPIO.input(17)</a:t>
            </a:r>
          </a:p>
          <a:p>
            <a:r>
              <a:rPr lang="en-US" altLang="ko-KR" b="1">
                <a:latin typeface="+mn-ea"/>
              </a:rPr>
              <a:t> </a:t>
            </a:r>
            <a:r>
              <a:rPr lang="en-US" altLang="ko-KR" b="1" i="0">
                <a:effectLst/>
                <a:latin typeface="+mn-ea"/>
              </a:rPr>
              <a:t>     if button == 0: print("pressed") </a:t>
            </a:r>
          </a:p>
          <a:p>
            <a:r>
              <a:rPr lang="en-US" altLang="ko-KR" b="1">
                <a:latin typeface="+mn-ea"/>
              </a:rPr>
              <a:t>      </a:t>
            </a:r>
            <a:r>
              <a:rPr lang="en-US" altLang="ko-KR" b="1" i="0">
                <a:effectLst/>
                <a:latin typeface="+mn-ea"/>
              </a:rPr>
              <a:t>else : print("not pressed") </a:t>
            </a:r>
          </a:p>
          <a:p>
            <a:r>
              <a:rPr lang="en-US" altLang="ko-KR" b="1">
                <a:latin typeface="+mn-ea"/>
              </a:rPr>
              <a:t>      </a:t>
            </a:r>
            <a:r>
              <a:rPr lang="en-US" altLang="ko-KR" b="1" i="0">
                <a:effectLst/>
                <a:latin typeface="+mn-ea"/>
              </a:rPr>
              <a:t>sleep(0.1)</a:t>
            </a:r>
          </a:p>
          <a:p>
            <a:r>
              <a:rPr lang="en-US" altLang="ko-KR" b="1">
                <a:latin typeface="+mn-ea"/>
              </a:rPr>
              <a:t>except KeyboardInterrupt:</a:t>
            </a:r>
            <a:endParaRPr lang="en-US" altLang="ko-KR" b="1" i="0">
              <a:effectLst/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      GPIO.cleanup( ) </a:t>
            </a:r>
          </a:p>
          <a:p>
            <a:endParaRPr lang="ko-KR" altLang="en-US" b="1">
              <a:latin typeface="+mn-ea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0CA95D60-F166-40C8-B01F-F19629EB06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600" y="98072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참고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: RPi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라이브러리 이용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71741810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Custom 343">
      <a:dk1>
        <a:sysClr val="windowText" lastClr="000000"/>
      </a:dk1>
      <a:lt1>
        <a:srgbClr val="FFFFFF"/>
      </a:lt1>
      <a:dk2>
        <a:srgbClr val="000000"/>
      </a:dk2>
      <a:lt2>
        <a:srgbClr val="FFFFFF"/>
      </a:lt2>
      <a:accent1>
        <a:srgbClr val="90B0E3"/>
      </a:accent1>
      <a:accent2>
        <a:srgbClr val="6BA7F8"/>
      </a:accent2>
      <a:accent3>
        <a:srgbClr val="C3DBFC"/>
      </a:accent3>
      <a:accent4>
        <a:srgbClr val="0A2793"/>
      </a:accent4>
      <a:accent5>
        <a:srgbClr val="C0E8FD"/>
      </a:accent5>
      <a:accent6>
        <a:srgbClr val="6097E1"/>
      </a:accent6>
      <a:hlink>
        <a:srgbClr val="0B6DEF"/>
      </a:hlink>
      <a:folHlink>
        <a:srgbClr val="237DF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3404</TotalTime>
  <Words>804</Words>
  <Application>Microsoft Office PowerPoint</Application>
  <PresentationFormat>화면 슬라이드 쇼(4:3)</PresentationFormat>
  <Paragraphs>175</Paragraphs>
  <Slides>20</Slides>
  <Notes>17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7" baseType="lpstr">
      <vt:lpstr>Arial Unicode MS</vt:lpstr>
      <vt:lpstr>HY헤드라인M</vt:lpstr>
      <vt:lpstr>맑은 고딕</vt:lpstr>
      <vt:lpstr>Arial</vt:lpstr>
      <vt:lpstr>Calibri</vt:lpstr>
      <vt:lpstr>Wingdings</vt:lpstr>
      <vt:lpstr>Office Theme</vt:lpstr>
      <vt:lpstr>PowerPoint 프레젠테이션</vt:lpstr>
      <vt:lpstr>PowerPoint 프레젠테이션</vt:lpstr>
      <vt:lpstr>1. 라즈베리파이 디지털 출력   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1. 풀업, 풀다운 저항   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2. 라즈베리파이 디지털 입력    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Lines PowerPoint Presentation</dc:title>
  <dc:creator>jontypearce</dc:creator>
  <cp:lastModifiedBy>ADMIN</cp:lastModifiedBy>
  <cp:revision>224</cp:revision>
  <cp:lastPrinted>2026-03-12T08:48:21Z</cp:lastPrinted>
  <dcterms:created xsi:type="dcterms:W3CDTF">2011-07-11T11:56:50Z</dcterms:created>
  <dcterms:modified xsi:type="dcterms:W3CDTF">2026-09-30T11:29:49Z</dcterms:modified>
</cp:coreProperties>
</file>