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09" r:id="rId2"/>
    <p:sldId id="352" r:id="rId3"/>
    <p:sldId id="355" r:id="rId4"/>
    <p:sldId id="336" r:id="rId5"/>
    <p:sldId id="354" r:id="rId6"/>
    <p:sldId id="338" r:id="rId7"/>
    <p:sldId id="357" r:id="rId8"/>
    <p:sldId id="358" r:id="rId9"/>
    <p:sldId id="359" r:id="rId10"/>
    <p:sldId id="360" r:id="rId11"/>
    <p:sldId id="363" r:id="rId12"/>
    <p:sldId id="361" r:id="rId13"/>
    <p:sldId id="362" r:id="rId14"/>
  </p:sldIdLst>
  <p:sldSz cx="9144000" cy="6858000" type="screen4x3"/>
  <p:notesSz cx="6761163" cy="99425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2CDB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229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77F37-1595-493E-96AD-77B964CF4F26}" type="datetimeFigureOut">
              <a:rPr lang="ko-KR" altLang="en-US" smtClean="0"/>
              <a:t>2026-10-01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ACFA4-44FA-467B-BD02-04112D5FD14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60751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7AF50447-63D3-436B-82A4-74D1C0C0397C}" type="datetimeFigureOut">
              <a:rPr lang="en-GB" altLang="ko-KR"/>
              <a:pPr>
                <a:defRPr/>
              </a:pPr>
              <a:t>01/10/2026</a:t>
            </a:fld>
            <a:endParaRPr lang="en-GB" altLang="ko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74CF772-D5B2-43B9-81F5-8C74161FAEB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61767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C2FBFD-E307-49BF-A535-4A1A7BC39F4C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4541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C2FBFD-E307-49BF-A535-4A1A7BC39F4C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5100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C2FBFD-E307-49BF-A535-4A1A7BC39F4C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0905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C2FBFD-E307-49BF-A535-4A1A7BC39F4C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5100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8657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5935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26267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36382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F76D10D-D387-4736-BF16-968C15707A5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8094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80903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9742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89B68-6CA7-4612-9867-894CC4222C46}" type="datetimeFigureOut">
              <a:rPr lang="en-GB" altLang="ko-KR"/>
              <a:pPr>
                <a:defRPr/>
              </a:pPr>
              <a:t>01/10/2026</a:t>
            </a:fld>
            <a:endParaRPr lang="en-GB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8900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321A-A96F-4117-940C-CF037528F1F2}" type="datetimeFigureOut">
              <a:rPr lang="en-GB" altLang="ko-KR"/>
              <a:pPr>
                <a:defRPr/>
              </a:pPr>
              <a:t>01/10/2026</a:t>
            </a:fld>
            <a:endParaRPr lang="en-GB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948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7224713" cy="9080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50825" y="65088"/>
            <a:ext cx="68421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0825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03BA35BB-D7EC-47F9-8699-D4CA2583D000}" type="datetimeFigureOut">
              <a:rPr lang="en-GB" altLang="ko-KR"/>
              <a:pPr>
                <a:defRPr/>
              </a:pPr>
              <a:t>01/10/2026</a:t>
            </a:fld>
            <a:endParaRPr lang="en-GB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4D1E124-80D7-4057-87EC-50E86EDF7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32" name="Pictur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0"/>
            <a:ext cx="19081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png"/><Relationship Id="rId5" Type="http://schemas.openxmlformats.org/officeDocument/2006/relationships/image" Target="../media/image22.wmf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png"/><Relationship Id="rId5" Type="http://schemas.openxmlformats.org/officeDocument/2006/relationships/image" Target="../media/image22.wmf"/><Relationship Id="rId4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506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모서리가 둥근 직사각형 22"/>
          <p:cNvSpPr/>
          <p:nvPr/>
        </p:nvSpPr>
        <p:spPr>
          <a:xfrm>
            <a:off x="323528" y="2204864"/>
            <a:ext cx="5047816" cy="165618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4800" b="1">
                <a:solidFill>
                  <a:prstClr val="black"/>
                </a:solidFill>
                <a:latin typeface="+mn-ea"/>
                <a:cs typeface="Arial" pitchFamily="34" charset="0"/>
              </a:rPr>
              <a:t>제</a:t>
            </a:r>
            <a:r>
              <a:rPr lang="en-US" altLang="ko-KR" sz="4800" b="1">
                <a:solidFill>
                  <a:prstClr val="black"/>
                </a:solidFill>
                <a:latin typeface="+mn-ea"/>
                <a:cs typeface="Arial" pitchFamily="34" charset="0"/>
              </a:rPr>
              <a:t>2</a:t>
            </a:r>
            <a:r>
              <a:rPr lang="ko-KR" altLang="en-US" sz="4800" b="1">
                <a:solidFill>
                  <a:prstClr val="black"/>
                </a:solidFill>
                <a:latin typeface="+mn-ea"/>
                <a:cs typeface="Arial" pitchFamily="34" charset="0"/>
              </a:rPr>
              <a:t>장</a:t>
            </a:r>
            <a:r>
              <a:rPr lang="en-US" altLang="ko-KR" sz="4800" b="1">
                <a:solidFill>
                  <a:prstClr val="black"/>
                </a:solidFill>
                <a:latin typeface="+mn-ea"/>
                <a:cs typeface="Arial" pitchFamily="34" charset="0"/>
              </a:rPr>
              <a:t>. </a:t>
            </a:r>
            <a:r>
              <a:rPr lang="ko-KR" altLang="en-US" sz="4800" b="1">
                <a:solidFill>
                  <a:prstClr val="black"/>
                </a:solidFill>
                <a:latin typeface="+mn-ea"/>
                <a:cs typeface="Arial" pitchFamily="34" charset="0"/>
              </a:rPr>
              <a:t>정류회로</a:t>
            </a:r>
            <a:endParaRPr lang="ko-KR" altLang="en-US" sz="4800" i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868144" y="4509120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b="1" i="1" dirty="0">
                <a:latin typeface="+mn-ea"/>
              </a:rPr>
              <a:t>부천대학교 </a:t>
            </a:r>
            <a:r>
              <a:rPr lang="ko-KR" altLang="en-US" b="1" i="1" dirty="0" err="1">
                <a:latin typeface="+mn-ea"/>
              </a:rPr>
              <a:t>전기과</a:t>
            </a:r>
            <a:r>
              <a:rPr lang="ko-KR" altLang="en-US" b="1" i="1" dirty="0">
                <a:latin typeface="+mn-ea"/>
              </a:rPr>
              <a:t> 이한석교수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40" y="1988840"/>
            <a:ext cx="1819275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22121" y="99022"/>
            <a:ext cx="5457154" cy="7270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b="1">
                <a:solidFill>
                  <a:schemeClr val="tx1"/>
                </a:solidFill>
                <a:latin typeface="+mn-ea"/>
                <a:ea typeface="+mn-ea"/>
              </a:rPr>
              <a:t>1. </a:t>
            </a:r>
            <a:r>
              <a:rPr lang="ko-KR" altLang="en-US" b="1">
                <a:solidFill>
                  <a:schemeClr val="tx1"/>
                </a:solidFill>
                <a:latin typeface="+mn-ea"/>
                <a:ea typeface="+mn-ea"/>
              </a:rPr>
              <a:t>정류 회로</a:t>
            </a:r>
            <a:endParaRPr lang="en-US" altLang="en-US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03" y="623731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8067"/>
            <a:ext cx="1043607" cy="86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68312" y="1351627"/>
            <a:ext cx="7056438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정류회로란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12" name="Text Box 41"/>
          <p:cNvSpPr txBox="1">
            <a:spLocks noChangeArrowheads="1"/>
          </p:cNvSpPr>
          <p:nvPr/>
        </p:nvSpPr>
        <p:spPr bwMode="auto">
          <a:xfrm>
            <a:off x="898525" y="1938630"/>
            <a:ext cx="6449313" cy="83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(AC)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를 직류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(DC)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로 변환하는 회로”</a:t>
            </a:r>
            <a:endParaRPr lang="en-US" altLang="ko-KR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endParaRPr lang="en-US" altLang="ko-KR" sz="11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 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종류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반파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전파 정류회로</a:t>
            </a:r>
            <a:endParaRPr lang="ko-KR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 Box 57"/>
          <p:cNvSpPr txBox="1">
            <a:spLocks noChangeArrowheads="1"/>
          </p:cNvSpPr>
          <p:nvPr/>
        </p:nvSpPr>
        <p:spPr bwMode="auto">
          <a:xfrm>
            <a:off x="473080" y="3408960"/>
            <a:ext cx="7056437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교류의 최대치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실효치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평균치 계산법</a:t>
            </a:r>
          </a:p>
        </p:txBody>
      </p:sp>
      <p:sp>
        <p:nvSpPr>
          <p:cNvPr id="15" name="Text Box 58"/>
          <p:cNvSpPr txBox="1">
            <a:spLocks noChangeArrowheads="1"/>
          </p:cNvSpPr>
          <p:nvPr/>
        </p:nvSpPr>
        <p:spPr bwMode="auto">
          <a:xfrm>
            <a:off x="755576" y="4073148"/>
            <a:ext cx="439102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342900" indent="-3429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굴림" panose="020B0600000101010101" pitchFamily="50" charset="-127"/>
              <a:buAutoNum type="circleNumDbPlain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최대치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교류 파형의 최대 진폭</a:t>
            </a:r>
            <a:endParaRPr lang="ko-KR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6" name="Picture 6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807" y="4840818"/>
            <a:ext cx="3382963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8024" y="4416048"/>
            <a:ext cx="3612441" cy="139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9473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611560" y="1271450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latin typeface="맑은 고딕" panose="020B0503020000020004" pitchFamily="50" charset="-127"/>
                <a:sym typeface="Wingdings" panose="05000000000000000000" pitchFamily="2" charset="2"/>
              </a:rPr>
              <a:t>미분 공식 </a:t>
            </a: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55576" y="4055864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latin typeface="맑은 고딕" panose="020B0503020000020004" pitchFamily="50" charset="-127"/>
                <a:sym typeface="Wingdings" panose="05000000000000000000" pitchFamily="2" charset="2"/>
              </a:rPr>
              <a:t>적분 공식 </a:t>
            </a:r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0699" y="4614765"/>
            <a:ext cx="3018458" cy="1557435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422689"/>
              </p:ext>
            </p:extLst>
          </p:nvPr>
        </p:nvGraphicFramePr>
        <p:xfrm>
          <a:off x="355725" y="511112"/>
          <a:ext cx="5040560" cy="460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5045">
                  <a:extLst>
                    <a:ext uri="{9D8B030D-6E8A-4147-A177-3AD203B41FA5}">
                      <a16:colId xmlns:a16="http://schemas.microsoft.com/office/drawing/2014/main" val="1710731387"/>
                    </a:ext>
                  </a:extLst>
                </a:gridCol>
                <a:gridCol w="3705515">
                  <a:extLst>
                    <a:ext uri="{9D8B030D-6E8A-4147-A177-3AD203B41FA5}">
                      <a16:colId xmlns:a16="http://schemas.microsoft.com/office/drawing/2014/main" val="3401221433"/>
                    </a:ext>
                  </a:extLst>
                </a:gridCol>
              </a:tblGrid>
              <a:tr h="4606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>
                          <a:solidFill>
                            <a:schemeClr val="tx1"/>
                          </a:solidFill>
                        </a:rPr>
                        <a:t>고교 복습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1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sym typeface="Wingdings" panose="05000000000000000000" pitchFamily="2" charset="2"/>
                        </a:rPr>
                        <a:t> 삼각함수의 미적분 공식</a:t>
                      </a:r>
                      <a:endParaRPr lang="ko-KR" altLang="en-US" sz="2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18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549207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7624" y="1740743"/>
            <a:ext cx="3838575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13306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74"/>
          <p:cNvSpPr txBox="1">
            <a:spLocks noChangeArrowheads="1"/>
          </p:cNvSpPr>
          <p:nvPr/>
        </p:nvSpPr>
        <p:spPr bwMode="auto">
          <a:xfrm>
            <a:off x="395536" y="836712"/>
            <a:ext cx="76327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457200" indent="-4572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 startAt="2"/>
              <a:defRPr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실효치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 “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교류 파형의 열 효과의 대소를 나타내는 값”</a:t>
            </a:r>
          </a:p>
          <a:p>
            <a:pPr eaLnBrk="1" hangingPunct="1">
              <a:lnSpc>
                <a:spcPct val="75000"/>
              </a:lnSpc>
              <a:spcBef>
                <a:spcPct val="50000"/>
              </a:spcBef>
              <a:buFontTx/>
              <a:buNone/>
              <a:defRPr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       교류를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표현하는 가장 일반적인 표현 </a:t>
            </a:r>
            <a:endParaRPr lang="ko-KR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Picture 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6218238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013176"/>
            <a:ext cx="27368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74"/>
          <p:cNvSpPr txBox="1">
            <a:spLocks noChangeArrowheads="1"/>
          </p:cNvSpPr>
          <p:nvPr/>
        </p:nvSpPr>
        <p:spPr bwMode="auto">
          <a:xfrm>
            <a:off x="323528" y="531964"/>
            <a:ext cx="4824536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None/>
              <a:defRPr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[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가정의 교류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]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교류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110V, 220V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ko-KR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83568" y="1272477"/>
            <a:ext cx="1571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latin typeface="맑은 고딕" panose="020B0503020000020004" pitchFamily="50" charset="-127"/>
                <a:sym typeface="Wingdings" panose="05000000000000000000" pitchFamily="2" charset="2"/>
              </a:rPr>
              <a:t>교류 </a:t>
            </a:r>
            <a:r>
              <a:rPr lang="en-US" altLang="ko-KR" b="1">
                <a:latin typeface="맑은 고딕" panose="020B0503020000020004" pitchFamily="50" charset="-127"/>
                <a:sym typeface="Wingdings" panose="05000000000000000000" pitchFamily="2" charset="2"/>
              </a:rPr>
              <a:t>110V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696" y="1328240"/>
            <a:ext cx="4646762" cy="246739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83568" y="4035727"/>
            <a:ext cx="1571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latin typeface="맑은 고딕" panose="020B0503020000020004" pitchFamily="50" charset="-127"/>
                <a:sym typeface="Wingdings" panose="05000000000000000000" pitchFamily="2" charset="2"/>
              </a:rPr>
              <a:t>교류 </a:t>
            </a:r>
            <a:r>
              <a:rPr lang="en-US" altLang="ko-KR" b="1">
                <a:latin typeface="맑은 고딕" panose="020B0503020000020004" pitchFamily="50" charset="-127"/>
                <a:sym typeface="Wingdings" panose="05000000000000000000" pitchFamily="2" charset="2"/>
              </a:rPr>
              <a:t>220V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696" y="4041407"/>
            <a:ext cx="4790778" cy="254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69894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773238"/>
            <a:ext cx="5800725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468313" y="765175"/>
            <a:ext cx="763270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 startAt="3"/>
              <a:defRPr/>
            </a:pP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평균치 </a:t>
            </a: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 “</a:t>
            </a:r>
            <a:r>
              <a:rPr lang="ko-KR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교류의 반주기 사이의 </a:t>
            </a:r>
            <a:r>
              <a:rPr lang="ko-KR" altLang="en-US" sz="1800" b="1" dirty="0" err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순시값을</a:t>
            </a:r>
            <a:r>
              <a:rPr lang="ko-KR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평균한 값”</a:t>
            </a:r>
          </a:p>
          <a:p>
            <a:pPr eaLnBrk="1" hangingPunct="1">
              <a:lnSpc>
                <a:spcPct val="75000"/>
              </a:lnSpc>
              <a:spcBef>
                <a:spcPct val="50000"/>
              </a:spcBef>
              <a:buFontTx/>
              <a:buNone/>
              <a:defRPr/>
            </a:pPr>
            <a:r>
              <a:rPr lang="ko-KR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      </a:t>
            </a: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DC</a:t>
            </a:r>
            <a:r>
              <a:rPr lang="ko-KR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전압계로 출력                 </a:t>
            </a:r>
            <a:endParaRPr lang="ko-KR" altLang="en-US" sz="1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1331913" y="4868863"/>
            <a:ext cx="4319587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[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참고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] 1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주기 사이의 평균치</a:t>
            </a:r>
          </a:p>
        </p:txBody>
      </p:sp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5373688"/>
            <a:ext cx="25923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3348038" y="5373688"/>
            <a:ext cx="2376487" cy="863600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endParaRPr lang="ko-KR" altLang="en-US" sz="2400">
              <a:ea typeface="돋움체" panose="020B0609000101010101" pitchFamily="49" charset="-127"/>
            </a:endParaRP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2484438" y="3860800"/>
            <a:ext cx="2663825" cy="574675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endParaRPr lang="ko-KR" altLang="en-US" sz="2400">
              <a:ea typeface="돋움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525264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22121" y="99022"/>
            <a:ext cx="5457154" cy="7270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b="1">
                <a:solidFill>
                  <a:schemeClr val="tx1"/>
                </a:solidFill>
                <a:latin typeface="+mn-ea"/>
                <a:ea typeface="+mn-ea"/>
              </a:rPr>
              <a:t>2. </a:t>
            </a:r>
            <a:r>
              <a:rPr lang="ko-KR" altLang="en-US" b="1">
                <a:solidFill>
                  <a:schemeClr val="tx1"/>
                </a:solidFill>
                <a:latin typeface="+mn-ea"/>
                <a:ea typeface="+mn-ea"/>
              </a:rPr>
              <a:t>반파 정류 회로</a:t>
            </a:r>
            <a:endParaRPr lang="en-US" altLang="en-US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03" y="623731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8067"/>
            <a:ext cx="1043607" cy="86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79512" y="1355390"/>
            <a:ext cx="454293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이상적인 반파 정류회로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0" name="Object 7"/>
          <p:cNvGraphicFramePr>
            <a:graphicFrameLocks noChangeAspect="1"/>
          </p:cNvGraphicFramePr>
          <p:nvPr/>
        </p:nvGraphicFramePr>
        <p:xfrm>
          <a:off x="1039982" y="2670675"/>
          <a:ext cx="3313112" cy="148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VISIO" r:id="rId6" imgW="3311652" imgH="1490472" progId="Visio.Drawing.6">
                  <p:embed/>
                </p:oleObj>
              </mc:Choice>
              <mc:Fallback>
                <p:oleObj name="VISIO" r:id="rId6" imgW="3311652" imgH="1490472" progId="Visio.Drawing.6">
                  <p:embed/>
                  <p:pic>
                    <p:nvPicPr>
                      <p:cNvPr id="1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9982" y="2670675"/>
                        <a:ext cx="3313112" cy="1487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200705" y="2353915"/>
            <a:ext cx="1584325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6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A. </a:t>
            </a:r>
            <a:r>
              <a:rPr lang="ko-KR" altLang="en-US" sz="16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입력파형</a:t>
            </a: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6588224" y="2353915"/>
            <a:ext cx="1584325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6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B. </a:t>
            </a:r>
            <a:r>
              <a:rPr lang="ko-KR" altLang="en-US" sz="16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출력파형</a:t>
            </a:r>
          </a:p>
        </p:txBody>
      </p:sp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479" y="2785762"/>
            <a:ext cx="209948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204" y="2812812"/>
            <a:ext cx="2284701" cy="1506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585546" y="1933995"/>
            <a:ext cx="1622771" cy="3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324000" indent="-3240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ko-KR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585546" y="4653136"/>
            <a:ext cx="1622771" cy="3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 startAt="2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동작 해석</a:t>
            </a:r>
            <a:endParaRPr lang="en-US" altLang="ko-KR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55577" y="5229199"/>
            <a:ext cx="8136904" cy="660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216000" indent="-216000" eaLnBrk="1" hangingPunct="1"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600"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양의 반주기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다이오드 순방향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전류흐름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R</a:t>
            </a:r>
            <a:r>
              <a:rPr lang="en-US" altLang="ko-KR" sz="1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L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양단에 입력전압과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같은 전압 발생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216000" indent="-216000" eaLnBrk="1" hangingPunct="1"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6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음의 반주기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다이오드 역방행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전류 흐르지 않음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 R</a:t>
            </a:r>
            <a:r>
              <a:rPr lang="en-US" altLang="ko-KR" sz="10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L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양단 전압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0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04621" y="3057181"/>
            <a:ext cx="5036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latin typeface="+mn-ea"/>
                <a:sym typeface="Wingdings" panose="05000000000000000000" pitchFamily="2" charset="2"/>
              </a:rPr>
              <a:t>양 </a:t>
            </a:r>
            <a:r>
              <a:rPr lang="en-US" altLang="ko-KR" sz="1200" b="1">
                <a:solidFill>
                  <a:schemeClr val="accent4"/>
                </a:solidFill>
                <a:latin typeface="+mn-ea"/>
                <a:sym typeface="Wingdings" panose="05000000000000000000" pitchFamily="2" charset="2"/>
              </a:rPr>
              <a:t>+</a:t>
            </a:r>
            <a:endParaRPr lang="ko-KR" altLang="en-US" sz="1200" b="1">
              <a:solidFill>
                <a:schemeClr val="accent4"/>
              </a:solidFill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234504" y="3057180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음 </a:t>
            </a:r>
            <a:r>
              <a:rPr lang="en-US" altLang="ko-KR" sz="12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-</a:t>
            </a:r>
            <a:endParaRPr lang="ko-KR" altLang="en-US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328550" y="3607671"/>
            <a:ext cx="3631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 +</a:t>
            </a:r>
            <a:endParaRPr lang="ko-KR" altLang="en-US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907978" y="3645024"/>
            <a:ext cx="2487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schemeClr val="accent4"/>
                </a:solidFill>
                <a:latin typeface="+mn-ea"/>
                <a:sym typeface="Wingdings" panose="05000000000000000000" pitchFamily="2" charset="2"/>
              </a:rPr>
              <a:t>-</a:t>
            </a:r>
            <a:endParaRPr lang="ko-KR" altLang="en-US" sz="1200" b="1">
              <a:solidFill>
                <a:schemeClr val="accent4"/>
              </a:solidFill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52896" y="3337247"/>
            <a:ext cx="4187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>
                <a:latin typeface="+mn-ea"/>
              </a:rPr>
              <a:t>V</a:t>
            </a:r>
            <a:r>
              <a:rPr lang="en-US" altLang="ko-KR" sz="1000" b="1">
                <a:latin typeface="+mn-ea"/>
              </a:rPr>
              <a:t>in</a:t>
            </a:r>
            <a:endParaRPr lang="ko-KR" altLang="en-US" sz="10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652197" y="3307399"/>
            <a:ext cx="5132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>
                <a:latin typeface="+mn-ea"/>
              </a:rPr>
              <a:t>V</a:t>
            </a:r>
            <a:r>
              <a:rPr lang="en-US" altLang="ko-KR" sz="1000" b="1">
                <a:latin typeface="+mn-ea"/>
              </a:rPr>
              <a:t>out</a:t>
            </a:r>
            <a:endParaRPr lang="ko-KR" altLang="en-US" sz="1000" b="1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868124" y="3388465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latin typeface="+mn-ea"/>
                <a:sym typeface="Wingdings" panose="05000000000000000000" pitchFamily="2" charset="2"/>
              </a:rPr>
              <a:t>양</a:t>
            </a:r>
            <a:endParaRPr lang="ko-KR" altLang="en-US" sz="1200"/>
          </a:p>
        </p:txBody>
      </p:sp>
      <p:sp>
        <p:nvSpPr>
          <p:cNvPr id="30" name="직사각형 29"/>
          <p:cNvSpPr/>
          <p:nvPr/>
        </p:nvSpPr>
        <p:spPr>
          <a:xfrm>
            <a:off x="5325370" y="366546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>
                <a:solidFill>
                  <a:srgbClr val="FF0000"/>
                </a:solidFill>
              </a:rPr>
              <a:t>음</a:t>
            </a:r>
          </a:p>
        </p:txBody>
      </p:sp>
    </p:spTree>
    <p:extLst>
      <p:ext uri="{BB962C8B-B14F-4D97-AF65-F5344CB8AC3E}">
        <p14:creationId xmlns:p14="http://schemas.microsoft.com/office/powerpoint/2010/main" val="42385728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392076" y="725627"/>
            <a:ext cx="2379724" cy="3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 startAt="3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실제 출력파형</a:t>
            </a:r>
            <a:endParaRPr lang="en-US" altLang="ko-KR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7" name="Picture 20" descr="UNI00000ee83da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192" y="1618149"/>
            <a:ext cx="3474754" cy="7096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4067944" y="2485658"/>
            <a:ext cx="2977690" cy="3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입력주파수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출력주파수</a:t>
            </a:r>
          </a:p>
        </p:txBody>
      </p:sp>
      <p:pic>
        <p:nvPicPr>
          <p:cNvPr id="21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25" y="1283037"/>
            <a:ext cx="2284701" cy="1506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오른쪽 화살표 1"/>
          <p:cNvSpPr/>
          <p:nvPr/>
        </p:nvSpPr>
        <p:spPr>
          <a:xfrm>
            <a:off x="3162515" y="1854986"/>
            <a:ext cx="576064" cy="235971"/>
          </a:xfrm>
          <a:prstGeom prst="rightArrow">
            <a:avLst/>
          </a:prstGeom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251" y="3147746"/>
            <a:ext cx="5165869" cy="3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 startAt="4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반파정류회로의 평균값 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한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주기의 평균값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11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01" y="3830236"/>
            <a:ext cx="3147243" cy="12285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8843" y="3716844"/>
            <a:ext cx="2881451" cy="275591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5148064" y="5949280"/>
            <a:ext cx="1512168" cy="50032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 Box 22"/>
          <p:cNvSpPr txBox="1">
            <a:spLocks noChangeArrowheads="1"/>
          </p:cNvSpPr>
          <p:nvPr/>
        </p:nvSpPr>
        <p:spPr bwMode="auto">
          <a:xfrm>
            <a:off x="779596" y="5264445"/>
            <a:ext cx="2977690" cy="3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) DC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전압계로 측정되는 값</a:t>
            </a:r>
          </a:p>
        </p:txBody>
      </p:sp>
    </p:spTree>
    <p:extLst>
      <p:ext uri="{BB962C8B-B14F-4D97-AF65-F5344CB8AC3E}">
        <p14:creationId xmlns:p14="http://schemas.microsoft.com/office/powerpoint/2010/main" val="335757978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0"/>
          <p:cNvSpPr/>
          <p:nvPr/>
        </p:nvSpPr>
        <p:spPr>
          <a:xfrm>
            <a:off x="6878638" y="6453188"/>
            <a:ext cx="2230437" cy="36036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6462" y="620688"/>
            <a:ext cx="454293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실제 반파 정류회로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" name="Object 7"/>
          <p:cNvGraphicFramePr>
            <a:graphicFrameLocks noChangeAspect="1"/>
          </p:cNvGraphicFramePr>
          <p:nvPr/>
        </p:nvGraphicFramePr>
        <p:xfrm>
          <a:off x="3203575" y="2347590"/>
          <a:ext cx="2498423" cy="1147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VISIO" r:id="rId4" imgW="3313176" imgH="1490472" progId="Visio.Drawing.6">
                  <p:embed/>
                </p:oleObj>
              </mc:Choice>
              <mc:Fallback>
                <p:oleObj name="VISIO" r:id="rId4" imgW="3313176" imgH="1490472" progId="Visio.Drawing.6">
                  <p:embed/>
                  <p:pic>
                    <p:nvPicPr>
                      <p:cNvPr id="6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2347590"/>
                        <a:ext cx="2498423" cy="11479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4" y="2492053"/>
            <a:ext cx="1485952" cy="108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420615"/>
            <a:ext cx="1957942" cy="1147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2554289" y="2996878"/>
            <a:ext cx="436466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ko-KR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5507039" y="2996878"/>
            <a:ext cx="436466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 lIns="90000" tIns="46800" rIns="90000" bIns="46800">
            <a:spAutoFit/>
          </a:bodyPr>
          <a:lstStyle/>
          <a:p>
            <a:endParaRPr lang="ko-KR" altLang="en-US"/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419087" y="1328894"/>
            <a:ext cx="6386537" cy="3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실제 다이오드는 순방향으로 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0.7V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의 전압강하를 고려</a:t>
            </a: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1634819" y="4392362"/>
            <a:ext cx="3674273" cy="343813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V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p(out)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= V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p(in)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- 0.7V</a:t>
            </a:r>
          </a:p>
        </p:txBody>
      </p:sp>
      <p:sp>
        <p:nvSpPr>
          <p:cNvPr id="16" name="TextBox 28"/>
          <p:cNvSpPr txBox="1">
            <a:spLocks noChangeArrowheads="1"/>
          </p:cNvSpPr>
          <p:nvPr/>
        </p:nvSpPr>
        <p:spPr bwMode="auto">
          <a:xfrm>
            <a:off x="4916186" y="2823941"/>
            <a:ext cx="785812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800">
                <a:latin typeface="맑은 고딕" panose="020B0503020000020004" pitchFamily="50" charset="-127"/>
                <a:ea typeface="맑은 고딕" panose="020B0503020000020004" pitchFamily="50" charset="-127"/>
              </a:rPr>
              <a:t>R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L</a:t>
            </a:r>
            <a:endParaRPr lang="ko-KR" altLang="en-US" sz="10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6392011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0"/>
          <p:cNvSpPr/>
          <p:nvPr/>
        </p:nvSpPr>
        <p:spPr>
          <a:xfrm>
            <a:off x="6878638" y="6453188"/>
            <a:ext cx="2230437" cy="36036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graphicFrame>
        <p:nvGraphicFramePr>
          <p:cNvPr id="16" name="Object 7"/>
          <p:cNvGraphicFramePr>
            <a:graphicFrameLocks noChangeAspect="1"/>
          </p:cNvGraphicFramePr>
          <p:nvPr/>
        </p:nvGraphicFramePr>
        <p:xfrm>
          <a:off x="4427538" y="3317366"/>
          <a:ext cx="2663825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VISIO" r:id="rId4" imgW="3313176" imgH="1490472" progId="Visio.Drawing.6">
                  <p:embed/>
                </p:oleObj>
              </mc:Choice>
              <mc:Fallback>
                <p:oleObj name="VISIO" r:id="rId4" imgW="3313176" imgH="1490472" progId="Visio.Drawing.6">
                  <p:embed/>
                  <p:pic>
                    <p:nvPicPr>
                      <p:cNvPr id="16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3317366"/>
                        <a:ext cx="2663825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Line 10"/>
          <p:cNvSpPr>
            <a:spLocks noChangeShapeType="1"/>
          </p:cNvSpPr>
          <p:nvPr/>
        </p:nvSpPr>
        <p:spPr bwMode="auto">
          <a:xfrm>
            <a:off x="3778250" y="3966654"/>
            <a:ext cx="50482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 b="1"/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893920" y="5217149"/>
            <a:ext cx="6048375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None/>
            </a:pP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관찰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4750568" y="4664132"/>
            <a:ext cx="1725959" cy="430213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PIV = V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p(in)</a:t>
            </a:r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642755" y="2924944"/>
            <a:ext cx="2233389" cy="3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 t</a:t>
            </a:r>
            <a:r>
              <a:rPr lang="en-US" altLang="ko-KR" sz="1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PIV= V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p(in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22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515" y="3010186"/>
            <a:ext cx="20669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901061" y="5585509"/>
            <a:ext cx="7629101" cy="73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180000" indent="-180000" eaLnBrk="1" hangingPunct="1"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다이오드는 반복되는 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PIV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를 견딜수 있어야 손상되지 않음</a:t>
            </a:r>
            <a:endParaRPr lang="en-US" altLang="ko-KR" sz="18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180000" indent="-180000" eaLnBrk="1" hangingPunct="1"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다이오드의 정격이 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PIV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보다 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20%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정도 높은 소자를 선택 </a:t>
            </a:r>
            <a:endParaRPr lang="ko-KR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323528" y="468285"/>
            <a:ext cx="454293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다이오드의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PIV(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최대역방향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전압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573177" y="1090333"/>
            <a:ext cx="3393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>
                <a:latin typeface="맑은 고딕" panose="020B0503020000020004" pitchFamily="50" charset="-127"/>
              </a:rPr>
              <a:t>PIV(peak inverse voltage)?</a:t>
            </a:r>
            <a:endParaRPr lang="ko-KR" altLang="en-US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870187" y="1612342"/>
            <a:ext cx="6192838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“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다이오드에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걸리는 역방향 전압의 최대값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”</a:t>
            </a:r>
            <a:endParaRPr lang="ko-KR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36765" y="2414229"/>
            <a:ext cx="39164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/>
              <a:t>입력전압의 부의 반주기에서 발생 </a:t>
            </a:r>
          </a:p>
        </p:txBody>
      </p:sp>
    </p:spTree>
    <p:extLst>
      <p:ext uri="{BB962C8B-B14F-4D97-AF65-F5344CB8AC3E}">
        <p14:creationId xmlns:p14="http://schemas.microsoft.com/office/powerpoint/2010/main" val="193180013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8875" y="115888"/>
            <a:ext cx="6049962" cy="7270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b="1" dirty="0">
                <a:solidFill>
                  <a:schemeClr val="tx1"/>
                </a:solidFill>
                <a:latin typeface="+mn-ea"/>
                <a:ea typeface="+mn-ea"/>
              </a:rPr>
              <a:t>03. </a:t>
            </a:r>
            <a:r>
              <a:rPr lang="ko-KR" altLang="en-US" b="1" dirty="0">
                <a:solidFill>
                  <a:schemeClr val="tx1"/>
                </a:solidFill>
                <a:latin typeface="+mn-ea"/>
                <a:ea typeface="+mn-ea"/>
              </a:rPr>
              <a:t>트랜스포머 </a:t>
            </a:r>
            <a:r>
              <a:rPr lang="en-US" altLang="ko-KR" b="1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+mn-ea"/>
                <a:ea typeface="+mn-ea"/>
              </a:rPr>
              <a:t>변압기</a:t>
            </a:r>
            <a:r>
              <a:rPr lang="en-US" altLang="ko-KR" b="1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endParaRPr lang="en-US" altLang="en-US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38" y="6453188"/>
            <a:ext cx="2230437" cy="36036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Picture 1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95857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460194" y="1841300"/>
            <a:ext cx="6840538" cy="3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800" b="1" dirty="0">
                <a:latin typeface="+mn-ea"/>
                <a:ea typeface="+mn-ea"/>
                <a:sym typeface="Wingdings" panose="05000000000000000000" pitchFamily="2" charset="2"/>
              </a:rPr>
              <a:t> </a:t>
            </a:r>
            <a:r>
              <a:rPr lang="en-US" altLang="ko-KR" sz="1800" b="1" dirty="0">
                <a:latin typeface="+mn-ea"/>
                <a:ea typeface="+mn-ea"/>
              </a:rPr>
              <a:t>“2</a:t>
            </a:r>
            <a:r>
              <a:rPr lang="ko-KR" altLang="en-US" sz="1800" b="1" dirty="0">
                <a:latin typeface="+mn-ea"/>
                <a:ea typeface="+mn-ea"/>
              </a:rPr>
              <a:t>개의 독립된 코일을 감아  전압</a:t>
            </a:r>
            <a:r>
              <a:rPr lang="en-US" altLang="ko-KR" sz="1800" b="1" dirty="0">
                <a:latin typeface="+mn-ea"/>
                <a:ea typeface="+mn-ea"/>
              </a:rPr>
              <a:t>, </a:t>
            </a:r>
            <a:r>
              <a:rPr lang="ko-KR" altLang="en-US" sz="1800" b="1" dirty="0">
                <a:latin typeface="+mn-ea"/>
                <a:ea typeface="+mn-ea"/>
              </a:rPr>
              <a:t>전류</a:t>
            </a:r>
            <a:r>
              <a:rPr lang="en-US" altLang="ko-KR" sz="1800" b="1" dirty="0">
                <a:latin typeface="+mn-ea"/>
                <a:ea typeface="+mn-ea"/>
              </a:rPr>
              <a:t>, </a:t>
            </a:r>
            <a:r>
              <a:rPr lang="ko-KR" altLang="en-US" sz="1800" b="1" dirty="0" err="1">
                <a:latin typeface="+mn-ea"/>
                <a:ea typeface="+mn-ea"/>
              </a:rPr>
              <a:t>임피던스를</a:t>
            </a:r>
            <a:r>
              <a:rPr lang="ko-KR" altLang="en-US" sz="1800" b="1" dirty="0">
                <a:latin typeface="+mn-ea"/>
                <a:ea typeface="+mn-ea"/>
              </a:rPr>
              <a:t> 변환”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708947" y="2793300"/>
            <a:ext cx="3457575" cy="3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/>
            </a:pPr>
            <a:r>
              <a:rPr lang="ko-KR" altLang="en-US" sz="1800" b="1" dirty="0">
                <a:latin typeface="+mn-ea"/>
                <a:ea typeface="+mn-ea"/>
              </a:rPr>
              <a:t>트랜스포머의 등가회로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042694" y="2763880"/>
            <a:ext cx="3671888" cy="59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marL="342900" indent="-342900" eaLnBrk="1" hangingPunct="1">
              <a:lnSpc>
                <a:spcPct val="90000"/>
              </a:lnSpc>
              <a:spcBef>
                <a:spcPct val="50000"/>
              </a:spcBef>
              <a:buFont typeface="+mj-ea"/>
              <a:buAutoNum type="circleNumDbPlain" startAt="2"/>
            </a:pPr>
            <a:r>
              <a:rPr lang="ko-KR" altLang="en-US" sz="1800" b="1" dirty="0">
                <a:latin typeface="+mn-ea"/>
                <a:ea typeface="+mn-ea"/>
              </a:rPr>
              <a:t>트랜스포머의 </a:t>
            </a:r>
            <a:r>
              <a:rPr lang="ko-KR" altLang="en-US" sz="1800" b="1" dirty="0" err="1">
                <a:latin typeface="+mn-ea"/>
                <a:ea typeface="+mn-ea"/>
              </a:rPr>
              <a:t>권수비와</a:t>
            </a:r>
            <a:r>
              <a:rPr lang="ko-KR" altLang="en-US" sz="1800" b="1" dirty="0">
                <a:latin typeface="+mn-ea"/>
                <a:ea typeface="+mn-ea"/>
              </a:rPr>
              <a:t> 전압</a:t>
            </a:r>
            <a:r>
              <a:rPr lang="en-US" altLang="ko-KR" sz="1800" b="1" dirty="0">
                <a:latin typeface="+mn-ea"/>
                <a:ea typeface="+mn-ea"/>
              </a:rPr>
              <a:t>, </a:t>
            </a:r>
            <a:r>
              <a:rPr lang="ko-KR" altLang="en-US" sz="1800" b="1" dirty="0">
                <a:latin typeface="+mn-ea"/>
                <a:ea typeface="+mn-ea"/>
              </a:rPr>
              <a:t>전류관계</a:t>
            </a:r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719" y="3789040"/>
            <a:ext cx="1452235" cy="1584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5057502" y="5624828"/>
            <a:ext cx="3830510" cy="28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altLang="ko-KR" sz="1400" b="1" dirty="0">
                <a:latin typeface="+mn-ea"/>
                <a:ea typeface="+mn-ea"/>
              </a:rPr>
              <a:t>“</a:t>
            </a:r>
            <a:r>
              <a:rPr lang="ko-KR" altLang="en-US" sz="1400" b="1" dirty="0">
                <a:latin typeface="+mn-ea"/>
                <a:ea typeface="+mn-ea"/>
              </a:rPr>
              <a:t>전압은 권수에 비례</a:t>
            </a:r>
            <a:r>
              <a:rPr lang="en-US" altLang="ko-KR" sz="1400" b="1" dirty="0">
                <a:latin typeface="+mn-ea"/>
                <a:ea typeface="+mn-ea"/>
              </a:rPr>
              <a:t>, </a:t>
            </a:r>
            <a:r>
              <a:rPr lang="ko-KR" altLang="en-US" sz="1400" b="1" dirty="0">
                <a:latin typeface="+mn-ea"/>
                <a:ea typeface="+mn-ea"/>
              </a:rPr>
              <a:t>전류는 권수에 반비례”</a:t>
            </a:r>
          </a:p>
        </p:txBody>
      </p:sp>
      <p:pic>
        <p:nvPicPr>
          <p:cNvPr id="11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47" y="3496270"/>
            <a:ext cx="40862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460194" y="1254837"/>
            <a:ext cx="3457575" cy="39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Clr>
                <a:srgbClr val="FF33CC"/>
              </a:buClr>
              <a:buNone/>
            </a:pPr>
            <a:r>
              <a:rPr lang="en-US" altLang="ko-KR" sz="2200" b="1" dirty="0">
                <a:latin typeface="+mn-ea"/>
                <a:ea typeface="+mn-ea"/>
              </a:rPr>
              <a:t>1. </a:t>
            </a:r>
            <a:r>
              <a:rPr lang="ko-KR" altLang="en-US" sz="2200" b="1" dirty="0">
                <a:latin typeface="+mn-ea"/>
                <a:ea typeface="+mn-ea"/>
              </a:rPr>
              <a:t>트랜스포머</a:t>
            </a:r>
            <a:r>
              <a:rPr lang="en-US" altLang="ko-KR" sz="2200" b="1" dirty="0">
                <a:latin typeface="+mn-ea"/>
                <a:ea typeface="+mn-ea"/>
              </a:rPr>
              <a:t>?</a:t>
            </a:r>
            <a:endParaRPr lang="ko-KR" altLang="en-US" sz="22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8162977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7744" y="116632"/>
            <a:ext cx="4320480" cy="727075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800" b="1">
                <a:solidFill>
                  <a:schemeClr val="tx1"/>
                </a:solidFill>
                <a:latin typeface="+mn-ea"/>
                <a:ea typeface="+mn-ea"/>
              </a:rPr>
              <a:t>변압기와 결합된 정류기</a:t>
            </a:r>
            <a:endParaRPr lang="en-US" altLang="en-US" sz="28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755" y="6237311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B4ABB9-A647-4294-904C-0761A241DE45}"/>
              </a:ext>
            </a:extLst>
          </p:cNvPr>
          <p:cNvSpPr txBox="1"/>
          <p:nvPr/>
        </p:nvSpPr>
        <p:spPr>
          <a:xfrm>
            <a:off x="282733" y="1306225"/>
            <a:ext cx="2129028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altLang="ko-KR" sz="2000" b="1" dirty="0">
                <a:latin typeface="+mn-ea"/>
                <a:cs typeface="+mn-lt"/>
              </a:rPr>
              <a:t>1</a:t>
            </a:r>
            <a:r>
              <a:rPr lang="en-US" altLang="ko-KR" sz="2000" b="1">
                <a:latin typeface="+mn-ea"/>
                <a:cs typeface="+mn-lt"/>
              </a:rPr>
              <a:t>. </a:t>
            </a:r>
            <a:r>
              <a:rPr lang="ko-KR" altLang="en-US" sz="2000" b="1">
                <a:latin typeface="+mn-ea"/>
                <a:cs typeface="+mn-lt"/>
              </a:rPr>
              <a:t>회로도</a:t>
            </a:r>
            <a:endParaRPr lang="ko-KR" altLang="en-US" sz="2400" b="1" dirty="0" err="1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640" y="1844824"/>
            <a:ext cx="5983237" cy="261893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403648" y="5114435"/>
            <a:ext cx="6271269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>
                <a:latin typeface="+mn-ea"/>
                <a:cs typeface="+mn-lt"/>
              </a:rPr>
              <a:t>위의 회로에서 변압기의 </a:t>
            </a:r>
            <a:r>
              <a:rPr lang="en-US" altLang="ko-KR" b="1">
                <a:latin typeface="+mn-ea"/>
                <a:cs typeface="+mn-lt"/>
              </a:rPr>
              <a:t>1</a:t>
            </a:r>
            <a:r>
              <a:rPr lang="ko-KR" altLang="en-US" b="1">
                <a:latin typeface="+mn-ea"/>
                <a:cs typeface="+mn-lt"/>
              </a:rPr>
              <a:t>차측에 </a:t>
            </a:r>
            <a:r>
              <a:rPr lang="en-US" altLang="ko-KR" b="1">
                <a:latin typeface="+mn-ea"/>
                <a:cs typeface="+mn-lt"/>
              </a:rPr>
              <a:t>100V</a:t>
            </a:r>
            <a:r>
              <a:rPr lang="ko-KR" altLang="en-US" b="1">
                <a:latin typeface="+mn-ea"/>
                <a:cs typeface="+mn-lt"/>
              </a:rPr>
              <a:t>의 교류가 인가될때</a:t>
            </a:r>
            <a:r>
              <a:rPr lang="en-US" altLang="ko-KR" b="1">
                <a:latin typeface="+mn-ea"/>
                <a:cs typeface="+mn-lt"/>
              </a:rPr>
              <a:t>,</a:t>
            </a:r>
          </a:p>
          <a:p>
            <a:pPr>
              <a:lnSpc>
                <a:spcPct val="50000"/>
              </a:lnSpc>
            </a:pPr>
            <a:r>
              <a:rPr lang="en-US" altLang="ko-KR" b="1">
                <a:latin typeface="+mn-ea"/>
                <a:cs typeface="+mn-lt"/>
              </a:rPr>
              <a:t> </a:t>
            </a:r>
            <a:endParaRPr lang="en-US" altLang="ko-KR" sz="1000" b="1">
              <a:latin typeface="+mn-ea"/>
              <a:cs typeface="+mn-lt"/>
            </a:endParaRPr>
          </a:p>
          <a:p>
            <a:r>
              <a:rPr lang="ko-KR" altLang="en-US" b="1">
                <a:latin typeface="+mn-ea"/>
                <a:cs typeface="+mn-lt"/>
              </a:rPr>
              <a:t>출력전압의 최대값을 구하시오</a:t>
            </a:r>
            <a:r>
              <a:rPr lang="en-US" altLang="ko-KR" b="1">
                <a:latin typeface="+mn-ea"/>
                <a:cs typeface="+mn-lt"/>
              </a:rPr>
              <a:t>. </a:t>
            </a:r>
            <a:r>
              <a:rPr lang="ko-KR" altLang="en-US" b="1">
                <a:latin typeface="+mn-ea"/>
                <a:cs typeface="+mn-lt"/>
              </a:rPr>
              <a:t>단</a:t>
            </a:r>
            <a:r>
              <a:rPr lang="en-US" altLang="ko-KR" b="1">
                <a:latin typeface="+mn-ea"/>
                <a:cs typeface="+mn-lt"/>
              </a:rPr>
              <a:t>, </a:t>
            </a:r>
            <a:r>
              <a:rPr lang="ko-KR" altLang="en-US" b="1">
                <a:latin typeface="+mn-ea"/>
                <a:cs typeface="+mn-lt"/>
              </a:rPr>
              <a:t>권선비는 </a:t>
            </a:r>
            <a:r>
              <a:rPr lang="en-US" altLang="ko-KR" b="1">
                <a:latin typeface="+mn-ea"/>
                <a:cs typeface="+mn-lt"/>
              </a:rPr>
              <a:t>2:1</a:t>
            </a:r>
            <a:r>
              <a:rPr lang="ko-KR" altLang="en-US" b="1">
                <a:latin typeface="+mn-ea"/>
                <a:cs typeface="+mn-lt"/>
              </a:rPr>
              <a:t>이다</a:t>
            </a:r>
            <a:r>
              <a:rPr lang="en-US" altLang="ko-KR" b="1">
                <a:latin typeface="+mn-ea"/>
                <a:cs typeface="+mn-lt"/>
              </a:rPr>
              <a:t>.</a:t>
            </a:r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467544" y="188640"/>
            <a:ext cx="1656184" cy="504056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>
                <a:solidFill>
                  <a:schemeClr val="tx1"/>
                </a:solidFill>
                <a:latin typeface="+mn-ea"/>
              </a:rPr>
              <a:t>예제</a:t>
            </a:r>
            <a:r>
              <a:rPr lang="ko-KR" altLang="en-US" sz="2800" b="1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2800" b="1">
                <a:solidFill>
                  <a:schemeClr val="tx1"/>
                </a:solidFill>
                <a:latin typeface="+mn-ea"/>
              </a:rPr>
              <a:t>2-1</a:t>
            </a:r>
            <a:endParaRPr lang="ko-KR" altLang="en-US" sz="2800" b="1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8014773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0"/>
          <p:cNvSpPr/>
          <p:nvPr/>
        </p:nvSpPr>
        <p:spPr>
          <a:xfrm>
            <a:off x="6878638" y="6453188"/>
            <a:ext cx="2230437" cy="36036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539552" y="764704"/>
            <a:ext cx="1224136" cy="43204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>
                <a:solidFill>
                  <a:schemeClr val="tx1"/>
                </a:solidFill>
                <a:latin typeface="+mj-ea"/>
                <a:ea typeface="+mj-ea"/>
              </a:rPr>
              <a:t>SOL</a:t>
            </a:r>
            <a:endParaRPr lang="ko-KR" altLang="en-US" b="1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659929"/>
            <a:ext cx="4438650" cy="6572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2432843"/>
            <a:ext cx="6534150" cy="92392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632" y="4625007"/>
            <a:ext cx="4495800" cy="6953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9592" y="4088373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/>
              <a:t>반파정류기 출력의 최대치</a:t>
            </a:r>
          </a:p>
        </p:txBody>
      </p:sp>
    </p:spTree>
    <p:extLst>
      <p:ext uri="{BB962C8B-B14F-4D97-AF65-F5344CB8AC3E}">
        <p14:creationId xmlns:p14="http://schemas.microsoft.com/office/powerpoint/2010/main" val="182393544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4355</TotalTime>
  <Words>379</Words>
  <Application>Microsoft Office PowerPoint</Application>
  <PresentationFormat>화면 슬라이드 쇼(4:3)</PresentationFormat>
  <Paragraphs>85</Paragraphs>
  <Slides>13</Slides>
  <Notes>13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2" baseType="lpstr">
      <vt:lpstr>HY헤드라인M</vt:lpstr>
      <vt:lpstr>굴림</vt:lpstr>
      <vt:lpstr>맑은 고딕</vt:lpstr>
      <vt:lpstr>Arial</vt:lpstr>
      <vt:lpstr>Calibri</vt:lpstr>
      <vt:lpstr>Times New Roman</vt:lpstr>
      <vt:lpstr>Wingdings</vt:lpstr>
      <vt:lpstr>Office Theme</vt:lpstr>
      <vt:lpstr>VISIO</vt:lpstr>
      <vt:lpstr>PowerPoint 프레젠테이션</vt:lpstr>
      <vt:lpstr>1. 정류 회로</vt:lpstr>
      <vt:lpstr>PowerPoint 프레젠테이션</vt:lpstr>
      <vt:lpstr>PowerPoint 프레젠테이션</vt:lpstr>
      <vt:lpstr>PowerPoint 프레젠테이션</vt:lpstr>
      <vt:lpstr>PowerPoint 프레젠테이션</vt:lpstr>
      <vt:lpstr>2. 반파 정류 회로</vt:lpstr>
      <vt:lpstr>PowerPoint 프레젠테이션</vt:lpstr>
      <vt:lpstr>PowerPoint 프레젠테이션</vt:lpstr>
      <vt:lpstr>PowerPoint 프레젠테이션</vt:lpstr>
      <vt:lpstr>03. 트랜스포머 (변압기)</vt:lpstr>
      <vt:lpstr>변압기와 결합된 정류기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280</cp:revision>
  <cp:lastPrinted>2017-09-04T04:32:43Z</cp:lastPrinted>
  <dcterms:created xsi:type="dcterms:W3CDTF">2011-07-11T11:56:50Z</dcterms:created>
  <dcterms:modified xsi:type="dcterms:W3CDTF">2026-10-01T06:33:06Z</dcterms:modified>
</cp:coreProperties>
</file>