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12" r:id="rId2"/>
    <p:sldId id="313" r:id="rId3"/>
    <p:sldId id="266" r:id="rId4"/>
    <p:sldId id="328" r:id="rId5"/>
    <p:sldId id="315" r:id="rId6"/>
    <p:sldId id="327" r:id="rId7"/>
    <p:sldId id="317" r:id="rId8"/>
    <p:sldId id="323" r:id="rId9"/>
    <p:sldId id="324" r:id="rId10"/>
    <p:sldId id="325" r:id="rId11"/>
    <p:sldId id="326" r:id="rId12"/>
    <p:sldId id="316" r:id="rId13"/>
    <p:sldId id="322" r:id="rId14"/>
    <p:sldId id="319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5790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9818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3137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4073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2922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0644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86978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0804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0953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1025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1093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71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2051720" y="510759"/>
            <a:ext cx="5040560" cy="68599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장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 디지털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출력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en-GB" altLang="en-US" sz="4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23CBFCF-4A8E-4C42-8148-668CF575B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1556791"/>
            <a:ext cx="3240360" cy="42105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411760" y="5949280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3096344" cy="432048"/>
          </a:xfrm>
        </p:spPr>
        <p:txBody>
          <a:bodyPr/>
          <a:lstStyle/>
          <a:p>
            <a:pPr eaLnBrk="1" hangingPunct="1"/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외장 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LED ON/OFF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4E4B5184-3640-4901-8A6E-D8041E33E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97" y="1556792"/>
            <a:ext cx="7130606" cy="4696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98072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피코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핀의 전 기능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812548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852936"/>
            <a:ext cx="3312368" cy="2862322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utime</a:t>
            </a:r>
            <a:r>
              <a:rPr lang="ko-KR" altLang="en-US" b="1" dirty="0"/>
              <a:t> </a:t>
            </a:r>
          </a:p>
          <a:p>
            <a:endParaRPr lang="ko-KR" altLang="en-US" b="1" dirty="0"/>
          </a:p>
          <a:p>
            <a:r>
              <a:rPr lang="ko-KR" altLang="en-US" b="1" dirty="0"/>
              <a:t>led0 = </a:t>
            </a:r>
            <a:r>
              <a:rPr lang="ko-KR" altLang="en-US" b="1" dirty="0" err="1"/>
              <a:t>Pin</a:t>
            </a:r>
            <a:r>
              <a:rPr lang="ko-KR" altLang="en-US" b="1" dirty="0"/>
              <a:t>(0, </a:t>
            </a:r>
            <a:r>
              <a:rPr lang="ko-KR" altLang="en-US" b="1" dirty="0" err="1"/>
              <a:t>Pin.OUT</a:t>
            </a:r>
            <a:r>
              <a:rPr lang="ko-KR" altLang="en-US" b="1" dirty="0"/>
              <a:t>)</a:t>
            </a:r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 dirty="0"/>
              <a:t>    led0.value(1)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  <a:p>
            <a:r>
              <a:rPr lang="ko-KR" altLang="en-US" b="1" dirty="0"/>
              <a:t>    led0.value(0)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623619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5DF09BEA-0C48-490E-B03F-8FB945A79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58" y="2276872"/>
            <a:ext cx="3791142" cy="387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05BE6CE-5A5B-4D85-B93C-8F666B8B4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92696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시간관련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파이썬 명령어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D67E16-E210-4501-99A0-F5509CBD3219}"/>
              </a:ext>
            </a:extLst>
          </p:cNvPr>
          <p:cNvSpPr txBox="1"/>
          <p:nvPr/>
        </p:nvSpPr>
        <p:spPr>
          <a:xfrm>
            <a:off x="851248" y="125946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 dirty="0"/>
              <a:t>sleep( ) </a:t>
            </a:r>
            <a:endParaRPr lang="ko-KR" altLang="en-US" b="1" dirty="0"/>
          </a:p>
        </p:txBody>
      </p:sp>
      <p:graphicFrame>
        <p:nvGraphicFramePr>
          <p:cNvPr id="10" name="표 5">
            <a:extLst>
              <a:ext uri="{FF2B5EF4-FFF2-40B4-BE49-F238E27FC236}">
                <a16:creationId xmlns:a16="http://schemas.microsoft.com/office/drawing/2014/main" id="{913AB231-778D-4965-8B1B-9E8B82F108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508636"/>
              </p:ext>
            </p:extLst>
          </p:nvPr>
        </p:nvGraphicFramePr>
        <p:xfrm>
          <a:off x="1187624" y="1700808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272136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44134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(sec)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 단위의 시간만큼 실행을 일시 멈추고 대기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1040F8D-D2C7-4B3E-90B6-E9F80A96CCC4}"/>
              </a:ext>
            </a:extLst>
          </p:cNvPr>
          <p:cNvSpPr txBox="1"/>
          <p:nvPr/>
        </p:nvSpPr>
        <p:spPr>
          <a:xfrm>
            <a:off x="851248" y="248818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 dirty="0" err="1"/>
              <a:t>sleep_ms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56AA3067-6481-4DE0-AE41-6D08EF2A0F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105765"/>
              </p:ext>
            </p:extLst>
          </p:nvPr>
        </p:nvGraphicFramePr>
        <p:xfrm>
          <a:off x="1187624" y="3009494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utime.sleep_ms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(msec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지정한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m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초 단위의 시간만큼 실행을 일시 멈추고 대기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9" name="표 5">
            <a:extLst>
              <a:ext uri="{FF2B5EF4-FFF2-40B4-BE49-F238E27FC236}">
                <a16:creationId xmlns:a16="http://schemas.microsoft.com/office/drawing/2014/main" id="{031BD11A-926E-4C7A-9A45-9199DD60AD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02044"/>
              </p:ext>
            </p:extLst>
          </p:nvPr>
        </p:nvGraphicFramePr>
        <p:xfrm>
          <a:off x="1154024" y="4329185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utime.sleep_us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usec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지정한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u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초 단위의 시간만큼 실행을 일시 멈추고 대기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E784637-F5E8-48F9-A4CE-4C95CA38625F}"/>
              </a:ext>
            </a:extLst>
          </p:cNvPr>
          <p:cNvSpPr txBox="1"/>
          <p:nvPr/>
        </p:nvSpPr>
        <p:spPr>
          <a:xfrm>
            <a:off x="851248" y="387985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3"/>
            </a:pPr>
            <a:r>
              <a:rPr lang="en-US" altLang="ko-KR" b="1" dirty="0" err="1"/>
              <a:t>sleep_us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  <p:graphicFrame>
        <p:nvGraphicFramePr>
          <p:cNvPr id="21" name="표 5">
            <a:extLst>
              <a:ext uri="{FF2B5EF4-FFF2-40B4-BE49-F238E27FC236}">
                <a16:creationId xmlns:a16="http://schemas.microsoft.com/office/drawing/2014/main" id="{DB80493C-8775-4FB7-80CB-3A7E9EEEC0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10500"/>
              </p:ext>
            </p:extLst>
          </p:nvPr>
        </p:nvGraphicFramePr>
        <p:xfrm>
          <a:off x="1154024" y="5495584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utime.tick_ms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 ),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utime.tick_us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특정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시점을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기준으로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경과시간을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밀리초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마이크로초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단위로 반환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E4FDC459-239B-4E84-8B43-3619587F316D}"/>
              </a:ext>
            </a:extLst>
          </p:cNvPr>
          <p:cNvSpPr txBox="1"/>
          <p:nvPr/>
        </p:nvSpPr>
        <p:spPr>
          <a:xfrm>
            <a:off x="851248" y="504625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4"/>
            </a:pPr>
            <a:r>
              <a:rPr lang="en-US" altLang="ko-KR" b="1" dirty="0" err="1"/>
              <a:t>ticks_ms</a:t>
            </a:r>
            <a:r>
              <a:rPr lang="en-US" altLang="ko-KR" b="1" dirty="0"/>
              <a:t>( ), </a:t>
            </a:r>
            <a:r>
              <a:rPr lang="en-US" altLang="ko-KR" b="1" dirty="0" err="1"/>
              <a:t>ticks_us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36372814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276872"/>
            <a:ext cx="3312368" cy="369331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err="1"/>
              <a:t>utime</a:t>
            </a:r>
            <a:r>
              <a:rPr lang="ko-KR" altLang="en-US" b="1"/>
              <a:t> </a:t>
            </a:r>
            <a:endParaRPr lang="en-US" altLang="ko-KR" b="1"/>
          </a:p>
          <a:p>
            <a:r>
              <a:rPr lang="en-US" altLang="ko-KR" b="1"/>
              <a:t>led0 = Pin(0, Pin.OUT)</a:t>
            </a:r>
          </a:p>
          <a:p>
            <a:r>
              <a:rPr lang="en-US" altLang="ko-KR" b="1"/>
              <a:t>led1 = Pin(1, Pin.OUT)</a:t>
            </a:r>
          </a:p>
          <a:p>
            <a:endParaRPr lang="en-US" altLang="ko-KR" b="1"/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led0.value(1)</a:t>
            </a:r>
          </a:p>
          <a:p>
            <a:r>
              <a:rPr lang="en-US" altLang="ko-KR" b="1"/>
              <a:t>    led1.value(0)</a:t>
            </a:r>
          </a:p>
          <a:p>
            <a:r>
              <a:rPr lang="en-US" altLang="ko-KR" b="1"/>
              <a:t>    utime.sleep(1)</a:t>
            </a:r>
          </a:p>
          <a:p>
            <a:r>
              <a:rPr lang="en-US" altLang="ko-KR" b="1"/>
              <a:t>    led0.value(0)</a:t>
            </a:r>
          </a:p>
          <a:p>
            <a:r>
              <a:rPr lang="en-US" altLang="ko-KR" b="1"/>
              <a:t>    led1.value(1)</a:t>
            </a:r>
          </a:p>
          <a:p>
            <a:r>
              <a:rPr lang="en-US" altLang="ko-KR" b="1"/>
              <a:t>    utime.sleep(1)</a:t>
            </a:r>
            <a:endParaRPr lang="ko-KR" altLang="en-US" b="1" dirty="0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793322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GPIO0, GPIO1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각각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교대로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2BAC0218-BFBA-41CA-8641-E02B6C985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276872"/>
            <a:ext cx="4605067" cy="366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6751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4248472" cy="432048"/>
          </a:xfrm>
        </p:spPr>
        <p:txBody>
          <a:bodyPr/>
          <a:lstStyle/>
          <a:p>
            <a:pPr eaLnBrk="1" hangingPunct="1"/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외장 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LED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시뮬레이션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49C573-5956-4EBD-A310-72262961FC4C}"/>
              </a:ext>
            </a:extLst>
          </p:cNvPr>
          <p:cNvSpPr txBox="1"/>
          <p:nvPr/>
        </p:nvSpPr>
        <p:spPr>
          <a:xfrm>
            <a:off x="723955" y="980728"/>
            <a:ext cx="7272808" cy="646331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WOKWI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시뮬레이터를 이용해 </a:t>
            </a:r>
            <a:r>
              <a:rPr lang="ko-KR" altLang="en-US" b="1" dirty="0" err="1">
                <a:solidFill>
                  <a:schemeClr val="tx1"/>
                </a:solidFill>
                <a:latin typeface="+mj-ea"/>
                <a:ea typeface="+mj-ea"/>
              </a:rPr>
              <a:t>라즈베리파이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b="1" dirty="0" err="1">
                <a:solidFill>
                  <a:schemeClr val="tx1"/>
                </a:solidFill>
                <a:latin typeface="+mj-ea"/>
                <a:ea typeface="+mj-ea"/>
              </a:rPr>
              <a:t>범용핀인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 GPIO0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번 핀에 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LED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를 연결하고 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1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초에 한번씩 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ON/OFF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262E754-A438-4B6F-84F7-0EC77A139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85981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EB4E1D9-65E9-47E9-A507-E3BD9AEC5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228" y="2453880"/>
            <a:ext cx="4129219" cy="37666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1881442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62068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3F0070E5-640E-4EEC-B594-307704B6C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244" y="1290669"/>
            <a:ext cx="1533739" cy="135273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990A962-CA0C-4181-B3C4-8263EF494E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952" y="1484784"/>
            <a:ext cx="4693683" cy="44448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4" name="화살표: 아래쪽 23">
            <a:extLst>
              <a:ext uri="{FF2B5EF4-FFF2-40B4-BE49-F238E27FC236}">
                <a16:creationId xmlns:a16="http://schemas.microsoft.com/office/drawing/2014/main" id="{660E1581-11D0-4259-86F7-CBA92A05629F}"/>
              </a:ext>
            </a:extLst>
          </p:cNvPr>
          <p:cNvSpPr/>
          <p:nvPr/>
        </p:nvSpPr>
        <p:spPr>
          <a:xfrm>
            <a:off x="1526093" y="2928818"/>
            <a:ext cx="360040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DABE7DD1-85ED-41E9-BFC9-C6E3160CFCA5}"/>
              </a:ext>
            </a:extLst>
          </p:cNvPr>
          <p:cNvSpPr/>
          <p:nvPr/>
        </p:nvSpPr>
        <p:spPr>
          <a:xfrm>
            <a:off x="3730558" y="4257092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77151600-1F5E-43A1-A125-03635EBB6B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3573016"/>
            <a:ext cx="2936262" cy="1656184"/>
          </a:xfrm>
          <a:prstGeom prst="rect">
            <a:avLst/>
          </a:prstGeom>
        </p:spPr>
      </p:pic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4EF27B7-5A0E-4FF8-8AF0-363EBECF8BE3}"/>
              </a:ext>
            </a:extLst>
          </p:cNvPr>
          <p:cNvSpPr/>
          <p:nvPr/>
        </p:nvSpPr>
        <p:spPr>
          <a:xfrm>
            <a:off x="1331640" y="1628800"/>
            <a:ext cx="648072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C787DF5C-8465-407E-836A-90BDE4FE1B50}"/>
              </a:ext>
            </a:extLst>
          </p:cNvPr>
          <p:cNvSpPr/>
          <p:nvPr/>
        </p:nvSpPr>
        <p:spPr>
          <a:xfrm>
            <a:off x="670686" y="4725144"/>
            <a:ext cx="2389146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603951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3938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D7CA32-1265-49B4-A664-040A559530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1988840"/>
            <a:ext cx="3485135" cy="3312368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353398B-EF4E-49BE-ACE7-D67F3AA96AF9}"/>
              </a:ext>
            </a:extLst>
          </p:cNvPr>
          <p:cNvSpPr/>
          <p:nvPr/>
        </p:nvSpPr>
        <p:spPr>
          <a:xfrm>
            <a:off x="555820" y="1314450"/>
            <a:ext cx="36848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부품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모서리에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마우스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위치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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점선</a:t>
            </a:r>
            <a:endParaRPr lang="en-US" altLang="ko-KR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  <a:sym typeface="Wingdings" pitchFamily="2" charset="2"/>
            </a:endParaRPr>
          </a:p>
          <a:p>
            <a:pPr algn="l"/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                       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마우스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왼쪽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클릭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</a:p>
          <a:p>
            <a:pPr algn="l"/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                       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부품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회전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74F6B4C1-3A6B-4AA4-85AD-DE46EB7877B1}"/>
              </a:ext>
            </a:extLst>
          </p:cNvPr>
          <p:cNvSpPr/>
          <p:nvPr/>
        </p:nvSpPr>
        <p:spPr>
          <a:xfrm>
            <a:off x="1475656" y="2492896"/>
            <a:ext cx="504056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0AB57DF-774D-429F-9D7A-4529DD2B6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772816"/>
            <a:ext cx="4145638" cy="3977769"/>
          </a:xfrm>
          <a:prstGeom prst="rect">
            <a:avLst/>
          </a:prstGeom>
          <a:ln>
            <a:solidFill>
              <a:schemeClr val="bg2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4439898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3938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부품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추가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353398B-EF4E-49BE-ACE7-D67F3AA96AF9}"/>
              </a:ext>
            </a:extLst>
          </p:cNvPr>
          <p:cNvSpPr/>
          <p:nvPr/>
        </p:nvSpPr>
        <p:spPr>
          <a:xfrm>
            <a:off x="555820" y="1314450"/>
            <a:ext cx="36848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Add a new part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05ADEFC-7379-4521-A2CE-0C209380E0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858953"/>
            <a:ext cx="2361910" cy="2221598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85DAEE23-5C88-4569-A0A4-9E2370C06A83}"/>
              </a:ext>
            </a:extLst>
          </p:cNvPr>
          <p:cNvSpPr/>
          <p:nvPr/>
        </p:nvSpPr>
        <p:spPr>
          <a:xfrm>
            <a:off x="1043608" y="2276872"/>
            <a:ext cx="936104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B68B03F8-01E0-48F3-9130-4B79E6D7B88F}"/>
              </a:ext>
            </a:extLst>
          </p:cNvPr>
          <p:cNvSpPr/>
          <p:nvPr/>
        </p:nvSpPr>
        <p:spPr>
          <a:xfrm>
            <a:off x="1059050" y="3648503"/>
            <a:ext cx="1064678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F4ABFED-BC9E-4A41-852C-75AD7A9F32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6124" y="1562913"/>
            <a:ext cx="3534268" cy="181952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CDF0993-300C-4F8C-95AB-53079A1990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9992" y="4581128"/>
            <a:ext cx="3886742" cy="1352739"/>
          </a:xfrm>
          <a:prstGeom prst="rect">
            <a:avLst/>
          </a:prstGeom>
        </p:spPr>
      </p:pic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F4F80E3A-0474-40A8-A7F7-1044FD1441CD}"/>
              </a:ext>
            </a:extLst>
          </p:cNvPr>
          <p:cNvCxnSpPr/>
          <p:nvPr/>
        </p:nvCxnSpPr>
        <p:spPr>
          <a:xfrm flipV="1">
            <a:off x="3347864" y="1988840"/>
            <a:ext cx="108012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6C98C13F-76E4-4007-B9FC-59640C0402B5}"/>
              </a:ext>
            </a:extLst>
          </p:cNvPr>
          <p:cNvCxnSpPr/>
          <p:nvPr/>
        </p:nvCxnSpPr>
        <p:spPr>
          <a:xfrm>
            <a:off x="3491880" y="3933056"/>
            <a:ext cx="1074244" cy="108012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08B6963-0986-4863-8511-72B276BCE5CA}"/>
              </a:ext>
            </a:extLst>
          </p:cNvPr>
          <p:cNvSpPr/>
          <p:nvPr/>
        </p:nvSpPr>
        <p:spPr>
          <a:xfrm>
            <a:off x="4629654" y="4080551"/>
            <a:ext cx="36848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저항값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변경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F6D870C-E461-40E0-B333-D9D524FA927D}"/>
              </a:ext>
            </a:extLst>
          </p:cNvPr>
          <p:cNvSpPr/>
          <p:nvPr/>
        </p:nvSpPr>
        <p:spPr>
          <a:xfrm>
            <a:off x="4624458" y="1164862"/>
            <a:ext cx="36848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색상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변경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3177667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16727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(5)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 결선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353398B-EF4E-49BE-ACE7-D67F3AA96AF9}"/>
              </a:ext>
            </a:extLst>
          </p:cNvPr>
          <p:cNvSpPr/>
          <p:nvPr/>
        </p:nvSpPr>
        <p:spPr>
          <a:xfrm>
            <a:off x="827584" y="1268760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선 연결 방법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: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선 연결 가능한 곳에서 마우스 왼쪽버튼 클릭 후 원하는 곳으로 이동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  <a:sym typeface="Wingdings" panose="05000000000000000000" pitchFamily="2" charset="2"/>
            </a:endParaRPr>
          </a:p>
          <a:p>
            <a:pPr algn="l"/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                        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다시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클릭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하면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자동 연결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2F2671-B296-44EF-8255-954A14AC8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668" y="1958151"/>
            <a:ext cx="2376264" cy="1879956"/>
          </a:xfrm>
          <a:prstGeom prst="rect">
            <a:avLst/>
          </a:prstGeom>
          <a:ln>
            <a:solidFill>
              <a:schemeClr val="bg2">
                <a:lumMod val="65000"/>
              </a:schemeClr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6217ED0-C723-4A5F-AC42-B94DE3261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938379"/>
            <a:ext cx="2487963" cy="1929010"/>
          </a:xfrm>
          <a:prstGeom prst="rect">
            <a:avLst/>
          </a:prstGeom>
          <a:ln>
            <a:solidFill>
              <a:schemeClr val="bg2">
                <a:lumMod val="65000"/>
              </a:schemeClr>
            </a:solidFill>
          </a:ln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2894FCD8-4EAC-44EE-876E-36D7244449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0041" y="4037483"/>
            <a:ext cx="3363918" cy="27216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0292955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16727"/>
            <a:ext cx="60486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(7)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마이크로파이썬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작성 후 실행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AA7E37-71C4-464E-BD1C-5F3E61D1DB16}"/>
              </a:ext>
            </a:extLst>
          </p:cNvPr>
          <p:cNvSpPr txBox="1"/>
          <p:nvPr/>
        </p:nvSpPr>
        <p:spPr>
          <a:xfrm>
            <a:off x="880363" y="2204864"/>
            <a:ext cx="3115573" cy="2862322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utime</a:t>
            </a:r>
            <a:r>
              <a:rPr lang="ko-KR" altLang="en-US" b="1" dirty="0"/>
              <a:t> </a:t>
            </a:r>
          </a:p>
          <a:p>
            <a:endParaRPr lang="ko-KR" altLang="en-US" b="1" dirty="0"/>
          </a:p>
          <a:p>
            <a:r>
              <a:rPr lang="ko-KR" altLang="en-US" b="1" dirty="0"/>
              <a:t>led0 = </a:t>
            </a:r>
            <a:r>
              <a:rPr lang="ko-KR" altLang="en-US" b="1" dirty="0" err="1"/>
              <a:t>Pin</a:t>
            </a:r>
            <a:r>
              <a:rPr lang="ko-KR" altLang="en-US" b="1" dirty="0"/>
              <a:t>(0, </a:t>
            </a:r>
            <a:r>
              <a:rPr lang="ko-KR" altLang="en-US" b="1" dirty="0" err="1"/>
              <a:t>Pin.OUT</a:t>
            </a:r>
            <a:r>
              <a:rPr lang="ko-KR" altLang="en-US" b="1" dirty="0"/>
              <a:t>)</a:t>
            </a:r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 dirty="0"/>
              <a:t>    led0.value(1)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  <a:p>
            <a:r>
              <a:rPr lang="ko-KR" altLang="en-US" b="1" dirty="0"/>
              <a:t>    led0.value(0)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2F21A61-6FAB-4E05-AEC4-9B1B26DB8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375" y="1412777"/>
            <a:ext cx="3935876" cy="4248472"/>
          </a:xfrm>
          <a:prstGeom prst="rect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B4871F-FBC3-4DD3-ACE8-47CA29082A1C}"/>
              </a:ext>
            </a:extLst>
          </p:cNvPr>
          <p:cNvSpPr txBox="1"/>
          <p:nvPr/>
        </p:nvSpPr>
        <p:spPr>
          <a:xfrm>
            <a:off x="4860032" y="1988840"/>
            <a:ext cx="583639" cy="27699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200" b="1">
                <a:solidFill>
                  <a:srgbClr val="FF00FF"/>
                </a:solidFill>
              </a:rPr>
              <a:t>정지</a:t>
            </a:r>
            <a:endParaRPr lang="ko-KR" altLang="en-US" sz="1200" dirty="0">
              <a:solidFill>
                <a:srgbClr val="FF00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731C4F8-60F7-454C-B221-9AB6B6AE4B5F}"/>
              </a:ext>
            </a:extLst>
          </p:cNvPr>
          <p:cNvSpPr txBox="1"/>
          <p:nvPr/>
        </p:nvSpPr>
        <p:spPr>
          <a:xfrm>
            <a:off x="6156176" y="4928686"/>
            <a:ext cx="941320" cy="27699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200">
                <a:solidFill>
                  <a:srgbClr val="FF00FF"/>
                </a:solidFill>
              </a:rPr>
              <a:t>출력 창</a:t>
            </a:r>
            <a:endParaRPr lang="ko-KR" altLang="en-US" sz="12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38711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3096344" cy="432048"/>
          </a:xfrm>
        </p:spPr>
        <p:txBody>
          <a:bodyPr/>
          <a:lstStyle/>
          <a:p>
            <a:pPr eaLnBrk="1" hangingPunct="1"/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LED PWM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984234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PWM(Pulse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Width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Modulation)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0BD438C-A14C-45BD-AB09-C7223561682A}"/>
              </a:ext>
            </a:extLst>
          </p:cNvPr>
          <p:cNvSpPr/>
          <p:nvPr/>
        </p:nvSpPr>
        <p:spPr>
          <a:xfrm>
            <a:off x="627902" y="1518138"/>
            <a:ext cx="6392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 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디지털 신호에서 펄스의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폭을 조절하는 제어방식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5EE92D74-95B1-4CE4-9DBA-60E1C1B64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3968" y="3975703"/>
            <a:ext cx="3558466" cy="1324684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2860DC04-1D84-4CD1-AC12-31E662550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8921" y="3945422"/>
            <a:ext cx="2915813" cy="1726321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BDAA3DCA-8226-4C66-B5FC-FDCEDC33E207}"/>
              </a:ext>
            </a:extLst>
          </p:cNvPr>
          <p:cNvSpPr/>
          <p:nvPr/>
        </p:nvSpPr>
        <p:spPr>
          <a:xfrm>
            <a:off x="683231" y="2863792"/>
            <a:ext cx="380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ó"/>
            </a:pP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“</a:t>
            </a:r>
            <a:r>
              <a:rPr lang="ko-KR" altLang="en-US" sz="1800" b="1" i="0" dirty="0" err="1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펄스한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주기당 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H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신호의 비율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</a:p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75CF179A-17BE-4965-90A2-CB1836C5D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28037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듀티비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Duty rate)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6505178-8F78-4274-A97E-AC3ADF291C94}"/>
              </a:ext>
            </a:extLst>
          </p:cNvPr>
          <p:cNvSpPr/>
          <p:nvPr/>
        </p:nvSpPr>
        <p:spPr>
          <a:xfrm>
            <a:off x="1128921" y="5877272"/>
            <a:ext cx="48832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튜티비가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클수록 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H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신호의 길이가 </a:t>
            </a: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길어짐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2217363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72EB5DB-6F77-498B-926E-B720E1D1D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92696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마이크로파이썬의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튜티비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발생 함수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2" name="표 5">
            <a:extLst>
              <a:ext uri="{FF2B5EF4-FFF2-40B4-BE49-F238E27FC236}">
                <a16:creationId xmlns:a16="http://schemas.microsoft.com/office/drawing/2014/main" id="{2C467540-E2A1-45A9-BBE9-56AFB1FCCFD9}"/>
              </a:ext>
            </a:extLst>
          </p:cNvPr>
          <p:cNvGraphicFramePr>
            <a:graphicFrameLocks noGrp="1"/>
          </p:cNvGraphicFramePr>
          <p:nvPr/>
        </p:nvGraphicFramePr>
        <p:xfrm>
          <a:off x="971600" y="1484784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PWM(Pin(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핀번호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핀에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PWM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신호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발생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4D5D0511-D122-4347-A19F-05D457A731EC}"/>
              </a:ext>
            </a:extLst>
          </p:cNvPr>
          <p:cNvGraphicFramePr>
            <a:graphicFrameLocks noGrp="1"/>
          </p:cNvGraphicFramePr>
          <p:nvPr/>
        </p:nvGraphicFramePr>
        <p:xfrm>
          <a:off x="996280" y="2142149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freq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신호의 주파수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핀에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신호의 주파수 설정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D1E79B9-2BDB-4462-81F6-F223E66FC804}"/>
              </a:ext>
            </a:extLst>
          </p:cNvPr>
          <p:cNvSpPr txBox="1"/>
          <p:nvPr/>
        </p:nvSpPr>
        <p:spPr>
          <a:xfrm>
            <a:off x="1331640" y="2708920"/>
            <a:ext cx="6264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 err="1">
                <a:solidFill>
                  <a:schemeClr val="tx1"/>
                </a:solidFill>
                <a:latin typeface="+mj-ea"/>
                <a:ea typeface="+mj-ea"/>
              </a:rPr>
              <a:t>freq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(1000) : 1</a:t>
            </a:r>
            <a:r>
              <a:rPr lang="ko-KR" altLang="en-US" sz="1600" b="1" dirty="0">
                <a:solidFill>
                  <a:schemeClr val="tx1"/>
                </a:solidFill>
                <a:latin typeface="+mj-ea"/>
                <a:ea typeface="+mj-ea"/>
              </a:rPr>
              <a:t>초에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 1000</a:t>
            </a:r>
            <a:r>
              <a:rPr lang="ko-KR" altLang="en-US" sz="1600" b="1" dirty="0">
                <a:latin typeface="+mj-ea"/>
                <a:ea typeface="+mj-ea"/>
              </a:rPr>
              <a:t>번의 펄스 발생  </a:t>
            </a:r>
            <a:r>
              <a:rPr lang="en-US" altLang="ko-KR" sz="1600" b="1" dirty="0">
                <a:latin typeface="+mj-ea"/>
                <a:ea typeface="+mj-ea"/>
              </a:rPr>
              <a:t>1000Hz = 1KHz</a:t>
            </a:r>
            <a:r>
              <a:rPr lang="ko-KR" altLang="en-US" sz="1600" b="1" dirty="0">
                <a:latin typeface="+mj-ea"/>
                <a:ea typeface="+mj-ea"/>
              </a:rPr>
              <a:t> 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1600" b="1" dirty="0"/>
          </a:p>
        </p:txBody>
      </p:sp>
      <p:graphicFrame>
        <p:nvGraphicFramePr>
          <p:cNvPr id="16" name="표 5">
            <a:extLst>
              <a:ext uri="{FF2B5EF4-FFF2-40B4-BE49-F238E27FC236}">
                <a16:creationId xmlns:a16="http://schemas.microsoft.com/office/drawing/2014/main" id="{AA90DACB-6471-4E36-8F9B-13C7AC69C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954709"/>
              </p:ext>
            </p:extLst>
          </p:nvPr>
        </p:nvGraphicFramePr>
        <p:xfrm>
          <a:off x="997155" y="3449643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duty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_u16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튜티비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16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비트로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튜티비를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설정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EB85566B-0546-4199-AF4D-4A66BFEC5F96}"/>
              </a:ext>
            </a:extLst>
          </p:cNvPr>
          <p:cNvSpPr txBox="1"/>
          <p:nvPr/>
        </p:nvSpPr>
        <p:spPr>
          <a:xfrm>
            <a:off x="1439652" y="4147053"/>
            <a:ext cx="62646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_u16(65535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) : 100%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en-US" altLang="ko-KR" sz="16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_u16(32767) 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:   50%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en-US" altLang="ko-KR" sz="16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uty_u16(0)        :    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2372316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477" y="1519240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4788024" y="1862830"/>
            <a:ext cx="3816424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/>
              <a:t>from machine import Pin, PWM</a:t>
            </a:r>
          </a:p>
          <a:p>
            <a:r>
              <a:rPr lang="en-US" altLang="ko-KR" b="1" dirty="0"/>
              <a:t>import time</a:t>
            </a:r>
          </a:p>
          <a:p>
            <a:endParaRPr lang="en-US" altLang="ko-KR" b="1" dirty="0"/>
          </a:p>
          <a:p>
            <a:r>
              <a:rPr lang="en-US" altLang="ko-KR" b="1" dirty="0"/>
              <a:t>led = PWM(Pin(0))</a:t>
            </a:r>
          </a:p>
          <a:p>
            <a:r>
              <a:rPr lang="en-US" altLang="ko-KR" b="1" dirty="0" err="1"/>
              <a:t>led.freq</a:t>
            </a:r>
            <a:r>
              <a:rPr lang="en-US" altLang="ko-KR" b="1" dirty="0"/>
              <a:t>(1000)</a:t>
            </a:r>
          </a:p>
          <a:p>
            <a:endParaRPr lang="en-US" altLang="ko-KR" b="1" dirty="0"/>
          </a:p>
          <a:p>
            <a:r>
              <a:rPr lang="en-US" altLang="ko-KR" b="1" dirty="0"/>
              <a:t>while True:</a:t>
            </a:r>
          </a:p>
          <a:p>
            <a:r>
              <a:rPr lang="en-US" altLang="ko-KR" b="1" dirty="0"/>
              <a:t>    </a:t>
            </a:r>
            <a:r>
              <a:rPr lang="en-US" altLang="ko-KR" sz="1400" b="1" dirty="0"/>
              <a:t># </a:t>
            </a:r>
            <a:r>
              <a:rPr lang="ko-KR" altLang="en-US" sz="1400" b="1" dirty="0"/>
              <a:t>증가</a:t>
            </a:r>
            <a:endParaRPr lang="en-US" altLang="ko-KR" sz="1400" b="1" dirty="0"/>
          </a:p>
          <a:p>
            <a:r>
              <a:rPr lang="en-US" altLang="ko-KR" b="1" dirty="0"/>
              <a:t>    for duty in range(0, 65535, 100):</a:t>
            </a:r>
          </a:p>
          <a:p>
            <a:r>
              <a:rPr lang="en-US" altLang="ko-KR" b="1" dirty="0"/>
              <a:t>        led.duty_u16(duty)</a:t>
            </a:r>
          </a:p>
          <a:p>
            <a:r>
              <a:rPr lang="en-US" altLang="ko-KR" b="1" dirty="0"/>
              <a:t>        </a:t>
            </a:r>
            <a:r>
              <a:rPr lang="en-US" altLang="ko-KR" b="1" dirty="0" err="1"/>
              <a:t>time.sleep</a:t>
            </a:r>
            <a:r>
              <a:rPr lang="en-US" altLang="ko-KR" b="1" dirty="0"/>
              <a:t>(0.001)</a:t>
            </a:r>
          </a:p>
          <a:p>
            <a:r>
              <a:rPr lang="en-US" altLang="ko-KR" sz="1400" b="1" dirty="0"/>
              <a:t>     #</a:t>
            </a:r>
            <a:r>
              <a:rPr lang="ko-KR" altLang="en-US" sz="1400" b="1" dirty="0"/>
              <a:t>감소</a:t>
            </a:r>
            <a:endParaRPr lang="en-US" altLang="ko-KR" sz="1400" b="1" dirty="0"/>
          </a:p>
          <a:p>
            <a:r>
              <a:rPr lang="en-US" altLang="ko-KR" b="1" dirty="0"/>
              <a:t>    for duty in range(65535, 0, -100):</a:t>
            </a:r>
          </a:p>
          <a:p>
            <a:r>
              <a:rPr lang="en-US" altLang="ko-KR" b="1" dirty="0"/>
              <a:t>        led.duty_u16(duty)</a:t>
            </a:r>
          </a:p>
          <a:p>
            <a:r>
              <a:rPr lang="en-US" altLang="ko-KR" b="1" dirty="0"/>
              <a:t>        </a:t>
            </a:r>
            <a:r>
              <a:rPr lang="en-US" altLang="ko-KR" b="1" dirty="0" err="1"/>
              <a:t>time.sleep</a:t>
            </a:r>
            <a:r>
              <a:rPr lang="en-US" altLang="ko-KR" b="1" dirty="0"/>
              <a:t>(0.001)</a:t>
            </a:r>
            <a:endParaRPr lang="ko-KR" altLang="en-US" b="1" dirty="0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밝기를 증가 감소시키기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CE7FDE34-E6F7-4DEE-991B-B2D0B1BD8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502" y="2050497"/>
            <a:ext cx="395024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9970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3129</TotalTime>
  <Words>693</Words>
  <Application>Microsoft Office PowerPoint</Application>
  <PresentationFormat>화면 슬라이드 쇼(4:3)</PresentationFormat>
  <Paragraphs>140</Paragraphs>
  <Slides>14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HY헤드라인M</vt:lpstr>
      <vt:lpstr>맑은 고딕</vt:lpstr>
      <vt:lpstr>Arial</vt:lpstr>
      <vt:lpstr>Calibri</vt:lpstr>
      <vt:lpstr>Wingdings</vt:lpstr>
      <vt:lpstr>Office Theme</vt:lpstr>
      <vt:lpstr>PowerPoint 프레젠테이션</vt:lpstr>
      <vt:lpstr>1. 외장 LED ON/OFF </vt:lpstr>
      <vt:lpstr>PowerPoint 프레젠테이션</vt:lpstr>
      <vt:lpstr>PowerPoint 프레젠테이션</vt:lpstr>
      <vt:lpstr>PowerPoint 프레젠테이션</vt:lpstr>
      <vt:lpstr>2. 외장 LED 시뮬레이션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LED PWM 제어 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203</cp:revision>
  <dcterms:created xsi:type="dcterms:W3CDTF">2011-07-11T11:56:50Z</dcterms:created>
  <dcterms:modified xsi:type="dcterms:W3CDTF">2026-09-09T04:49:53Z</dcterms:modified>
</cp:coreProperties>
</file>